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Source Code Pro Ligh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Light-italic.fntdata"/><Relationship Id="rId30" Type="http://schemas.openxmlformats.org/officeDocument/2006/relationships/font" Target="fonts/SourceCodeProLigh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d41ea2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d41ea2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d41ea2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d41ea2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d41ea2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d41ea2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d41ea2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d41ea2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d41ea2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d41ea2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d41ea2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d41ea2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d41ea2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d41ea2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d41ea2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d41ea2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d41ea2a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d41ea2a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d41ea2a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d41ea2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da3235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da3235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d41ea2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d41ea2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d41ea2a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8d41ea2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da32352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da32352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da32352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da32352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da32352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da32352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da32352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da32352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da32352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da32352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da32352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da32352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d41ea2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d41ea2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iitaphyd-my.sharepoint.com/:b:/g/personal/anirudha_ramesh_students_iiit_ac_in/EbwaEPE3D3dHpEckHzcHdVIBl3MOpwkDEKA_m0DZjbjrUA?e=tIalA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8XRvpDhTJp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 Slab"/>
                <a:ea typeface="Roboto Slab"/>
                <a:cs typeface="Roboto Slab"/>
                <a:sym typeface="Roboto Slab"/>
              </a:rPr>
              <a:t>Introduction </a:t>
            </a:r>
            <a:r>
              <a:rPr lang="en" sz="4400">
                <a:latin typeface="Roboto Slab"/>
                <a:ea typeface="Roboto Slab"/>
                <a:cs typeface="Roboto Slab"/>
                <a:sym typeface="Roboto Slab"/>
              </a:rPr>
              <a:t>to Graphics</a:t>
            </a:r>
            <a:endParaRPr sz="4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 in 3D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Can happen along any of the three axis, or an arbitrary axis (this however can be broken down into rotations along the three coordinate axis).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Rotation in 2D is basically rotation in 3D along z-axis. Along other axis the following rotation matrices are used.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3321938"/>
            <a:ext cx="89535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Scaling, Shearing, and Reflection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68825"/>
            <a:ext cx="6125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Matrix equation corresponds to non-uniform scaling. For uniform scaling, can replace with a single scalar instead of a matrix.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Shearing : </a:t>
            </a:r>
            <a:r>
              <a:rPr lang="en" sz="12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Add a little bit of x to y or other combinations. Ratio of lengths in any particular direction, and </a:t>
            </a:r>
            <a:r>
              <a:rPr lang="en" sz="12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parallelism</a:t>
            </a:r>
            <a:r>
              <a:rPr lang="en" sz="12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preserved. </a:t>
            </a:r>
            <a:endParaRPr sz="1200">
              <a:solidFill>
                <a:srgbClr val="000000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Code Pro Light"/>
              <a:buAutoNum type="arabicParenR"/>
            </a:pPr>
            <a:r>
              <a:rPr lang="en" sz="12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Reflection : Equation corresponds to about z-axis. Similarly done for reflection about other axis.</a:t>
            </a:r>
            <a:endParaRPr sz="1200">
              <a:solidFill>
                <a:srgbClr val="000000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375" y="1468825"/>
            <a:ext cx="2474925" cy="9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100" y="2517979"/>
            <a:ext cx="2395200" cy="82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72" y="3782925"/>
            <a:ext cx="2395200" cy="78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Transformations, and </a:t>
            </a:r>
            <a:r>
              <a:rPr lang="en"/>
              <a:t>Homogeneous</a:t>
            </a:r>
            <a:r>
              <a:rPr lang="en"/>
              <a:t> Coordinates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transformations shown previously can be done as matrix products, except translations, which is a vector addition.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P</a:t>
            </a:r>
            <a:r>
              <a:rPr lang="en" sz="850">
                <a:solidFill>
                  <a:srgbClr val="000000"/>
                </a:solidFill>
              </a:rPr>
              <a:t>’ </a:t>
            </a:r>
            <a:r>
              <a:rPr lang="en" sz="1250">
                <a:solidFill>
                  <a:srgbClr val="000000"/>
                </a:solidFill>
              </a:rPr>
              <a:t>= R</a:t>
            </a:r>
            <a:r>
              <a:rPr lang="en" sz="850">
                <a:solidFill>
                  <a:srgbClr val="000000"/>
                </a:solidFill>
              </a:rPr>
              <a:t>2</a:t>
            </a:r>
            <a:r>
              <a:rPr lang="en" sz="1250">
                <a:solidFill>
                  <a:srgbClr val="000000"/>
                </a:solidFill>
              </a:rPr>
              <a:t>[SR</a:t>
            </a:r>
            <a:r>
              <a:rPr lang="en" sz="850">
                <a:solidFill>
                  <a:srgbClr val="000000"/>
                </a:solidFill>
              </a:rPr>
              <a:t>1</a:t>
            </a:r>
            <a:r>
              <a:rPr lang="en" sz="1250">
                <a:solidFill>
                  <a:srgbClr val="000000"/>
                </a:solidFill>
              </a:rPr>
              <a:t>(P+t</a:t>
            </a:r>
            <a:r>
              <a:rPr lang="en" sz="850">
                <a:solidFill>
                  <a:srgbClr val="000000"/>
                </a:solidFill>
              </a:rPr>
              <a:t>1</a:t>
            </a:r>
            <a:r>
              <a:rPr lang="en" sz="1250">
                <a:solidFill>
                  <a:srgbClr val="000000"/>
                </a:solidFill>
              </a:rPr>
              <a:t>) +t</a:t>
            </a:r>
            <a:r>
              <a:rPr lang="en" sz="850">
                <a:solidFill>
                  <a:srgbClr val="000000"/>
                </a:solidFill>
              </a:rPr>
              <a:t>2</a:t>
            </a:r>
            <a:r>
              <a:rPr lang="en" sz="1250">
                <a:solidFill>
                  <a:srgbClr val="000000"/>
                </a:solidFill>
              </a:rPr>
              <a:t>]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Sequence = ? 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If we can keep translation also as matrix product, 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P’ = ? (Fill as per sequence obtained above)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	R2*T2*S*R1*T1*P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50">
                <a:solidFill>
                  <a:srgbClr val="000000"/>
                </a:solidFill>
              </a:rPr>
              <a:t>Solution? </a:t>
            </a:r>
            <a:r>
              <a:rPr lang="en" sz="1250">
                <a:solidFill>
                  <a:srgbClr val="000000"/>
                </a:solidFill>
              </a:rPr>
              <a:t>Homogeneous</a:t>
            </a:r>
            <a:r>
              <a:rPr lang="en" sz="1250">
                <a:solidFill>
                  <a:srgbClr val="000000"/>
                </a:solidFill>
              </a:rPr>
              <a:t> coordinates!</a:t>
            </a:r>
            <a:endParaRPr sz="12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Coordinates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represent a 3-D point using a 4-D vector wherein the final value gives us a scaling value.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[x y z w] represents [x/w y/w z/w] in 3D.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Now, a translation in 2D can be represented as :-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similarly extends to rotation matrices as well(since dimensions of rotation and translation matrix must be the same), in which the last row and column becomes [0,0,1]. Idea is to have the last row not affect the values. This concept similarly extends into 3D.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63" y="2992363"/>
            <a:ext cx="30003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note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Matrix multiplication isn’t commutative..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Meaning R*T != T*R unless in some specific cases.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Therefore order of transformations is paramount.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Scaling, and translations are commutative owing to the way they are constructed, but not rotations. Note that 4*4 matrix can account for both rotation and translation.</a:t>
            </a:r>
            <a:endParaRPr sz="14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50" y="2509775"/>
            <a:ext cx="37719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468825"/>
            <a:ext cx="3377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Therefore, to rotate or scale in place, do it first before translation, as all rotations/scale changes happen about origin.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00" y="372500"/>
            <a:ext cx="51435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on the order of transformations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1426"/>
            <a:ext cx="5337449" cy="3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561975"/>
            <a:ext cx="62674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about an arbitrary axis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Any two coordinate frames (with a common origin) can also be related by a sequence of not more than three rotations about coordinate axes, where no two successive rotations are about the same axis. Originally shown by Euler.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Broad idea : Transform back to one of the coordinate axis, do required rotation about coordinate axis, then undo the first transformation we did thus bringing it to its new position.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Example, say we are rotating about an axis parallel to the x-axis by theta. P=[x,y,z] be the point the axis is passing through. Therefore, required transformation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 = T(0,y,z)*R(theta)</a:t>
            </a:r>
            <a:r>
              <a:rPr baseline="-25000" lang="en" sz="1400"/>
              <a:t>z</a:t>
            </a:r>
            <a:r>
              <a:rPr lang="en" sz="1400"/>
              <a:t>*T(0</a:t>
            </a:r>
            <a:r>
              <a:rPr lang="en" sz="1400"/>
              <a:t>,</a:t>
            </a:r>
            <a:r>
              <a:rPr lang="en" sz="1400"/>
              <a:t>-y,-z)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about a 3D axis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468825"/>
            <a:ext cx="4615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(θ) =R</a:t>
            </a:r>
            <a:r>
              <a:rPr baseline="30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−1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R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(θ) * R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origin not aligned, translate until so as previously explained.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find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do it by bringing it into either XZ or XY plane with a rotation about the x-axis, then bring it to the x-axis by rotating along the y or z axis respectively.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make use of the idea that rows of rotation matrices indicate the vectors that rotate to the coordinate axis.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971" y="1468825"/>
            <a:ext cx="3846450" cy="29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Plan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 to Geometric Transforms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Pipeline Module: Hierarchical Modeling and Viewing Transforms.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Perspective and Orthographic Projection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Rasterization, Clipping Points and Lines, Polygon Filling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Visibility, Illumination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Method explanation 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468825"/>
            <a:ext cx="5875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First row brings alpha to the x-axis.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 is any vector non-parallel to alpha. cross(alpha,v) gives a vector perpendicular to both.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Third row we just need an axis perpendicular to both our previously selected axis, which is cross(alpha,cross(alpha,v)).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28" y="1468828"/>
            <a:ext cx="2739375" cy="1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 about Fixed axis vs Moving axis(Euler angles)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Question ) Express</a:t>
            </a:r>
            <a:r>
              <a:rPr lang="en" sz="1200"/>
              <a:t> rotation about x-axis first, then y-axis, then z-axis in terms of fixed and moving axis.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Fixed axis : All transforms happen about original coordinate axis.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Multiplications happening from right to left- Pre-multiplication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P’ = R</a:t>
            </a:r>
            <a:r>
              <a:rPr baseline="-25000" lang="en" sz="1200"/>
              <a:t>z</a:t>
            </a:r>
            <a:r>
              <a:rPr lang="en" sz="1200"/>
              <a:t>*R</a:t>
            </a:r>
            <a:r>
              <a:rPr baseline="-25000" lang="en" sz="1200"/>
              <a:t>y</a:t>
            </a:r>
            <a:r>
              <a:rPr lang="en" sz="1200"/>
              <a:t>*R</a:t>
            </a:r>
            <a:r>
              <a:rPr baseline="-25000" lang="en" sz="1200"/>
              <a:t>x</a:t>
            </a:r>
            <a:r>
              <a:rPr lang="en" sz="1200"/>
              <a:t>*P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Moving axis : All transforms happen about current coordinate axis.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Multiplications happening from left to right - Post-multiplication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P’ = R</a:t>
            </a:r>
            <a:r>
              <a:rPr baseline="-25000" lang="en" sz="1200"/>
              <a:t>x</a:t>
            </a:r>
            <a:r>
              <a:rPr lang="en" sz="1200"/>
              <a:t>*R</a:t>
            </a:r>
            <a:r>
              <a:rPr baseline="-25000" lang="en" sz="1200"/>
              <a:t>y</a:t>
            </a:r>
            <a:r>
              <a:rPr lang="en" sz="1200"/>
              <a:t>*R</a:t>
            </a:r>
            <a:r>
              <a:rPr baseline="-25000" lang="en" sz="1200"/>
              <a:t>z</a:t>
            </a:r>
            <a:r>
              <a:rPr lang="en" sz="1200"/>
              <a:t>*P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For proof and further explanation 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Link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 Slab"/>
                <a:ea typeface="Roboto Slab"/>
                <a:cs typeface="Roboto Slab"/>
                <a:sym typeface="Roboto Slab"/>
              </a:rPr>
              <a:t>Introduction to Geometric Transforms </a:t>
            </a:r>
            <a:endParaRPr sz="4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geometric transforms in context of graphics?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transforms are basically a bijective mapping for every point in a set to a new position.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 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move(x,y) 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x+4,y+5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geometric transform that moves every point +4 along the x-axis, and +5 along the y-axis.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kinds of geometric transforms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Scaling,Translation,Rotations,Reflections,Shearing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We’ll be mainly looking at rotations, scaling, and translations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 of Points in 3D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common ways 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Cartesian (x,y,z)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Polar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(ρ,θ,φ)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straightforward, and easy conversion between the two. Equivalent in terms of representational power.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simplicity, lets just work with (x,y,z) in this class, but be aware that we can shift between them if needed in the future.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	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 and t are a vector element of say R</a:t>
            </a:r>
            <a:r>
              <a:rPr baseline="30000" lang="en" sz="1400"/>
              <a:t>d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Say V is a vector that represents some point in d dimensional space, upon element wise addition of t to V, we are representing a new point V’, i.e. the point being represented by V’ is the position of the original point after translation.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V’ = V + t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Eg:- In 3D : V’([6,3,1]) = V([9,5,-2]) + t([-3,-2,3])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Distances, angles, parallelism are all maintained.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in 2D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55410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Explanation as to how this is derived :-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https://www.youtube.com/watch?v=8XRvpDhTJpw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It is important to note, and understand that rotation of a point by theta degrees can also be seen as rotation of the x and y axis by -ve theta degrees. This is how the explanation in the link above inverts the signs of the two sin terms. cos terms aren’t affected by this as it’s an even function. </a:t>
            </a:r>
            <a:endParaRPr sz="13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750" y="1468825"/>
            <a:ext cx="28765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68825"/>
            <a:ext cx="30670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the rotation matrix, rows and cols represent the following.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Rows : Vectors that rotate to the coordinate axis.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Columns : Vectors that the coordinate axis rotate to.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Also, note that rotation matrices are orthogonal, i.e. lengths and angles preserving, and have det = 1. In 3D, they form SO(3) group,i.e. special orthogonal matrix group with det = 1 in 3 dimensions. R</a:t>
            </a:r>
            <a:r>
              <a:rPr baseline="30000" lang="en" sz="1000"/>
              <a:t>T</a:t>
            </a:r>
            <a:r>
              <a:rPr lang="en" sz="1000"/>
              <a:t> = R</a:t>
            </a:r>
            <a:r>
              <a:rPr baseline="30000" lang="en" sz="1000"/>
              <a:t>-1</a:t>
            </a:r>
            <a:endParaRPr sz="1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4875"/>
            <a:ext cx="30670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200" y="3101250"/>
            <a:ext cx="1762050" cy="17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025" y="3101249"/>
            <a:ext cx="2413000" cy="15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