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1009D40-D934-4CC6-9543-8948074B1FC3}">
  <a:tblStyle styleId="{21009D40-D934-4CC6-9543-8948074B1F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bold.fntdata"/><Relationship Id="rId21" Type="http://schemas.openxmlformats.org/officeDocument/2006/relationships/slide" Target="slides/slide15.xml"/><Relationship Id="rId43" Type="http://schemas.openxmlformats.org/officeDocument/2006/relationships/font" Target="fonts/Roboto-regular.fntdata"/><Relationship Id="rId24" Type="http://schemas.openxmlformats.org/officeDocument/2006/relationships/slide" Target="slides/slide18.xml"/><Relationship Id="rId46" Type="http://schemas.openxmlformats.org/officeDocument/2006/relationships/font" Target="fonts/Roboto-boldItalic.fntdata"/><Relationship Id="rId23" Type="http://schemas.openxmlformats.org/officeDocument/2006/relationships/slide" Target="slides/slide17.xml"/><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90f8ae374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90f8ae37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90f8ae37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90f8ae37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92dfa1282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92dfa128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92dfa128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92dfa128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92dfa1282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92dfa1282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92dfa1282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92dfa1282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92dfa128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92dfa128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92dfa128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92dfa128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92dfa128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92dfa128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92dfa128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92dfa128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92dfa128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92dfa128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92dfa128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92dfa128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92dfa128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92dfa128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92dfa128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92dfa128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92dfa128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92dfa128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92dfa128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92dfa128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892dfa128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892dfa128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92dfa128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92dfa128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92dfa128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92dfa128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9c37cc47a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9c37cc47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92dfa128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92dfa128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92dfa1282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92dfa1282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92dfa128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92dfa128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892dfa128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92dfa128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892dfa1282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92dfa1282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892dfa1282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892dfa1282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9c37cc47a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9c37cc47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92dfa1282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92dfa128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9c37cc47a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9c37cc47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92dfa128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92dfa128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92dfa128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92dfa128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2.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4.png"/><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rive.google.com/file/d/10DOnwAI1Z2hVdtWS2w6FAGj9kZOVg-NH/view?usp=sharing" TargetMode="External"/><Relationship Id="rId4" Type="http://schemas.openxmlformats.org/officeDocument/2006/relationships/hyperlink" Target="https://ocw.mit.edu/courses/electrical-engineering-and-computer-science/6-837-computer-graphics-fall-2012/lecture-notes/MIT6_837F12_Lec21.pdf" TargetMode="External"/><Relationship Id="rId5" Type="http://schemas.openxmlformats.org/officeDocument/2006/relationships/hyperlink" Target="http://www.cs.cornell.edu/courses/cs4620/2017sp/slides/12rasterization.pdf" TargetMode="External"/><Relationship Id="rId6" Type="http://schemas.openxmlformats.org/officeDocument/2006/relationships/hyperlink" Target="https://mdzahidh.github.io/cs148/assets/slides/03-Rasterization.pdf" TargetMode="External"/><Relationship Id="rId7" Type="http://schemas.openxmlformats.org/officeDocument/2006/relationships/hyperlink" Target="http://web.cs.wpi.edu/~emmanuel/courses/cs4731/archives/A03/slides/lecture20.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Rasterization</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Computer Graphics Introduction</a:t>
            </a:r>
            <a:endParaRPr sz="2400"/>
          </a:p>
        </p:txBody>
      </p:sp>
      <p:sp>
        <p:nvSpPr>
          <p:cNvPr id="69" name="Google Shape;69;p13"/>
          <p:cNvSpPr txBox="1"/>
          <p:nvPr>
            <p:ph idx="1" type="subTitle"/>
          </p:nvPr>
        </p:nvSpPr>
        <p:spPr>
          <a:xfrm>
            <a:off x="390525" y="43893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Summer 2020</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 Clipping</a:t>
            </a:r>
            <a:endParaRPr/>
          </a:p>
        </p:txBody>
      </p:sp>
      <p:sp>
        <p:nvSpPr>
          <p:cNvPr id="133" name="Google Shape;133;p22"/>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Actually, even before we figure out </a:t>
            </a:r>
            <a:r>
              <a:rPr b="1" lang="en"/>
              <a:t>how</a:t>
            </a:r>
            <a:r>
              <a:rPr lang="en"/>
              <a:t> to display a pixel on the screen, we must identify </a:t>
            </a:r>
            <a:r>
              <a:rPr b="1" lang="en"/>
              <a:t>what </a:t>
            </a:r>
            <a:r>
              <a:rPr lang="en"/>
              <a:t>pixels are actually relevant. Almost always, you’re going to have lines that have one or both </a:t>
            </a:r>
            <a:r>
              <a:rPr lang="en"/>
              <a:t>endpoints of the line</a:t>
            </a:r>
            <a:r>
              <a:rPr lang="en"/>
              <a:t> outside your field of view. Obviously, we’d only like to draw that part of the line that’s actually visible. </a:t>
            </a:r>
            <a:br>
              <a:rPr lang="en"/>
            </a:br>
            <a:br>
              <a:rPr lang="en"/>
            </a:br>
            <a:r>
              <a:rPr lang="en"/>
              <a:t>Your world lines are almost never going to align nicely onto points inside the window.</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 Clipping</a:t>
            </a:r>
            <a:endParaRPr/>
          </a:p>
        </p:txBody>
      </p:sp>
      <p:sp>
        <p:nvSpPr>
          <p:cNvPr id="139" name="Google Shape;139;p23"/>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Actually, even before we figure out </a:t>
            </a:r>
            <a:r>
              <a:rPr b="1" lang="en"/>
              <a:t>how</a:t>
            </a:r>
            <a:r>
              <a:rPr lang="en"/>
              <a:t> to display a pixel on the screen, we must identify </a:t>
            </a:r>
            <a:r>
              <a:rPr b="1" lang="en"/>
              <a:t>what </a:t>
            </a:r>
            <a:r>
              <a:rPr lang="en"/>
              <a:t>pixels are actually relevant. Almost always, you’re going to have lines that have one or both endpoints of the line outside your field of view. Obviously, we’d only like to draw that part of the line that’s actually visible. </a:t>
            </a:r>
            <a:br>
              <a:rPr lang="en"/>
            </a:br>
            <a:br>
              <a:rPr lang="en"/>
            </a:br>
            <a:r>
              <a:rPr lang="en"/>
              <a:t>Your world lines are almost never going to align nicely onto points inside the window.</a:t>
            </a:r>
            <a:endParaRPr b="1"/>
          </a:p>
        </p:txBody>
      </p:sp>
      <p:pic>
        <p:nvPicPr>
          <p:cNvPr id="140" name="Google Shape;140;p23"/>
          <p:cNvPicPr preferRelativeResize="0"/>
          <p:nvPr/>
        </p:nvPicPr>
        <p:blipFill rotWithShape="1">
          <a:blip r:embed="rId3">
            <a:alphaModFix/>
          </a:blip>
          <a:srcRect b="0" l="6559" r="0" t="6270"/>
          <a:stretch/>
        </p:blipFill>
        <p:spPr>
          <a:xfrm>
            <a:off x="3303275" y="-14175"/>
            <a:ext cx="2999300" cy="2499675"/>
          </a:xfrm>
          <a:prstGeom prst="rect">
            <a:avLst/>
          </a:prstGeom>
          <a:noFill/>
          <a:ln>
            <a:noFill/>
          </a:ln>
        </p:spPr>
      </p:pic>
      <p:pic>
        <p:nvPicPr>
          <p:cNvPr id="141" name="Google Shape;141;p23"/>
          <p:cNvPicPr preferRelativeResize="0"/>
          <p:nvPr/>
        </p:nvPicPr>
        <p:blipFill rotWithShape="1">
          <a:blip r:embed="rId4">
            <a:alphaModFix/>
          </a:blip>
          <a:srcRect b="11119" l="12056" r="0" t="0"/>
          <a:stretch/>
        </p:blipFill>
        <p:spPr>
          <a:xfrm>
            <a:off x="3358150" y="2724150"/>
            <a:ext cx="2944425" cy="2193220"/>
          </a:xfrm>
          <a:prstGeom prst="rect">
            <a:avLst/>
          </a:prstGeom>
          <a:noFill/>
          <a:ln>
            <a:noFill/>
          </a:ln>
        </p:spPr>
      </p:pic>
      <p:cxnSp>
        <p:nvCxnSpPr>
          <p:cNvPr id="142" name="Google Shape;142;p23"/>
          <p:cNvCxnSpPr/>
          <p:nvPr/>
        </p:nvCxnSpPr>
        <p:spPr>
          <a:xfrm>
            <a:off x="4641525" y="2269825"/>
            <a:ext cx="0" cy="625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 Clipping</a:t>
            </a:r>
            <a:endParaRPr/>
          </a:p>
        </p:txBody>
      </p:sp>
      <p:sp>
        <p:nvSpPr>
          <p:cNvPr id="148" name="Google Shape;148;p24"/>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Actually, even before we figure out </a:t>
            </a:r>
            <a:r>
              <a:rPr b="1" lang="en"/>
              <a:t>how</a:t>
            </a:r>
            <a:r>
              <a:rPr lang="en"/>
              <a:t> to display a pixel on the screen, we must identify </a:t>
            </a:r>
            <a:r>
              <a:rPr b="1" lang="en"/>
              <a:t>what </a:t>
            </a:r>
            <a:r>
              <a:rPr lang="en"/>
              <a:t>pixels are actually relevant. Almost always, you’re going to have lines that have one or both endpoints of the line outside your field of view. Obviously, we’d only like to draw that part of the line that’s actually visible. </a:t>
            </a:r>
            <a:br>
              <a:rPr lang="en"/>
            </a:br>
            <a:br>
              <a:rPr lang="en"/>
            </a:br>
            <a:r>
              <a:rPr lang="en"/>
              <a:t>Your world lines are almost never going to align nicely onto points inside the window.</a:t>
            </a:r>
            <a:endParaRPr b="1"/>
          </a:p>
        </p:txBody>
      </p:sp>
      <p:pic>
        <p:nvPicPr>
          <p:cNvPr id="149" name="Google Shape;149;p24"/>
          <p:cNvPicPr preferRelativeResize="0"/>
          <p:nvPr/>
        </p:nvPicPr>
        <p:blipFill rotWithShape="1">
          <a:blip r:embed="rId3">
            <a:alphaModFix/>
          </a:blip>
          <a:srcRect b="0" l="6559" r="0" t="6270"/>
          <a:stretch/>
        </p:blipFill>
        <p:spPr>
          <a:xfrm>
            <a:off x="3303275" y="-14175"/>
            <a:ext cx="2999300" cy="2499675"/>
          </a:xfrm>
          <a:prstGeom prst="rect">
            <a:avLst/>
          </a:prstGeom>
          <a:noFill/>
          <a:ln>
            <a:noFill/>
          </a:ln>
        </p:spPr>
      </p:pic>
      <p:pic>
        <p:nvPicPr>
          <p:cNvPr id="150" name="Google Shape;150;p24"/>
          <p:cNvPicPr preferRelativeResize="0"/>
          <p:nvPr/>
        </p:nvPicPr>
        <p:blipFill rotWithShape="1">
          <a:blip r:embed="rId4">
            <a:alphaModFix/>
          </a:blip>
          <a:srcRect b="11119" l="12056" r="0" t="0"/>
          <a:stretch/>
        </p:blipFill>
        <p:spPr>
          <a:xfrm>
            <a:off x="3358150" y="2724150"/>
            <a:ext cx="2944425" cy="2193220"/>
          </a:xfrm>
          <a:prstGeom prst="rect">
            <a:avLst/>
          </a:prstGeom>
          <a:noFill/>
          <a:ln>
            <a:noFill/>
          </a:ln>
        </p:spPr>
      </p:pic>
      <p:cxnSp>
        <p:nvCxnSpPr>
          <p:cNvPr id="151" name="Google Shape;151;p24"/>
          <p:cNvCxnSpPr/>
          <p:nvPr/>
        </p:nvCxnSpPr>
        <p:spPr>
          <a:xfrm>
            <a:off x="4641525" y="2269825"/>
            <a:ext cx="0" cy="625800"/>
          </a:xfrm>
          <a:prstGeom prst="straightConnector1">
            <a:avLst/>
          </a:prstGeom>
          <a:noFill/>
          <a:ln cap="flat" cmpd="sng" w="9525">
            <a:solidFill>
              <a:schemeClr val="dk2"/>
            </a:solidFill>
            <a:prstDash val="solid"/>
            <a:round/>
            <a:headEnd len="med" w="med" type="none"/>
            <a:tailEnd len="med" w="med" type="triangle"/>
          </a:ln>
        </p:spPr>
      </p:cxnSp>
      <p:sp>
        <p:nvSpPr>
          <p:cNvPr id="152" name="Google Shape;152;p24"/>
          <p:cNvSpPr txBox="1"/>
          <p:nvPr>
            <p:ph idx="1" type="body"/>
          </p:nvPr>
        </p:nvSpPr>
        <p:spPr>
          <a:xfrm>
            <a:off x="6169675" y="322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000000"/>
                </a:solidFill>
              </a:rPr>
              <a:t>Clipping</a:t>
            </a:r>
            <a:br>
              <a:rPr b="1" lang="en" sz="1400">
                <a:solidFill>
                  <a:srgbClr val="000000"/>
                </a:solidFill>
              </a:rPr>
            </a:br>
            <a:r>
              <a:rPr lang="en">
                <a:solidFill>
                  <a:srgbClr val="000000"/>
                </a:solidFill>
              </a:rPr>
              <a:t>It just means finding the part of the line that lies INSIDE the window.</a:t>
            </a:r>
            <a:endParaRPr b="1" sz="14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Triangle</a:t>
            </a:r>
            <a:r>
              <a:rPr lang="en"/>
              <a:t> Clipping</a:t>
            </a:r>
            <a:endParaRPr/>
          </a:p>
        </p:txBody>
      </p:sp>
      <p:sp>
        <p:nvSpPr>
          <p:cNvPr id="158" name="Google Shape;158;p2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b="1" lang="en"/>
              <a:t>Only parts of the triangle may lie in the window.</a:t>
            </a:r>
            <a:endParaRPr b="1"/>
          </a:p>
          <a:p>
            <a:pPr indent="-304800" lvl="1" marL="914400" rtl="0" algn="l">
              <a:spcBef>
                <a:spcPts val="0"/>
              </a:spcBef>
              <a:spcAft>
                <a:spcPts val="0"/>
              </a:spcAft>
              <a:buSzPts val="1200"/>
              <a:buAutoNum type="alphaLcPeriod"/>
            </a:pPr>
            <a:r>
              <a:rPr lang="en"/>
              <a:t>You can either have the entire triangle inside the view frame or outside, or one vertice inside, or two vertices inside (requiring you to draw two triangles again).</a:t>
            </a:r>
            <a:endParaRPr/>
          </a:p>
          <a:p>
            <a:pPr indent="-304800" lvl="0" marL="457200" rtl="0" algn="l">
              <a:spcBef>
                <a:spcPts val="0"/>
              </a:spcBef>
              <a:spcAft>
                <a:spcPts val="0"/>
              </a:spcAft>
              <a:buSzPts val="1200"/>
              <a:buAutoNum type="arabicPeriod"/>
            </a:pPr>
            <a:r>
              <a:rPr b="1" lang="en"/>
              <a:t>First clip a triangle to a (planar!) polygon, that lies inside.</a:t>
            </a:r>
            <a:endParaRPr b="1"/>
          </a:p>
          <a:p>
            <a:pPr indent="-304800" lvl="0" marL="457200" rtl="0" algn="l">
              <a:spcBef>
                <a:spcPts val="0"/>
              </a:spcBef>
              <a:spcAft>
                <a:spcPts val="0"/>
              </a:spcAft>
              <a:buSzPts val="1200"/>
              <a:buAutoNum type="arabicPeriod"/>
            </a:pPr>
            <a:r>
              <a:rPr b="1" lang="en"/>
              <a:t>Scan convert the polygon subsequently.</a:t>
            </a:r>
            <a:endParaRPr b="1"/>
          </a:p>
          <a:p>
            <a:pPr indent="0" lvl="0" marL="0" rtl="0" algn="l">
              <a:spcBef>
                <a:spcPts val="1600"/>
              </a:spcBef>
              <a:spcAft>
                <a:spcPts val="1600"/>
              </a:spcAft>
              <a:buNone/>
            </a:pPr>
            <a:r>
              <a:t/>
            </a:r>
            <a:endParaRPr b="1"/>
          </a:p>
        </p:txBody>
      </p:sp>
      <p:pic>
        <p:nvPicPr>
          <p:cNvPr id="159" name="Google Shape;159;p25"/>
          <p:cNvPicPr preferRelativeResize="0"/>
          <p:nvPr/>
        </p:nvPicPr>
        <p:blipFill rotWithShape="1">
          <a:blip r:embed="rId3">
            <a:alphaModFix/>
          </a:blip>
          <a:srcRect b="0" l="0" r="4351" t="9297"/>
          <a:stretch/>
        </p:blipFill>
        <p:spPr>
          <a:xfrm>
            <a:off x="3419300" y="87300"/>
            <a:ext cx="2960975" cy="2479425"/>
          </a:xfrm>
          <a:prstGeom prst="rect">
            <a:avLst/>
          </a:prstGeom>
          <a:noFill/>
          <a:ln>
            <a:noFill/>
          </a:ln>
        </p:spPr>
      </p:pic>
      <p:pic>
        <p:nvPicPr>
          <p:cNvPr id="160" name="Google Shape;160;p25"/>
          <p:cNvPicPr preferRelativeResize="0"/>
          <p:nvPr/>
        </p:nvPicPr>
        <p:blipFill>
          <a:blip r:embed="rId4">
            <a:alphaModFix/>
          </a:blip>
          <a:stretch>
            <a:fillRect/>
          </a:stretch>
        </p:blipFill>
        <p:spPr>
          <a:xfrm>
            <a:off x="3359150" y="2653650"/>
            <a:ext cx="4404618" cy="1967175"/>
          </a:xfrm>
          <a:prstGeom prst="rect">
            <a:avLst/>
          </a:prstGeom>
          <a:noFill/>
          <a:ln>
            <a:noFill/>
          </a:ln>
        </p:spPr>
      </p:pic>
      <p:sp>
        <p:nvSpPr>
          <p:cNvPr id="161" name="Google Shape;161;p25"/>
          <p:cNvSpPr txBox="1"/>
          <p:nvPr/>
        </p:nvSpPr>
        <p:spPr>
          <a:xfrm>
            <a:off x="6649450" y="91875"/>
            <a:ext cx="2182500" cy="18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Bounding Boxes are often used as a precalculation step.</a:t>
            </a:r>
            <a:br>
              <a:rPr lang="en">
                <a:latin typeface="Roboto"/>
                <a:ea typeface="Roboto"/>
                <a:cs typeface="Roboto"/>
                <a:sym typeface="Roboto"/>
              </a:rPr>
            </a:br>
            <a:br>
              <a:rPr lang="en">
                <a:latin typeface="Roboto"/>
                <a:ea typeface="Roboto"/>
                <a:cs typeface="Roboto"/>
                <a:sym typeface="Roboto"/>
              </a:rPr>
            </a:br>
            <a:r>
              <a:rPr lang="en">
                <a:latin typeface="Roboto"/>
                <a:ea typeface="Roboto"/>
                <a:cs typeface="Roboto"/>
                <a:sym typeface="Roboto"/>
              </a:rPr>
              <a:t>Finally, the equation of the plane and the equation of the triangle is used to draw planes within the triangle, and these planes are the either clipped or drawn.</a:t>
            </a:r>
            <a:endParaRPr>
              <a:latin typeface="Roboto"/>
              <a:ea typeface="Roboto"/>
              <a:cs typeface="Roboto"/>
              <a:sym typeface="Roboto"/>
            </a:endParaRPr>
          </a:p>
        </p:txBody>
      </p:sp>
      <p:sp>
        <p:nvSpPr>
          <p:cNvPr id="162" name="Google Shape;162;p25"/>
          <p:cNvSpPr txBox="1"/>
          <p:nvPr/>
        </p:nvSpPr>
        <p:spPr>
          <a:xfrm>
            <a:off x="5685300" y="4705500"/>
            <a:ext cx="2735400" cy="4272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Sutherland–Hodgman algorithm</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on Clipping</a:t>
            </a:r>
            <a:endParaRPr/>
          </a:p>
        </p:txBody>
      </p:sp>
      <p:sp>
        <p:nvSpPr>
          <p:cNvPr id="168" name="Google Shape;168;p26"/>
          <p:cNvSpPr txBox="1"/>
          <p:nvPr>
            <p:ph idx="1" type="body"/>
          </p:nvPr>
        </p:nvSpPr>
        <p:spPr>
          <a:xfrm>
            <a:off x="471900" y="1919075"/>
            <a:ext cx="8163600" cy="29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34343"/>
                </a:solidFill>
              </a:rPr>
              <a:t>Can we do better?</a:t>
            </a:r>
            <a:br>
              <a:rPr lang="en" sz="1600">
                <a:solidFill>
                  <a:srgbClr val="434343"/>
                </a:solidFill>
              </a:rPr>
            </a:br>
            <a:br>
              <a:rPr lang="en" sz="1600">
                <a:solidFill>
                  <a:srgbClr val="434343"/>
                </a:solidFill>
              </a:rPr>
            </a:br>
            <a:r>
              <a:rPr lang="en" sz="1600">
                <a:solidFill>
                  <a:srgbClr val="434343"/>
                </a:solidFill>
              </a:rPr>
              <a:t>What if we decided to do both clipping and scan conversion normally? This is called </a:t>
            </a:r>
            <a:r>
              <a:rPr b="1" lang="en" sz="1600">
                <a:solidFill>
                  <a:srgbClr val="434343"/>
                </a:solidFill>
              </a:rPr>
              <a:t>scissoring</a:t>
            </a:r>
            <a:r>
              <a:rPr lang="en" sz="1600">
                <a:solidFill>
                  <a:srgbClr val="434343"/>
                </a:solidFill>
              </a:rPr>
              <a:t>. </a:t>
            </a:r>
            <a:br>
              <a:rPr lang="en" sz="1600">
                <a:solidFill>
                  <a:srgbClr val="434343"/>
                </a:solidFill>
              </a:rPr>
            </a:br>
            <a:r>
              <a:rPr lang="en" sz="1600">
                <a:solidFill>
                  <a:srgbClr val="434343"/>
                </a:solidFill>
              </a:rPr>
              <a:t>We can think of the frame buffer as an infinite canvas, of which a small rectangular portion is sent to the screen.</a:t>
            </a:r>
            <a:br>
              <a:rPr lang="en" sz="1600">
                <a:solidFill>
                  <a:srgbClr val="434343"/>
                </a:solidFill>
              </a:rPr>
            </a:br>
            <a:br>
              <a:rPr lang="en" sz="1600">
                <a:solidFill>
                  <a:srgbClr val="434343"/>
                </a:solidFill>
              </a:rPr>
            </a:br>
            <a:r>
              <a:rPr lang="en" sz="1600">
                <a:solidFill>
                  <a:srgbClr val="434343"/>
                </a:solidFill>
              </a:rPr>
              <a:t>The simplest way to do this is define our clipping rectangle, (x</a:t>
            </a:r>
            <a:r>
              <a:rPr baseline="-25000" lang="en" sz="1600">
                <a:solidFill>
                  <a:srgbClr val="434343"/>
                </a:solidFill>
              </a:rPr>
              <a:t>1</a:t>
            </a:r>
            <a:r>
              <a:rPr lang="en" sz="1600">
                <a:solidFill>
                  <a:srgbClr val="434343"/>
                </a:solidFill>
              </a:rPr>
              <a:t>, y</a:t>
            </a:r>
            <a:r>
              <a:rPr baseline="-25000" lang="en" sz="1600">
                <a:solidFill>
                  <a:srgbClr val="434343"/>
                </a:solidFill>
              </a:rPr>
              <a:t>1</a:t>
            </a:r>
            <a:r>
              <a:rPr lang="en" sz="1600">
                <a:solidFill>
                  <a:srgbClr val="434343"/>
                </a:solidFill>
              </a:rPr>
              <a:t>) to (x</a:t>
            </a:r>
            <a:r>
              <a:rPr baseline="-25000" lang="en" sz="1600">
                <a:solidFill>
                  <a:srgbClr val="434343"/>
                </a:solidFill>
              </a:rPr>
              <a:t>2</a:t>
            </a:r>
            <a:r>
              <a:rPr lang="en" sz="1600">
                <a:solidFill>
                  <a:srgbClr val="434343"/>
                </a:solidFill>
              </a:rPr>
              <a:t>, y</a:t>
            </a:r>
            <a:r>
              <a:rPr baseline="-25000" lang="en" sz="1600">
                <a:solidFill>
                  <a:srgbClr val="434343"/>
                </a:solidFill>
              </a:rPr>
              <a:t>2</a:t>
            </a:r>
            <a:r>
              <a:rPr lang="en" sz="1600">
                <a:solidFill>
                  <a:srgbClr val="434343"/>
                </a:solidFill>
              </a:rPr>
              <a:t>), and then check whether each pixel lies in this, and scan convert normally.</a:t>
            </a:r>
            <a:endParaRPr sz="1600">
              <a:solidFill>
                <a:srgbClr val="434343"/>
              </a:solidFill>
            </a:endParaRPr>
          </a:p>
          <a:p>
            <a:pPr indent="0" lvl="0" marL="0" rtl="0" algn="l">
              <a:spcBef>
                <a:spcPts val="1600"/>
              </a:spcBef>
              <a:spcAft>
                <a:spcPts val="1600"/>
              </a:spcAft>
              <a:buNone/>
            </a:pPr>
            <a:r>
              <a:t/>
            </a:r>
            <a:endParaRPr sz="1600">
              <a:solidFill>
                <a:srgbClr val="434343"/>
              </a:solidFill>
            </a:endParaRPr>
          </a:p>
        </p:txBody>
      </p:sp>
      <p:pic>
        <p:nvPicPr>
          <p:cNvPr id="169" name="Google Shape;169;p26"/>
          <p:cNvPicPr preferRelativeResize="0"/>
          <p:nvPr/>
        </p:nvPicPr>
        <p:blipFill>
          <a:blip r:embed="rId3">
            <a:alphaModFix/>
          </a:blip>
          <a:stretch>
            <a:fillRect/>
          </a:stretch>
        </p:blipFill>
        <p:spPr>
          <a:xfrm>
            <a:off x="6423525" y="4290675"/>
            <a:ext cx="1804600" cy="209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on Clipping Polygons</a:t>
            </a:r>
            <a:endParaRPr/>
          </a:p>
        </p:txBody>
      </p:sp>
      <p:sp>
        <p:nvSpPr>
          <p:cNvPr id="175" name="Google Shape;175;p27"/>
          <p:cNvSpPr txBox="1"/>
          <p:nvPr>
            <p:ph idx="1" type="body"/>
          </p:nvPr>
        </p:nvSpPr>
        <p:spPr>
          <a:xfrm>
            <a:off x="471900" y="1766675"/>
            <a:ext cx="8163600" cy="29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34343"/>
                </a:solidFill>
              </a:rPr>
              <a:t>The problems with clipping polygons is that depending on their orientation. The can transform into wildly different shapes upon being clipped normally. Convex polygons remain convex after clipping, but concave polygons can be clipped to multiple smaller polygons.</a:t>
            </a:r>
            <a:endParaRPr sz="1600">
              <a:solidFill>
                <a:srgbClr val="434343"/>
              </a:solidFill>
            </a:endParaRPr>
          </a:p>
          <a:p>
            <a:pPr indent="0" lvl="0" marL="0" rtl="0" algn="l">
              <a:spcBef>
                <a:spcPts val="1600"/>
              </a:spcBef>
              <a:spcAft>
                <a:spcPts val="1600"/>
              </a:spcAft>
              <a:buNone/>
            </a:pPr>
            <a:r>
              <a:t/>
            </a:r>
            <a:endParaRPr sz="1600">
              <a:solidFill>
                <a:srgbClr val="434343"/>
              </a:solidFill>
            </a:endParaRPr>
          </a:p>
        </p:txBody>
      </p:sp>
      <p:pic>
        <p:nvPicPr>
          <p:cNvPr id="176" name="Google Shape;176;p27"/>
          <p:cNvPicPr preferRelativeResize="0"/>
          <p:nvPr/>
        </p:nvPicPr>
        <p:blipFill rotWithShape="1">
          <a:blip r:embed="rId3">
            <a:alphaModFix/>
          </a:blip>
          <a:srcRect b="5973" l="0" r="0" t="1707"/>
          <a:stretch/>
        </p:blipFill>
        <p:spPr>
          <a:xfrm>
            <a:off x="3071225" y="2710175"/>
            <a:ext cx="2246424" cy="2357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on Clipping Polygons</a:t>
            </a:r>
            <a:endParaRPr/>
          </a:p>
        </p:txBody>
      </p:sp>
      <p:sp>
        <p:nvSpPr>
          <p:cNvPr id="182" name="Google Shape;182;p28"/>
          <p:cNvSpPr txBox="1"/>
          <p:nvPr/>
        </p:nvSpPr>
        <p:spPr>
          <a:xfrm>
            <a:off x="531075" y="1778950"/>
            <a:ext cx="79227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There are several ways of efficiently clipping polygons, a lot of which we won’t be able to cover today. But for an overview, let’s talk about a common way that has been often used in the past.</a:t>
            </a:r>
            <a:endParaRPr>
              <a:latin typeface="Roboto"/>
              <a:ea typeface="Roboto"/>
              <a:cs typeface="Roboto"/>
              <a:sym typeface="Roboto"/>
            </a:endParaRPr>
          </a:p>
        </p:txBody>
      </p:sp>
      <p:sp>
        <p:nvSpPr>
          <p:cNvPr id="183" name="Google Shape;183;p28"/>
          <p:cNvSpPr txBox="1"/>
          <p:nvPr/>
        </p:nvSpPr>
        <p:spPr>
          <a:xfrm>
            <a:off x="531075" y="2464750"/>
            <a:ext cx="3877800" cy="7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We make use of specialised data structures for this task. We define edges in something called as an edge bucket.</a:t>
            </a:r>
            <a:endParaRPr>
              <a:latin typeface="Roboto"/>
              <a:ea typeface="Roboto"/>
              <a:cs typeface="Roboto"/>
              <a:sym typeface="Roboto"/>
            </a:endParaRPr>
          </a:p>
        </p:txBody>
      </p:sp>
      <p:pic>
        <p:nvPicPr>
          <p:cNvPr id="184" name="Google Shape;184;p28"/>
          <p:cNvPicPr preferRelativeResize="0"/>
          <p:nvPr/>
        </p:nvPicPr>
        <p:blipFill>
          <a:blip r:embed="rId3">
            <a:alphaModFix/>
          </a:blip>
          <a:stretch>
            <a:fillRect/>
          </a:stretch>
        </p:blipFill>
        <p:spPr>
          <a:xfrm>
            <a:off x="609600" y="3307857"/>
            <a:ext cx="3638450" cy="265975"/>
          </a:xfrm>
          <a:prstGeom prst="rect">
            <a:avLst/>
          </a:prstGeom>
          <a:noFill/>
          <a:ln>
            <a:noFill/>
          </a:ln>
        </p:spPr>
      </p:pic>
      <p:sp>
        <p:nvSpPr>
          <p:cNvPr id="185" name="Google Shape;185;p28"/>
          <p:cNvSpPr txBox="1"/>
          <p:nvPr/>
        </p:nvSpPr>
        <p:spPr>
          <a:xfrm>
            <a:off x="531075" y="3531550"/>
            <a:ext cx="3877800" cy="14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We create an ‘Edge List’, which is a list of edge buckets, sorted by Y</a:t>
            </a:r>
            <a:r>
              <a:rPr baseline="-25000" lang="en">
                <a:latin typeface="Roboto"/>
                <a:ea typeface="Roboto"/>
                <a:cs typeface="Roboto"/>
                <a:sym typeface="Roboto"/>
              </a:rPr>
              <a:t>min </a:t>
            </a:r>
            <a:r>
              <a:rPr lang="en">
                <a:latin typeface="Roboto"/>
                <a:ea typeface="Roboto"/>
                <a:cs typeface="Roboto"/>
                <a:sym typeface="Roboto"/>
              </a:rPr>
              <a:t>. The idea is to scan polygons via a line by line method. Once we initialise a Y</a:t>
            </a:r>
            <a:r>
              <a:rPr baseline="-25000" lang="en">
                <a:latin typeface="Roboto"/>
                <a:ea typeface="Roboto"/>
                <a:cs typeface="Roboto"/>
                <a:sym typeface="Roboto"/>
              </a:rPr>
              <a:t>min</a:t>
            </a:r>
            <a:r>
              <a:rPr baseline="-25000" lang="en">
                <a:latin typeface="Roboto"/>
                <a:ea typeface="Roboto"/>
                <a:cs typeface="Roboto"/>
                <a:sym typeface="Roboto"/>
              </a:rPr>
              <a:t> </a:t>
            </a:r>
            <a:r>
              <a:rPr lang="en">
                <a:latin typeface="Roboto"/>
                <a:ea typeface="Roboto"/>
                <a:cs typeface="Roboto"/>
                <a:sym typeface="Roboto"/>
              </a:rPr>
              <a:t>(equal to our clipping box’s Y</a:t>
            </a:r>
            <a:r>
              <a:rPr baseline="-25000" lang="en">
                <a:latin typeface="Roboto"/>
                <a:ea typeface="Roboto"/>
                <a:cs typeface="Roboto"/>
                <a:sym typeface="Roboto"/>
              </a:rPr>
              <a:t>min</a:t>
            </a:r>
            <a:r>
              <a:rPr lang="en">
                <a:latin typeface="Roboto"/>
                <a:ea typeface="Roboto"/>
                <a:cs typeface="Roboto"/>
                <a:sym typeface="Roboto"/>
              </a:rPr>
              <a:t>), we add these edges to an active list, which is sorted by X</a:t>
            </a:r>
            <a:r>
              <a:rPr baseline="-25000" lang="en">
                <a:latin typeface="Roboto"/>
                <a:ea typeface="Roboto"/>
                <a:cs typeface="Roboto"/>
                <a:sym typeface="Roboto"/>
              </a:rPr>
              <a:t>min</a:t>
            </a:r>
            <a:r>
              <a:rPr lang="en">
                <a:latin typeface="Roboto"/>
                <a:ea typeface="Roboto"/>
                <a:cs typeface="Roboto"/>
                <a:sym typeface="Roboto"/>
              </a:rPr>
              <a:t>.</a:t>
            </a:r>
            <a:r>
              <a:rPr baseline="-25000" lang="en">
                <a:latin typeface="Roboto"/>
                <a:ea typeface="Roboto"/>
                <a:cs typeface="Roboto"/>
                <a:sym typeface="Roboto"/>
              </a:rPr>
              <a:t>     </a:t>
            </a:r>
            <a:endParaRPr baseline="-25000">
              <a:latin typeface="Roboto"/>
              <a:ea typeface="Roboto"/>
              <a:cs typeface="Roboto"/>
              <a:sym typeface="Roboto"/>
            </a:endParaRPr>
          </a:p>
        </p:txBody>
      </p:sp>
      <p:pic>
        <p:nvPicPr>
          <p:cNvPr id="186" name="Google Shape;186;p28"/>
          <p:cNvPicPr preferRelativeResize="0"/>
          <p:nvPr/>
        </p:nvPicPr>
        <p:blipFill>
          <a:blip r:embed="rId4">
            <a:alphaModFix/>
          </a:blip>
          <a:stretch>
            <a:fillRect/>
          </a:stretch>
        </p:blipFill>
        <p:spPr>
          <a:xfrm>
            <a:off x="4743150" y="2441050"/>
            <a:ext cx="3364051" cy="23976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Interpolation of Properties</a:t>
            </a:r>
            <a:endParaRPr/>
          </a:p>
        </p:txBody>
      </p:sp>
      <p:sp>
        <p:nvSpPr>
          <p:cNvPr id="192" name="Google Shape;192;p29"/>
          <p:cNvSpPr txBox="1"/>
          <p:nvPr>
            <p:ph idx="1" type="body"/>
          </p:nvPr>
        </p:nvSpPr>
        <p:spPr>
          <a:xfrm>
            <a:off x="471900" y="18428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434343"/>
                </a:solidFill>
              </a:rPr>
              <a:t>We know that every pixel will need a </a:t>
            </a:r>
            <a:r>
              <a:rPr b="1" lang="en" sz="1700">
                <a:solidFill>
                  <a:srgbClr val="434343"/>
                </a:solidFill>
              </a:rPr>
              <a:t>colour</a:t>
            </a:r>
            <a:r>
              <a:rPr lang="en" sz="1700">
                <a:solidFill>
                  <a:srgbClr val="434343"/>
                </a:solidFill>
              </a:rPr>
              <a:t>, </a:t>
            </a:r>
            <a:r>
              <a:rPr b="1" lang="en" sz="1700">
                <a:solidFill>
                  <a:srgbClr val="434343"/>
                </a:solidFill>
              </a:rPr>
              <a:t>depth</a:t>
            </a:r>
            <a:r>
              <a:rPr lang="en" sz="1700">
                <a:solidFill>
                  <a:srgbClr val="434343"/>
                </a:solidFill>
              </a:rPr>
              <a:t> and </a:t>
            </a:r>
            <a:r>
              <a:rPr b="1" lang="en" sz="1700">
                <a:solidFill>
                  <a:srgbClr val="434343"/>
                </a:solidFill>
              </a:rPr>
              <a:t>texture</a:t>
            </a:r>
            <a:r>
              <a:rPr lang="en" sz="1700">
                <a:solidFill>
                  <a:srgbClr val="434343"/>
                </a:solidFill>
              </a:rPr>
              <a:t>.</a:t>
            </a:r>
            <a:br>
              <a:rPr lang="en" sz="1700">
                <a:solidFill>
                  <a:srgbClr val="434343"/>
                </a:solidFill>
              </a:rPr>
            </a:br>
            <a:r>
              <a:rPr lang="en" sz="1700">
                <a:solidFill>
                  <a:srgbClr val="434343"/>
                </a:solidFill>
              </a:rPr>
              <a:t>If we make certain assumptions about how these properties play out in real life, we can potentially save lots of computation.</a:t>
            </a:r>
            <a:endParaRPr sz="1700">
              <a:solidFill>
                <a:srgbClr val="434343"/>
              </a:solidFill>
            </a:endParaRPr>
          </a:p>
          <a:p>
            <a:pPr indent="0" lvl="0" marL="0" rtl="0" algn="l">
              <a:spcBef>
                <a:spcPts val="1600"/>
              </a:spcBef>
              <a:spcAft>
                <a:spcPts val="1600"/>
              </a:spcAft>
              <a:buNone/>
            </a:pPr>
            <a:r>
              <a:rPr lang="en" sz="1700">
                <a:solidFill>
                  <a:srgbClr val="434343"/>
                </a:solidFill>
              </a:rPr>
              <a:t>One such assumption that we safely make is that</a:t>
            </a:r>
            <a:br>
              <a:rPr lang="en" sz="1700">
                <a:solidFill>
                  <a:srgbClr val="434343"/>
                </a:solidFill>
              </a:rPr>
            </a:br>
            <a:r>
              <a:rPr b="1" lang="en" sz="1700">
                <a:solidFill>
                  <a:srgbClr val="434343"/>
                </a:solidFill>
              </a:rPr>
              <a:t>These properties vary linearly across the plane.</a:t>
            </a:r>
            <a:br>
              <a:rPr b="1" lang="en" sz="1700">
                <a:solidFill>
                  <a:srgbClr val="434343"/>
                </a:solidFill>
              </a:rPr>
            </a:br>
            <a:br>
              <a:rPr b="1" lang="en" sz="1700">
                <a:solidFill>
                  <a:srgbClr val="434343"/>
                </a:solidFill>
              </a:rPr>
            </a:br>
            <a:r>
              <a:rPr lang="en" sz="1700">
                <a:solidFill>
                  <a:srgbClr val="434343"/>
                </a:solidFill>
              </a:rPr>
              <a:t>It’s important to save on the recalculations, because calculating lighting, depth and texture for each pixel is magnitudes of orders more expensive that approximating them.</a:t>
            </a:r>
            <a:endParaRPr sz="1700">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Properties vary linearly across a plane</a:t>
            </a:r>
            <a:endParaRPr/>
          </a:p>
        </p:txBody>
      </p:sp>
      <p:sp>
        <p:nvSpPr>
          <p:cNvPr id="198" name="Google Shape;198;p30"/>
          <p:cNvSpPr txBox="1"/>
          <p:nvPr>
            <p:ph idx="1" type="body"/>
          </p:nvPr>
        </p:nvSpPr>
        <p:spPr>
          <a:xfrm>
            <a:off x="471900" y="1842875"/>
            <a:ext cx="8222100" cy="14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34343"/>
                </a:solidFill>
              </a:rPr>
              <a:t>If we know the colour, texture coordinate, and depth at the vertices of the polygon or line, these can be interpolated to pixels on the inside of the plane linearly! We can use this to reduce computation by computing colors only at vertices, or light normals at vertices, or specific texture coordinates.</a:t>
            </a:r>
            <a:br>
              <a:rPr lang="en" sz="1600">
                <a:solidFill>
                  <a:srgbClr val="434343"/>
                </a:solidFill>
              </a:rPr>
            </a:br>
            <a:br>
              <a:rPr lang="en" sz="1600">
                <a:solidFill>
                  <a:srgbClr val="434343"/>
                </a:solidFill>
              </a:rPr>
            </a:br>
            <a:r>
              <a:rPr lang="en" sz="1600">
                <a:solidFill>
                  <a:srgbClr val="434343"/>
                </a:solidFill>
              </a:rPr>
              <a:t>For example, computed diffuse color of a hair being drawn using lines (only at vertices)</a:t>
            </a:r>
            <a:br>
              <a:rPr lang="en" sz="1600">
                <a:solidFill>
                  <a:srgbClr val="434343"/>
                </a:solidFill>
              </a:rPr>
            </a:br>
            <a:endParaRPr sz="1600">
              <a:solidFill>
                <a:srgbClr val="434343"/>
              </a:solidFill>
            </a:endParaRPr>
          </a:p>
          <a:p>
            <a:pPr indent="0" lvl="0" marL="0" rtl="0" algn="l">
              <a:spcBef>
                <a:spcPts val="1600"/>
              </a:spcBef>
              <a:spcAft>
                <a:spcPts val="1600"/>
              </a:spcAft>
              <a:buNone/>
            </a:pPr>
            <a:r>
              <a:t/>
            </a:r>
            <a:endParaRPr sz="1600">
              <a:solidFill>
                <a:srgbClr val="434343"/>
              </a:solidFill>
            </a:endParaRPr>
          </a:p>
        </p:txBody>
      </p:sp>
      <p:sp>
        <p:nvSpPr>
          <p:cNvPr id="199" name="Google Shape;199;p30"/>
          <p:cNvSpPr txBox="1"/>
          <p:nvPr>
            <p:ph idx="1" type="body"/>
          </p:nvPr>
        </p:nvSpPr>
        <p:spPr>
          <a:xfrm>
            <a:off x="471900" y="3671675"/>
            <a:ext cx="8222100" cy="1463700"/>
          </a:xfrm>
          <a:prstGeom prst="rect">
            <a:avLst/>
          </a:prstGeom>
          <a:solidFill>
            <a:srgbClr val="FCE5CD"/>
          </a:solidFill>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rPr>
              <a:t>Interpolation </a:t>
            </a:r>
            <a:r>
              <a:rPr lang="en">
                <a:solidFill>
                  <a:srgbClr val="434343"/>
                </a:solidFill>
              </a:rPr>
              <a:t>Interpolation can be described as the mathematical procedure applied in order to derive value in between two points having a prescribed value. Here’s a simple interpolation</a:t>
            </a:r>
            <a:br>
              <a:rPr lang="en">
                <a:solidFill>
                  <a:srgbClr val="434343"/>
                </a:solidFill>
              </a:rPr>
            </a:br>
            <a:r>
              <a:rPr lang="en">
                <a:solidFill>
                  <a:srgbClr val="434343"/>
                </a:solidFill>
              </a:rPr>
              <a:t>linear equation.</a:t>
            </a:r>
            <a:endParaRPr>
              <a:solidFill>
                <a:srgbClr val="434343"/>
              </a:solidFill>
            </a:endParaRPr>
          </a:p>
          <a:p>
            <a:pPr indent="0" lvl="0" marL="0" rtl="0" algn="l">
              <a:spcBef>
                <a:spcPts val="1600"/>
              </a:spcBef>
              <a:spcAft>
                <a:spcPts val="1600"/>
              </a:spcAft>
              <a:buNone/>
            </a:pPr>
            <a:r>
              <a:t/>
            </a:r>
            <a:endParaRPr>
              <a:solidFill>
                <a:srgbClr val="434343"/>
              </a:solidFill>
            </a:endParaRPr>
          </a:p>
        </p:txBody>
      </p:sp>
      <p:pic>
        <p:nvPicPr>
          <p:cNvPr descr="Interpolation Formula" id="200" name="Google Shape;200;p30"/>
          <p:cNvPicPr preferRelativeResize="0"/>
          <p:nvPr/>
        </p:nvPicPr>
        <p:blipFill>
          <a:blip r:embed="rId3">
            <a:alphaModFix/>
          </a:blip>
          <a:stretch>
            <a:fillRect/>
          </a:stretch>
        </p:blipFill>
        <p:spPr>
          <a:xfrm>
            <a:off x="5259525" y="4510200"/>
            <a:ext cx="2382160" cy="433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Interpolation Continued</a:t>
            </a:r>
            <a:endParaRPr/>
          </a:p>
        </p:txBody>
      </p:sp>
      <p:sp>
        <p:nvSpPr>
          <p:cNvPr id="206" name="Google Shape;206;p31"/>
          <p:cNvSpPr txBox="1"/>
          <p:nvPr>
            <p:ph idx="1" type="body"/>
          </p:nvPr>
        </p:nvSpPr>
        <p:spPr>
          <a:xfrm>
            <a:off x="471900" y="1842875"/>
            <a:ext cx="4130100" cy="68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434343"/>
                </a:solidFill>
              </a:rPr>
              <a:t>Basic Definition</a:t>
            </a:r>
            <a:br>
              <a:rPr lang="en" sz="1600">
                <a:solidFill>
                  <a:srgbClr val="434343"/>
                </a:solidFill>
              </a:rPr>
            </a:br>
            <a:endParaRPr sz="1600">
              <a:solidFill>
                <a:srgbClr val="434343"/>
              </a:solidFill>
            </a:endParaRPr>
          </a:p>
        </p:txBody>
      </p:sp>
      <p:pic>
        <p:nvPicPr>
          <p:cNvPr id="207" name="Google Shape;207;p31"/>
          <p:cNvPicPr preferRelativeResize="0"/>
          <p:nvPr/>
        </p:nvPicPr>
        <p:blipFill>
          <a:blip r:embed="rId3">
            <a:alphaModFix/>
          </a:blip>
          <a:stretch>
            <a:fillRect/>
          </a:stretch>
        </p:blipFill>
        <p:spPr>
          <a:xfrm>
            <a:off x="2073399" y="1718649"/>
            <a:ext cx="2138936" cy="681300"/>
          </a:xfrm>
          <a:prstGeom prst="rect">
            <a:avLst/>
          </a:prstGeom>
          <a:noFill/>
          <a:ln>
            <a:noFill/>
          </a:ln>
        </p:spPr>
      </p:pic>
      <p:sp>
        <p:nvSpPr>
          <p:cNvPr id="208" name="Google Shape;208;p31"/>
          <p:cNvSpPr txBox="1"/>
          <p:nvPr>
            <p:ph idx="1" type="body"/>
          </p:nvPr>
        </p:nvSpPr>
        <p:spPr>
          <a:xfrm>
            <a:off x="4262750" y="1718650"/>
            <a:ext cx="4802100" cy="6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rPr>
              <a:t>In the 2D case of a line segment, alpha is just the fraction of the distance from (x0, y0) to (x1, y1).</a:t>
            </a:r>
            <a:endParaRPr sz="1400">
              <a:solidFill>
                <a:srgbClr val="434343"/>
              </a:solidFill>
            </a:endParaRPr>
          </a:p>
          <a:p>
            <a:pPr indent="0" lvl="0" marL="0" rtl="0" algn="l">
              <a:spcBef>
                <a:spcPts val="1600"/>
              </a:spcBef>
              <a:spcAft>
                <a:spcPts val="1600"/>
              </a:spcAft>
              <a:buNone/>
            </a:pPr>
            <a:r>
              <a:t/>
            </a:r>
            <a:endParaRPr sz="1400">
              <a:solidFill>
                <a:srgbClr val="434343"/>
              </a:solidFill>
            </a:endParaRPr>
          </a:p>
        </p:txBody>
      </p:sp>
      <p:pic>
        <p:nvPicPr>
          <p:cNvPr id="209" name="Google Shape;209;p31"/>
          <p:cNvPicPr preferRelativeResize="0"/>
          <p:nvPr/>
        </p:nvPicPr>
        <p:blipFill>
          <a:blip r:embed="rId4">
            <a:alphaModFix/>
          </a:blip>
          <a:stretch>
            <a:fillRect/>
          </a:stretch>
        </p:blipFill>
        <p:spPr>
          <a:xfrm>
            <a:off x="823650" y="2364400"/>
            <a:ext cx="2580275" cy="2746275"/>
          </a:xfrm>
          <a:prstGeom prst="rect">
            <a:avLst/>
          </a:prstGeom>
          <a:noFill/>
          <a:ln>
            <a:noFill/>
          </a:ln>
        </p:spPr>
      </p:pic>
      <p:sp>
        <p:nvSpPr>
          <p:cNvPr id="210" name="Google Shape;210;p31"/>
          <p:cNvSpPr txBox="1"/>
          <p:nvPr>
            <p:ph idx="1" type="body"/>
          </p:nvPr>
        </p:nvSpPr>
        <p:spPr>
          <a:xfrm>
            <a:off x="3500750" y="2404450"/>
            <a:ext cx="5367600" cy="23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rPr>
              <a:t>We observe pixels will not lie on the ideal line. We will have to define a 2D function by projection on line. There’s various 2D interpolation algorithms out there, but we’ll look at what’s called a </a:t>
            </a:r>
            <a:r>
              <a:rPr b="1" lang="en" sz="1400">
                <a:solidFill>
                  <a:srgbClr val="434343"/>
                </a:solidFill>
              </a:rPr>
              <a:t>Digital differential analyzer</a:t>
            </a:r>
            <a:r>
              <a:rPr lang="en" sz="1400">
                <a:solidFill>
                  <a:srgbClr val="434343"/>
                </a:solidFill>
              </a:rPr>
              <a:t>, which is just a simple quadratic </a:t>
            </a:r>
            <a:r>
              <a:rPr lang="en" sz="1400">
                <a:solidFill>
                  <a:srgbClr val="434343"/>
                </a:solidFill>
              </a:rPr>
              <a:t>interpolation</a:t>
            </a:r>
            <a:r>
              <a:rPr lang="en" sz="1400">
                <a:solidFill>
                  <a:srgbClr val="434343"/>
                </a:solidFill>
              </a:rPr>
              <a:t> equation.</a:t>
            </a:r>
            <a:br>
              <a:rPr lang="en" sz="1400">
                <a:solidFill>
                  <a:srgbClr val="434343"/>
                </a:solidFill>
              </a:rPr>
            </a:br>
            <a:br>
              <a:rPr lang="en" sz="1400">
                <a:solidFill>
                  <a:srgbClr val="434343"/>
                </a:solidFill>
              </a:rPr>
            </a:br>
            <a:r>
              <a:rPr lang="en" sz="1400">
                <a:solidFill>
                  <a:srgbClr val="434343"/>
                </a:solidFill>
              </a:rPr>
              <a:t>The advantage is that we’ll be able to convert this into a simpler coordinate system, easing our understanding and reducing computations.</a:t>
            </a:r>
            <a:endParaRPr sz="1400">
              <a:solidFill>
                <a:srgbClr val="434343"/>
              </a:solidFill>
            </a:endParaRPr>
          </a:p>
          <a:p>
            <a:pPr indent="0" lvl="0" marL="0" rtl="0" algn="l">
              <a:spcBef>
                <a:spcPts val="1600"/>
              </a:spcBef>
              <a:spcAft>
                <a:spcPts val="1600"/>
              </a:spcAft>
              <a:buNone/>
            </a:pPr>
            <a:r>
              <a:t/>
            </a:r>
            <a:endParaRPr sz="14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Graphics Pipeline, So Far</a:t>
            </a:r>
            <a:endParaRPr/>
          </a:p>
        </p:txBody>
      </p:sp>
      <p:sp>
        <p:nvSpPr>
          <p:cNvPr id="75" name="Google Shape;75;p14"/>
          <p:cNvSpPr txBox="1"/>
          <p:nvPr>
            <p:ph idx="1" type="body"/>
          </p:nvPr>
        </p:nvSpPr>
        <p:spPr>
          <a:xfrm>
            <a:off x="471900" y="1919075"/>
            <a:ext cx="8222100" cy="7677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434343"/>
              </a:buClr>
              <a:buSzPts val="1800"/>
              <a:buAutoNum type="arabicPeriod"/>
            </a:pPr>
            <a:r>
              <a:rPr b="1" lang="en">
                <a:solidFill>
                  <a:srgbClr val="434343"/>
                </a:solidFill>
              </a:rPr>
              <a:t>Modelling of Objects using Geometric Primitives</a:t>
            </a:r>
            <a:br>
              <a:rPr b="1" lang="en">
                <a:solidFill>
                  <a:srgbClr val="434343"/>
                </a:solidFill>
              </a:rPr>
            </a:br>
            <a:r>
              <a:rPr lang="en" sz="1500">
                <a:solidFill>
                  <a:srgbClr val="434343"/>
                </a:solidFill>
              </a:rPr>
              <a:t>Traditionally done using triangles, we make a wire frame for an object. </a:t>
            </a:r>
            <a:endParaRPr sz="1500">
              <a:solidFill>
                <a:srgbClr val="434343"/>
              </a:solidFill>
            </a:endParaRPr>
          </a:p>
        </p:txBody>
      </p:sp>
      <p:pic>
        <p:nvPicPr>
          <p:cNvPr id="76" name="Google Shape;76;p14"/>
          <p:cNvPicPr preferRelativeResize="0"/>
          <p:nvPr/>
        </p:nvPicPr>
        <p:blipFill>
          <a:blip r:embed="rId3">
            <a:alphaModFix/>
          </a:blip>
          <a:stretch>
            <a:fillRect/>
          </a:stretch>
        </p:blipFill>
        <p:spPr>
          <a:xfrm>
            <a:off x="1410625" y="2686775"/>
            <a:ext cx="2151925" cy="2151925"/>
          </a:xfrm>
          <a:prstGeom prst="rect">
            <a:avLst/>
          </a:prstGeom>
          <a:noFill/>
          <a:ln>
            <a:noFill/>
          </a:ln>
        </p:spPr>
      </p:pic>
      <p:pic>
        <p:nvPicPr>
          <p:cNvPr id="77" name="Google Shape;77;p14"/>
          <p:cNvPicPr preferRelativeResize="0"/>
          <p:nvPr/>
        </p:nvPicPr>
        <p:blipFill>
          <a:blip r:embed="rId4">
            <a:alphaModFix/>
          </a:blip>
          <a:stretch>
            <a:fillRect/>
          </a:stretch>
        </p:blipFill>
        <p:spPr>
          <a:xfrm>
            <a:off x="4820775" y="2650025"/>
            <a:ext cx="2665527" cy="2151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we’re trying to do</a:t>
            </a:r>
            <a:endParaRPr/>
          </a:p>
        </p:txBody>
      </p:sp>
      <p:pic>
        <p:nvPicPr>
          <p:cNvPr id="216" name="Google Shape;216;p32"/>
          <p:cNvPicPr preferRelativeResize="0"/>
          <p:nvPr/>
        </p:nvPicPr>
        <p:blipFill>
          <a:blip r:embed="rId3">
            <a:alphaModFix/>
          </a:blip>
          <a:stretch>
            <a:fillRect/>
          </a:stretch>
        </p:blipFill>
        <p:spPr>
          <a:xfrm>
            <a:off x="152400" y="771450"/>
            <a:ext cx="4003449" cy="4219650"/>
          </a:xfrm>
          <a:prstGeom prst="rect">
            <a:avLst/>
          </a:prstGeom>
          <a:noFill/>
          <a:ln>
            <a:noFill/>
          </a:ln>
        </p:spPr>
      </p:pic>
      <p:pic>
        <p:nvPicPr>
          <p:cNvPr id="217" name="Google Shape;217;p32"/>
          <p:cNvPicPr preferRelativeResize="0"/>
          <p:nvPr/>
        </p:nvPicPr>
        <p:blipFill>
          <a:blip r:embed="rId4">
            <a:alphaModFix/>
          </a:blip>
          <a:stretch>
            <a:fillRect/>
          </a:stretch>
        </p:blipFill>
        <p:spPr>
          <a:xfrm>
            <a:off x="4994049" y="771450"/>
            <a:ext cx="3929141" cy="4219650"/>
          </a:xfrm>
          <a:prstGeom prst="rect">
            <a:avLst/>
          </a:prstGeom>
          <a:noFill/>
          <a:ln>
            <a:noFill/>
          </a:ln>
        </p:spPr>
      </p:pic>
      <p:cxnSp>
        <p:nvCxnSpPr>
          <p:cNvPr id="218" name="Google Shape;218;p32"/>
          <p:cNvCxnSpPr>
            <a:stCxn id="216" idx="3"/>
            <a:endCxn id="217" idx="1"/>
          </p:cNvCxnSpPr>
          <p:nvPr/>
        </p:nvCxnSpPr>
        <p:spPr>
          <a:xfrm>
            <a:off x="4155849" y="2881275"/>
            <a:ext cx="8382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Interpolation Continued</a:t>
            </a:r>
            <a:endParaRPr/>
          </a:p>
        </p:txBody>
      </p:sp>
      <p:sp>
        <p:nvSpPr>
          <p:cNvPr id="224" name="Google Shape;224;p3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At the risk of over simplifying things, essentially as we go up a diagonal line, we need to keep track of two variables - d, which describes how far </a:t>
            </a:r>
            <a:r>
              <a:rPr b="1" lang="en">
                <a:solidFill>
                  <a:srgbClr val="434343"/>
                </a:solidFill>
              </a:rPr>
              <a:t>from</a:t>
            </a:r>
            <a:r>
              <a:rPr lang="en">
                <a:solidFill>
                  <a:srgbClr val="434343"/>
                </a:solidFill>
              </a:rPr>
              <a:t> the line we are, and ɑ, which tells us how far </a:t>
            </a:r>
            <a:r>
              <a:rPr b="1" lang="en">
                <a:solidFill>
                  <a:srgbClr val="434343"/>
                </a:solidFill>
              </a:rPr>
              <a:t>along</a:t>
            </a:r>
            <a:r>
              <a:rPr lang="en">
                <a:solidFill>
                  <a:srgbClr val="434343"/>
                </a:solidFill>
              </a:rPr>
              <a:t> the line we are.</a:t>
            </a:r>
            <a:br>
              <a:rPr lang="en">
                <a:solidFill>
                  <a:srgbClr val="434343"/>
                </a:solidFill>
              </a:rPr>
            </a:br>
            <a:br>
              <a:rPr lang="en">
                <a:solidFill>
                  <a:srgbClr val="434343"/>
                </a:solidFill>
              </a:rPr>
            </a:br>
            <a:r>
              <a:rPr lang="en">
                <a:solidFill>
                  <a:srgbClr val="434343"/>
                </a:solidFill>
              </a:rPr>
              <a:t>So d and α are coordinates in a coordinate system oriented to the line.</a:t>
            </a:r>
            <a:br>
              <a:rPr lang="en">
                <a:solidFill>
                  <a:srgbClr val="434343"/>
                </a:solidFill>
              </a:rPr>
            </a:br>
            <a:br>
              <a:rPr lang="en">
                <a:solidFill>
                  <a:srgbClr val="434343"/>
                </a:solidFill>
              </a:rPr>
            </a:br>
            <a:r>
              <a:rPr lang="en">
                <a:solidFill>
                  <a:srgbClr val="434343"/>
                </a:solidFill>
              </a:rPr>
              <a:t>d</a:t>
            </a:r>
            <a:r>
              <a:rPr lang="en">
                <a:solidFill>
                  <a:srgbClr val="434343"/>
                </a:solidFill>
              </a:rPr>
              <a:t> is the vertical distance from the line.</a:t>
            </a:r>
            <a:br>
              <a:rPr lang="en">
                <a:solidFill>
                  <a:srgbClr val="434343"/>
                </a:solidFill>
              </a:rPr>
            </a:br>
            <a:r>
              <a:rPr lang="en">
                <a:solidFill>
                  <a:srgbClr val="434343"/>
                </a:solidFill>
              </a:rPr>
              <a:t>ɑ</a:t>
            </a:r>
            <a:r>
              <a:rPr lang="en">
                <a:solidFill>
                  <a:srgbClr val="434343"/>
                </a:solidFill>
              </a:rPr>
              <a:t> is the horizontal distance from the line.</a:t>
            </a:r>
            <a:endParaRPr>
              <a:solidFill>
                <a:srgbClr val="434343"/>
              </a:solidFill>
            </a:endParaRPr>
          </a:p>
          <a:p>
            <a:pPr indent="0" lvl="0" marL="0" rtl="0" algn="l">
              <a:spcBef>
                <a:spcPts val="1600"/>
              </a:spcBef>
              <a:spcAft>
                <a:spcPts val="1600"/>
              </a:spcAft>
              <a:buNone/>
            </a:pPr>
            <a:r>
              <a:t/>
            </a:r>
            <a:endParaRPr>
              <a:solidFill>
                <a:srgbClr val="43434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Linear Interpolation Continued</a:t>
            </a:r>
            <a:endParaRPr/>
          </a:p>
        </p:txBody>
      </p:sp>
      <p:pic>
        <p:nvPicPr>
          <p:cNvPr id="230" name="Google Shape;230;p34"/>
          <p:cNvPicPr preferRelativeResize="0"/>
          <p:nvPr/>
        </p:nvPicPr>
        <p:blipFill>
          <a:blip r:embed="rId3">
            <a:alphaModFix/>
          </a:blip>
          <a:stretch>
            <a:fillRect/>
          </a:stretch>
        </p:blipFill>
        <p:spPr>
          <a:xfrm>
            <a:off x="152400" y="771450"/>
            <a:ext cx="4042292" cy="4219650"/>
          </a:xfrm>
          <a:prstGeom prst="rect">
            <a:avLst/>
          </a:prstGeom>
          <a:noFill/>
          <a:ln>
            <a:noFill/>
          </a:ln>
        </p:spPr>
      </p:pic>
      <p:sp>
        <p:nvSpPr>
          <p:cNvPr id="231" name="Google Shape;231;p34"/>
          <p:cNvSpPr txBox="1"/>
          <p:nvPr/>
        </p:nvSpPr>
        <p:spPr>
          <a:xfrm>
            <a:off x="4401450" y="851175"/>
            <a:ext cx="4523400" cy="40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434343"/>
                </a:solidFill>
                <a:latin typeface="Roboto"/>
                <a:ea typeface="Roboto"/>
                <a:cs typeface="Roboto"/>
                <a:sym typeface="Roboto"/>
              </a:rPr>
              <a:t>It’ll help if we visualise our loop as visiting all pixels the line passes through.</a:t>
            </a:r>
            <a:endParaRPr sz="1700">
              <a:solidFill>
                <a:srgbClr val="434343"/>
              </a:solidFill>
              <a:latin typeface="Roboto"/>
              <a:ea typeface="Roboto"/>
              <a:cs typeface="Roboto"/>
              <a:sym typeface="Roboto"/>
            </a:endParaRPr>
          </a:p>
          <a:p>
            <a:pPr indent="-336550" lvl="0" marL="457200" rtl="0" algn="l">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Interpolate d and α for each pixel </a:t>
            </a:r>
            <a:endParaRPr sz="1700">
              <a:solidFill>
                <a:srgbClr val="434343"/>
              </a:solidFill>
              <a:latin typeface="Roboto"/>
              <a:ea typeface="Roboto"/>
              <a:cs typeface="Roboto"/>
              <a:sym typeface="Roboto"/>
            </a:endParaRPr>
          </a:p>
          <a:p>
            <a:pPr indent="-336550" lvl="0" marL="457200" rtl="0" algn="l">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Only select it if pixel is in band (of the line)</a:t>
            </a:r>
            <a:endParaRPr sz="1700">
              <a:solidFill>
                <a:srgbClr val="434343"/>
              </a:solidFill>
              <a:latin typeface="Roboto"/>
              <a:ea typeface="Roboto"/>
              <a:cs typeface="Roboto"/>
              <a:sym typeface="Roboto"/>
            </a:endParaRPr>
          </a:p>
          <a:p>
            <a:pPr indent="0" lvl="0" marL="0" rtl="0" algn="l">
              <a:spcBef>
                <a:spcPts val="0"/>
              </a:spcBef>
              <a:spcAft>
                <a:spcPts val="0"/>
              </a:spcAft>
              <a:buNone/>
            </a:pPr>
            <a:br>
              <a:rPr lang="en" sz="1700">
                <a:solidFill>
                  <a:srgbClr val="434343"/>
                </a:solidFill>
                <a:latin typeface="Roboto"/>
                <a:ea typeface="Roboto"/>
                <a:cs typeface="Roboto"/>
                <a:sym typeface="Roboto"/>
              </a:rPr>
            </a:br>
            <a:r>
              <a:rPr lang="en" sz="1600">
                <a:solidFill>
                  <a:srgbClr val="434343"/>
                </a:solidFill>
                <a:latin typeface="Roboto"/>
                <a:ea typeface="Roboto"/>
                <a:cs typeface="Roboto"/>
                <a:sym typeface="Roboto"/>
              </a:rPr>
              <a:t>This makes linear interpolation the primary operation</a:t>
            </a:r>
            <a:r>
              <a:rPr lang="en" sz="1700">
                <a:solidFill>
                  <a:srgbClr val="434343"/>
                </a:solidFill>
                <a:latin typeface="Roboto"/>
                <a:ea typeface="Roboto"/>
                <a:cs typeface="Roboto"/>
                <a:sym typeface="Roboto"/>
              </a:rPr>
              <a:t>.</a:t>
            </a:r>
            <a:endParaRPr sz="1700">
              <a:solidFill>
                <a:srgbClr val="434343"/>
              </a:solidFill>
              <a:latin typeface="Roboto"/>
              <a:ea typeface="Roboto"/>
              <a:cs typeface="Roboto"/>
              <a:sym typeface="Roboto"/>
            </a:endParaRPr>
          </a:p>
          <a:p>
            <a:pPr indent="0" lvl="0" marL="0" rtl="0" algn="l">
              <a:spcBef>
                <a:spcPts val="0"/>
              </a:spcBef>
              <a:spcAft>
                <a:spcPts val="0"/>
              </a:spcAft>
              <a:buNone/>
            </a:pPr>
            <a:r>
              <a:t/>
            </a:r>
            <a:endParaRPr sz="1700">
              <a:solidFill>
                <a:srgbClr val="434343"/>
              </a:solidFill>
              <a:latin typeface="Roboto"/>
              <a:ea typeface="Roboto"/>
              <a:cs typeface="Roboto"/>
              <a:sym typeface="Roboto"/>
            </a:endParaRPr>
          </a:p>
          <a:p>
            <a:pPr indent="0" lvl="0" marL="0" rtl="0" algn="l">
              <a:spcBef>
                <a:spcPts val="0"/>
              </a:spcBef>
              <a:spcAft>
                <a:spcPts val="0"/>
              </a:spcAft>
              <a:buNone/>
            </a:pPr>
            <a:r>
              <a:t/>
            </a:r>
            <a:endParaRPr sz="1700">
              <a:solidFill>
                <a:srgbClr val="434343"/>
              </a:solidFill>
              <a:latin typeface="Roboto"/>
              <a:ea typeface="Roboto"/>
              <a:cs typeface="Roboto"/>
              <a:sym typeface="Roboto"/>
            </a:endParaRPr>
          </a:p>
        </p:txBody>
      </p:sp>
      <p:pic>
        <p:nvPicPr>
          <p:cNvPr id="232" name="Google Shape;232;p34"/>
          <p:cNvPicPr preferRelativeResize="0"/>
          <p:nvPr/>
        </p:nvPicPr>
        <p:blipFill>
          <a:blip r:embed="rId4">
            <a:alphaModFix/>
          </a:blip>
          <a:stretch>
            <a:fillRect/>
          </a:stretch>
        </p:blipFill>
        <p:spPr>
          <a:xfrm>
            <a:off x="5678975" y="2844700"/>
            <a:ext cx="1813950" cy="2245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Linear Interpolation for Triangles</a:t>
            </a:r>
            <a:endParaRPr/>
          </a:p>
        </p:txBody>
      </p:sp>
      <p:sp>
        <p:nvSpPr>
          <p:cNvPr id="238" name="Google Shape;238;p35"/>
          <p:cNvSpPr txBox="1"/>
          <p:nvPr/>
        </p:nvSpPr>
        <p:spPr>
          <a:xfrm>
            <a:off x="286650" y="851175"/>
            <a:ext cx="4523400" cy="25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434343"/>
                </a:solidFill>
                <a:latin typeface="Roboto"/>
                <a:ea typeface="Roboto"/>
                <a:cs typeface="Roboto"/>
                <a:sym typeface="Roboto"/>
              </a:rPr>
              <a:t>Doing interpolation for triangles is extremely similar.</a:t>
            </a:r>
            <a:br>
              <a:rPr lang="en" sz="1700">
                <a:solidFill>
                  <a:srgbClr val="434343"/>
                </a:solidFill>
                <a:latin typeface="Roboto"/>
                <a:ea typeface="Roboto"/>
                <a:cs typeface="Roboto"/>
                <a:sym typeface="Roboto"/>
              </a:rPr>
            </a:br>
            <a:endParaRPr sz="1700">
              <a:solidFill>
                <a:srgbClr val="434343"/>
              </a:solidFill>
              <a:latin typeface="Roboto"/>
              <a:ea typeface="Roboto"/>
              <a:cs typeface="Roboto"/>
              <a:sym typeface="Roboto"/>
            </a:endParaRPr>
          </a:p>
          <a:p>
            <a:pPr indent="-336550" lvl="0" marL="457200" rtl="0" algn="l">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Conservatively visit a superset of the pixels you want </a:t>
            </a:r>
            <a:endParaRPr sz="1700">
              <a:solidFill>
                <a:srgbClr val="434343"/>
              </a:solidFill>
              <a:latin typeface="Roboto"/>
              <a:ea typeface="Roboto"/>
              <a:cs typeface="Roboto"/>
              <a:sym typeface="Roboto"/>
            </a:endParaRPr>
          </a:p>
          <a:p>
            <a:pPr indent="-336550" lvl="0" marL="457200" rtl="0" algn="l">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Interpolate using the same linear functions </a:t>
            </a:r>
            <a:endParaRPr sz="1700">
              <a:solidFill>
                <a:srgbClr val="434343"/>
              </a:solidFill>
              <a:latin typeface="Roboto"/>
              <a:ea typeface="Roboto"/>
              <a:cs typeface="Roboto"/>
              <a:sym typeface="Roboto"/>
            </a:endParaRPr>
          </a:p>
          <a:p>
            <a:pPr indent="-336550" lvl="0" marL="457200" rtl="0" algn="l">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Use those functions to determine when to emit a fragment</a:t>
            </a:r>
            <a:endParaRPr sz="1700">
              <a:solidFill>
                <a:srgbClr val="434343"/>
              </a:solidFill>
              <a:latin typeface="Roboto"/>
              <a:ea typeface="Roboto"/>
              <a:cs typeface="Roboto"/>
              <a:sym typeface="Roboto"/>
            </a:endParaRPr>
          </a:p>
          <a:p>
            <a:pPr indent="0" lvl="0" marL="0" rtl="0" algn="l">
              <a:spcBef>
                <a:spcPts val="0"/>
              </a:spcBef>
              <a:spcAft>
                <a:spcPts val="0"/>
              </a:spcAft>
              <a:buNone/>
            </a:pPr>
            <a:r>
              <a:t/>
            </a:r>
            <a:endParaRPr sz="1700">
              <a:solidFill>
                <a:srgbClr val="434343"/>
              </a:solidFill>
              <a:latin typeface="Roboto"/>
              <a:ea typeface="Roboto"/>
              <a:cs typeface="Roboto"/>
              <a:sym typeface="Roboto"/>
            </a:endParaRPr>
          </a:p>
          <a:p>
            <a:pPr indent="0" lvl="0" marL="0" rtl="0" algn="l">
              <a:spcBef>
                <a:spcPts val="0"/>
              </a:spcBef>
              <a:spcAft>
                <a:spcPts val="0"/>
              </a:spcAft>
              <a:buNone/>
            </a:pPr>
            <a:r>
              <a:t/>
            </a:r>
            <a:endParaRPr sz="1700">
              <a:solidFill>
                <a:srgbClr val="434343"/>
              </a:solidFill>
              <a:latin typeface="Roboto"/>
              <a:ea typeface="Roboto"/>
              <a:cs typeface="Roboto"/>
              <a:sym typeface="Roboto"/>
            </a:endParaRPr>
          </a:p>
        </p:txBody>
      </p:sp>
      <p:pic>
        <p:nvPicPr>
          <p:cNvPr id="239" name="Google Shape;239;p35"/>
          <p:cNvPicPr preferRelativeResize="0"/>
          <p:nvPr/>
        </p:nvPicPr>
        <p:blipFill>
          <a:blip r:embed="rId3">
            <a:alphaModFix/>
          </a:blip>
          <a:stretch>
            <a:fillRect/>
          </a:stretch>
        </p:blipFill>
        <p:spPr>
          <a:xfrm>
            <a:off x="4886250" y="713225"/>
            <a:ext cx="4114800" cy="433660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Interpolating Several Parameters (Continued)</a:t>
            </a:r>
            <a:endParaRPr/>
          </a:p>
        </p:txBody>
      </p:sp>
      <p:sp>
        <p:nvSpPr>
          <p:cNvPr id="245" name="Google Shape;245;p36"/>
          <p:cNvSpPr txBox="1"/>
          <p:nvPr/>
        </p:nvSpPr>
        <p:spPr>
          <a:xfrm>
            <a:off x="286650" y="851175"/>
            <a:ext cx="4523400" cy="9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434343"/>
                </a:solidFill>
                <a:latin typeface="Roboto"/>
                <a:ea typeface="Roboto"/>
                <a:cs typeface="Roboto"/>
                <a:sym typeface="Roboto"/>
              </a:rPr>
              <a:t>We can use the same intuition to estimate several other parameters pertaining to polygon interpolation.</a:t>
            </a:r>
            <a:endParaRPr sz="1700">
              <a:solidFill>
                <a:srgbClr val="434343"/>
              </a:solidFill>
              <a:latin typeface="Roboto"/>
              <a:ea typeface="Roboto"/>
              <a:cs typeface="Roboto"/>
              <a:sym typeface="Roboto"/>
            </a:endParaRPr>
          </a:p>
          <a:p>
            <a:pPr indent="0" lvl="0" marL="0" rtl="0" algn="l">
              <a:spcBef>
                <a:spcPts val="0"/>
              </a:spcBef>
              <a:spcAft>
                <a:spcPts val="0"/>
              </a:spcAft>
              <a:buNone/>
            </a:pPr>
            <a:r>
              <a:t/>
            </a:r>
            <a:endParaRPr sz="1700">
              <a:solidFill>
                <a:srgbClr val="434343"/>
              </a:solidFill>
              <a:latin typeface="Roboto"/>
              <a:ea typeface="Roboto"/>
              <a:cs typeface="Roboto"/>
              <a:sym typeface="Roboto"/>
            </a:endParaRPr>
          </a:p>
        </p:txBody>
      </p:sp>
      <p:pic>
        <p:nvPicPr>
          <p:cNvPr id="246" name="Google Shape;246;p36"/>
          <p:cNvPicPr preferRelativeResize="0"/>
          <p:nvPr/>
        </p:nvPicPr>
        <p:blipFill>
          <a:blip r:embed="rId3">
            <a:alphaModFix/>
          </a:blip>
          <a:stretch>
            <a:fillRect/>
          </a:stretch>
        </p:blipFill>
        <p:spPr>
          <a:xfrm>
            <a:off x="125100" y="1827150"/>
            <a:ext cx="5042950" cy="2952600"/>
          </a:xfrm>
          <a:prstGeom prst="rect">
            <a:avLst/>
          </a:prstGeom>
          <a:noFill/>
          <a:ln>
            <a:noFill/>
          </a:ln>
        </p:spPr>
      </p:pic>
      <p:sp>
        <p:nvSpPr>
          <p:cNvPr id="247" name="Google Shape;247;p36"/>
          <p:cNvSpPr txBox="1"/>
          <p:nvPr/>
        </p:nvSpPr>
        <p:spPr>
          <a:xfrm>
            <a:off x="5011050" y="851175"/>
            <a:ext cx="4010100" cy="39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434343"/>
                </a:solidFill>
                <a:latin typeface="Roboto"/>
                <a:ea typeface="Roboto"/>
                <a:cs typeface="Roboto"/>
                <a:sym typeface="Roboto"/>
              </a:rPr>
              <a:t>A simple linear function </a:t>
            </a:r>
            <a:br>
              <a:rPr lang="en" sz="1700">
                <a:solidFill>
                  <a:srgbClr val="434343"/>
                </a:solidFill>
                <a:latin typeface="Roboto"/>
                <a:ea typeface="Roboto"/>
                <a:cs typeface="Roboto"/>
                <a:sym typeface="Roboto"/>
              </a:rPr>
            </a:br>
            <a:br>
              <a:rPr lang="en" sz="1700">
                <a:solidFill>
                  <a:srgbClr val="434343"/>
                </a:solidFill>
                <a:latin typeface="Roboto"/>
                <a:ea typeface="Roboto"/>
                <a:cs typeface="Roboto"/>
                <a:sym typeface="Roboto"/>
              </a:rPr>
            </a:br>
            <a:endParaRPr sz="1700">
              <a:solidFill>
                <a:srgbClr val="434343"/>
              </a:solidFill>
              <a:latin typeface="Roboto"/>
              <a:ea typeface="Roboto"/>
              <a:cs typeface="Roboto"/>
              <a:sym typeface="Roboto"/>
            </a:endParaRPr>
          </a:p>
          <a:p>
            <a:pPr indent="0" lvl="0" marL="0" rtl="0" algn="l">
              <a:spcBef>
                <a:spcPts val="0"/>
              </a:spcBef>
              <a:spcAft>
                <a:spcPts val="0"/>
              </a:spcAft>
              <a:buNone/>
            </a:pPr>
            <a:r>
              <a:rPr lang="en" sz="1700">
                <a:solidFill>
                  <a:srgbClr val="434343"/>
                </a:solidFill>
                <a:latin typeface="Roboto"/>
                <a:ea typeface="Roboto"/>
                <a:cs typeface="Roboto"/>
                <a:sym typeface="Roboto"/>
              </a:rPr>
              <a:t>Linear functions are efficient to evaluate on a grid</a:t>
            </a:r>
            <a:endParaRPr sz="1700">
              <a:solidFill>
                <a:srgbClr val="434343"/>
              </a:solidFill>
              <a:latin typeface="Roboto"/>
              <a:ea typeface="Roboto"/>
              <a:cs typeface="Roboto"/>
              <a:sym typeface="Roboto"/>
            </a:endParaRPr>
          </a:p>
        </p:txBody>
      </p:sp>
      <p:pic>
        <p:nvPicPr>
          <p:cNvPr id="248" name="Google Shape;248;p36"/>
          <p:cNvPicPr preferRelativeResize="0"/>
          <p:nvPr/>
        </p:nvPicPr>
        <p:blipFill>
          <a:blip r:embed="rId4">
            <a:alphaModFix/>
          </a:blip>
          <a:stretch>
            <a:fillRect/>
          </a:stretch>
        </p:blipFill>
        <p:spPr>
          <a:xfrm>
            <a:off x="6655150" y="1232175"/>
            <a:ext cx="2346400" cy="327400"/>
          </a:xfrm>
          <a:prstGeom prst="rect">
            <a:avLst/>
          </a:prstGeom>
          <a:noFill/>
          <a:ln>
            <a:noFill/>
          </a:ln>
        </p:spPr>
      </p:pic>
      <p:pic>
        <p:nvPicPr>
          <p:cNvPr id="249" name="Google Shape;249;p36"/>
          <p:cNvPicPr preferRelativeResize="0"/>
          <p:nvPr/>
        </p:nvPicPr>
        <p:blipFill>
          <a:blip r:embed="rId5">
            <a:alphaModFix/>
          </a:blip>
          <a:stretch>
            <a:fillRect/>
          </a:stretch>
        </p:blipFill>
        <p:spPr>
          <a:xfrm>
            <a:off x="5539375" y="2360950"/>
            <a:ext cx="3495100" cy="482275"/>
          </a:xfrm>
          <a:prstGeom prst="rect">
            <a:avLst/>
          </a:prstGeom>
          <a:noFill/>
          <a:ln>
            <a:noFill/>
          </a:ln>
        </p:spPr>
      </p:pic>
      <p:pic>
        <p:nvPicPr>
          <p:cNvPr id="250" name="Google Shape;250;p36"/>
          <p:cNvPicPr preferRelativeResize="0"/>
          <p:nvPr/>
        </p:nvPicPr>
        <p:blipFill>
          <a:blip r:embed="rId6">
            <a:alphaModFix/>
          </a:blip>
          <a:stretch>
            <a:fillRect/>
          </a:stretch>
        </p:blipFill>
        <p:spPr>
          <a:xfrm>
            <a:off x="5310775" y="3234325"/>
            <a:ext cx="3570275" cy="1502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Interpolating Several Parameters</a:t>
            </a:r>
            <a:endParaRPr/>
          </a:p>
        </p:txBody>
      </p:sp>
      <p:sp>
        <p:nvSpPr>
          <p:cNvPr id="256" name="Google Shape;256;p37"/>
          <p:cNvSpPr txBox="1"/>
          <p:nvPr/>
        </p:nvSpPr>
        <p:spPr>
          <a:xfrm>
            <a:off x="286650" y="851175"/>
            <a:ext cx="4523400" cy="40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434343"/>
                </a:solidFill>
                <a:latin typeface="Roboto"/>
                <a:ea typeface="Roboto"/>
                <a:cs typeface="Roboto"/>
                <a:sym typeface="Roboto"/>
              </a:rPr>
              <a:t>We can use the same intuition to estimate several other parameters pertaining to polygon interpolation.</a:t>
            </a:r>
            <a:br>
              <a:rPr lang="en" sz="1700">
                <a:solidFill>
                  <a:srgbClr val="434343"/>
                </a:solidFill>
                <a:latin typeface="Roboto"/>
                <a:ea typeface="Roboto"/>
                <a:cs typeface="Roboto"/>
                <a:sym typeface="Roboto"/>
              </a:rPr>
            </a:br>
            <a:br>
              <a:rPr lang="en" sz="1700">
                <a:solidFill>
                  <a:srgbClr val="434343"/>
                </a:solidFill>
                <a:latin typeface="Roboto"/>
                <a:ea typeface="Roboto"/>
                <a:cs typeface="Roboto"/>
                <a:sym typeface="Roboto"/>
              </a:rPr>
            </a:br>
            <a:r>
              <a:rPr lang="en" sz="1700">
                <a:solidFill>
                  <a:srgbClr val="434343"/>
                </a:solidFill>
                <a:latin typeface="Roboto"/>
                <a:ea typeface="Roboto"/>
                <a:cs typeface="Roboto"/>
                <a:sym typeface="Roboto"/>
              </a:rPr>
              <a:t>Things like colour, texture etc. Simpler interpolation methods are quicker, and more complex methods yield higher results.</a:t>
            </a:r>
            <a:endParaRPr sz="1700">
              <a:solidFill>
                <a:srgbClr val="434343"/>
              </a:solidFill>
              <a:latin typeface="Roboto"/>
              <a:ea typeface="Roboto"/>
              <a:cs typeface="Roboto"/>
              <a:sym typeface="Roboto"/>
            </a:endParaRPr>
          </a:p>
          <a:p>
            <a:pPr indent="0" lvl="0" marL="0" rtl="0" algn="l">
              <a:spcBef>
                <a:spcPts val="0"/>
              </a:spcBef>
              <a:spcAft>
                <a:spcPts val="0"/>
              </a:spcAft>
              <a:buNone/>
            </a:pPr>
            <a:r>
              <a:t/>
            </a:r>
            <a:endParaRPr sz="1700">
              <a:solidFill>
                <a:srgbClr val="434343"/>
              </a:solidFill>
              <a:latin typeface="Roboto"/>
              <a:ea typeface="Roboto"/>
              <a:cs typeface="Roboto"/>
              <a:sym typeface="Roboto"/>
            </a:endParaRPr>
          </a:p>
          <a:p>
            <a:pPr indent="0" lvl="0" marL="0" rtl="0" algn="l">
              <a:spcBef>
                <a:spcPts val="0"/>
              </a:spcBef>
              <a:spcAft>
                <a:spcPts val="0"/>
              </a:spcAft>
              <a:buNone/>
            </a:pPr>
            <a:r>
              <a:rPr lang="en" sz="1700">
                <a:solidFill>
                  <a:srgbClr val="434343"/>
                </a:solidFill>
                <a:latin typeface="Roboto"/>
                <a:ea typeface="Roboto"/>
                <a:cs typeface="Roboto"/>
                <a:sym typeface="Roboto"/>
              </a:rPr>
              <a:t>Interpolation can do so much for digital media. Upscaling video to higher resolution, increasing video frame rates, making smooth slow motion video. Lately, machine learning based interpolation is booming, and is providing unprecedented, high quality results. </a:t>
            </a:r>
            <a:endParaRPr sz="1700">
              <a:solidFill>
                <a:srgbClr val="434343"/>
              </a:solidFill>
              <a:latin typeface="Roboto"/>
              <a:ea typeface="Roboto"/>
              <a:cs typeface="Roboto"/>
              <a:sym typeface="Roboto"/>
            </a:endParaRPr>
          </a:p>
          <a:p>
            <a:pPr indent="0" lvl="0" marL="0" rtl="0" algn="l">
              <a:spcBef>
                <a:spcPts val="0"/>
              </a:spcBef>
              <a:spcAft>
                <a:spcPts val="0"/>
              </a:spcAft>
              <a:buNone/>
            </a:pPr>
            <a:r>
              <a:t/>
            </a:r>
            <a:endParaRPr sz="1700">
              <a:solidFill>
                <a:srgbClr val="434343"/>
              </a:solidFill>
              <a:latin typeface="Roboto"/>
              <a:ea typeface="Roboto"/>
              <a:cs typeface="Roboto"/>
              <a:sym typeface="Roboto"/>
            </a:endParaRPr>
          </a:p>
          <a:p>
            <a:pPr indent="0" lvl="0" marL="0" rtl="0" algn="l">
              <a:spcBef>
                <a:spcPts val="0"/>
              </a:spcBef>
              <a:spcAft>
                <a:spcPts val="0"/>
              </a:spcAft>
              <a:buNone/>
            </a:pPr>
            <a:r>
              <a:t/>
            </a:r>
            <a:endParaRPr sz="1700">
              <a:solidFill>
                <a:srgbClr val="434343"/>
              </a:solidFill>
              <a:latin typeface="Roboto"/>
              <a:ea typeface="Roboto"/>
              <a:cs typeface="Roboto"/>
              <a:sym typeface="Roboto"/>
            </a:endParaRPr>
          </a:p>
        </p:txBody>
      </p:sp>
      <p:pic>
        <p:nvPicPr>
          <p:cNvPr id="257" name="Google Shape;257;p37"/>
          <p:cNvPicPr preferRelativeResize="0"/>
          <p:nvPr/>
        </p:nvPicPr>
        <p:blipFill>
          <a:blip r:embed="rId3">
            <a:alphaModFix/>
          </a:blip>
          <a:stretch>
            <a:fillRect/>
          </a:stretch>
        </p:blipFill>
        <p:spPr>
          <a:xfrm>
            <a:off x="4810050" y="2756175"/>
            <a:ext cx="4029149" cy="2123798"/>
          </a:xfrm>
          <a:prstGeom prst="rect">
            <a:avLst/>
          </a:prstGeom>
          <a:noFill/>
          <a:ln>
            <a:noFill/>
          </a:ln>
        </p:spPr>
      </p:pic>
      <p:pic>
        <p:nvPicPr>
          <p:cNvPr id="258" name="Google Shape;258;p37"/>
          <p:cNvPicPr preferRelativeResize="0"/>
          <p:nvPr/>
        </p:nvPicPr>
        <p:blipFill>
          <a:blip r:embed="rId4">
            <a:alphaModFix/>
          </a:blip>
          <a:stretch>
            <a:fillRect/>
          </a:stretch>
        </p:blipFill>
        <p:spPr>
          <a:xfrm>
            <a:off x="5876850" y="771450"/>
            <a:ext cx="1756504" cy="18323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can we optimise its efficiency?</a:t>
            </a:r>
            <a:endParaRPr/>
          </a:p>
        </p:txBody>
      </p:sp>
      <p:sp>
        <p:nvSpPr>
          <p:cNvPr id="264" name="Google Shape;264;p38"/>
          <p:cNvSpPr txBox="1"/>
          <p:nvPr>
            <p:ph idx="1" type="body"/>
          </p:nvPr>
        </p:nvSpPr>
        <p:spPr>
          <a:xfrm>
            <a:off x="471900" y="1919075"/>
            <a:ext cx="8222100" cy="29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Optimisation is the name of the game here. A single cache miss can make an operation worth half a clock cycle, take about 400-600 clock cycles. While this isn’t as bad for general consumer applications, games and graphical responsive applications simply cannot afford this.</a:t>
            </a:r>
            <a:br>
              <a:rPr lang="en">
                <a:solidFill>
                  <a:srgbClr val="434343"/>
                </a:solidFill>
              </a:rPr>
            </a:br>
            <a:br>
              <a:rPr lang="en">
                <a:solidFill>
                  <a:srgbClr val="434343"/>
                </a:solidFill>
              </a:rPr>
            </a:br>
            <a:r>
              <a:rPr lang="en">
                <a:solidFill>
                  <a:srgbClr val="434343"/>
                </a:solidFill>
              </a:rPr>
              <a:t>What we’ve done so far is use a simple algorithm, that’s easy to implement. But we’re employing a lot of floating point calculations, and while modern processors have dedicated floating point arithmetic hardware, this wasn’t always the case. Let’s see how we convert our code to an integer friendly code.</a:t>
            </a:r>
            <a:endParaRPr>
              <a:solidFill>
                <a:srgbClr val="434343"/>
              </a:solidFill>
            </a:endParaRPr>
          </a:p>
          <a:p>
            <a:pPr indent="0" lvl="0" marL="0" rtl="0" algn="l">
              <a:spcBef>
                <a:spcPts val="1600"/>
              </a:spcBef>
              <a:spcAft>
                <a:spcPts val="1600"/>
              </a:spcAft>
              <a:buNone/>
            </a:pPr>
            <a:r>
              <a:t/>
            </a:r>
            <a:endParaRPr>
              <a:solidFill>
                <a:srgbClr val="43434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can we optimise its efficiency?</a:t>
            </a:r>
            <a:endParaRPr/>
          </a:p>
        </p:txBody>
      </p:sp>
      <p:sp>
        <p:nvSpPr>
          <p:cNvPr id="270" name="Google Shape;270;p39"/>
          <p:cNvSpPr txBox="1"/>
          <p:nvPr>
            <p:ph idx="1" type="body"/>
          </p:nvPr>
        </p:nvSpPr>
        <p:spPr>
          <a:xfrm>
            <a:off x="471900" y="1919075"/>
            <a:ext cx="3973200" cy="29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There are multiple integer arithmetic based algorithms, like the mid point algorithm and Bresenham’s algorithm. Essentially, what we exploit, is that at each step, we have two options, either move up or move left. (North East, or East)</a:t>
            </a:r>
            <a:endParaRPr>
              <a:solidFill>
                <a:srgbClr val="434343"/>
              </a:solidFill>
            </a:endParaRPr>
          </a:p>
          <a:p>
            <a:pPr indent="0" lvl="0" marL="0" rtl="0" algn="l">
              <a:spcBef>
                <a:spcPts val="1600"/>
              </a:spcBef>
              <a:spcAft>
                <a:spcPts val="1600"/>
              </a:spcAft>
              <a:buNone/>
            </a:pPr>
            <a:r>
              <a:t/>
            </a:r>
            <a:endParaRPr>
              <a:solidFill>
                <a:srgbClr val="434343"/>
              </a:solidFill>
            </a:endParaRPr>
          </a:p>
        </p:txBody>
      </p:sp>
      <p:pic>
        <p:nvPicPr>
          <p:cNvPr id="271" name="Google Shape;271;p39"/>
          <p:cNvPicPr preferRelativeResize="0"/>
          <p:nvPr/>
        </p:nvPicPr>
        <p:blipFill>
          <a:blip r:embed="rId3">
            <a:alphaModFix/>
          </a:blip>
          <a:stretch>
            <a:fillRect/>
          </a:stretch>
        </p:blipFill>
        <p:spPr>
          <a:xfrm>
            <a:off x="5374050" y="1902725"/>
            <a:ext cx="2681421" cy="28735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Mid Point Line Algorithm</a:t>
            </a:r>
            <a:endParaRPr/>
          </a:p>
        </p:txBody>
      </p:sp>
      <p:sp>
        <p:nvSpPr>
          <p:cNvPr id="277" name="Google Shape;277;p40"/>
          <p:cNvSpPr txBox="1"/>
          <p:nvPr>
            <p:ph idx="1" type="body"/>
          </p:nvPr>
        </p:nvSpPr>
        <p:spPr>
          <a:xfrm>
            <a:off x="471900" y="1919075"/>
            <a:ext cx="7749000" cy="293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n">
                <a:solidFill>
                  <a:srgbClr val="434343"/>
                </a:solidFill>
              </a:rPr>
              <a:t>Line equation: ax + by + c = 0, a &gt; 0.</a:t>
            </a:r>
            <a:br>
              <a:rPr lang="en">
                <a:solidFill>
                  <a:srgbClr val="434343"/>
                </a:solidFill>
              </a:rPr>
            </a:br>
            <a:r>
              <a:rPr lang="en">
                <a:solidFill>
                  <a:srgbClr val="434343"/>
                </a:solidFill>
              </a:rPr>
              <a:t>Let 0 &lt; slope = ∆y/∆x = −a/b &lt; 1.0</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F(x, y) = ax + by + c &gt; 0 for above the line, &lt; 0 for below.</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If F(Mid Point) &gt; 0, pick NE, else pick E</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d</a:t>
            </a:r>
            <a:r>
              <a:rPr baseline="-25000" lang="en">
                <a:solidFill>
                  <a:srgbClr val="434343"/>
                </a:solidFill>
              </a:rPr>
              <a:t>E</a:t>
            </a:r>
            <a:r>
              <a:rPr lang="en">
                <a:solidFill>
                  <a:srgbClr val="434343"/>
                </a:solidFill>
              </a:rPr>
              <a:t> = F(M) = d + a, </a:t>
            </a:r>
            <a:r>
              <a:rPr lang="en">
                <a:solidFill>
                  <a:srgbClr val="434343"/>
                </a:solidFill>
              </a:rPr>
              <a:t>d</a:t>
            </a:r>
            <a:r>
              <a:rPr baseline="-25000" lang="en">
                <a:solidFill>
                  <a:srgbClr val="434343"/>
                </a:solidFill>
              </a:rPr>
              <a:t>NE</a:t>
            </a:r>
            <a:r>
              <a:rPr lang="en">
                <a:solidFill>
                  <a:srgbClr val="434343"/>
                </a:solidFill>
              </a:rPr>
              <a:t> = F(M) = d + a + b</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Therefore, ∆</a:t>
            </a:r>
            <a:r>
              <a:rPr baseline="-25000" lang="en">
                <a:solidFill>
                  <a:srgbClr val="434343"/>
                </a:solidFill>
              </a:rPr>
              <a:t>E</a:t>
            </a:r>
            <a:r>
              <a:rPr lang="en">
                <a:solidFill>
                  <a:srgbClr val="434343"/>
                </a:solidFill>
              </a:rPr>
              <a:t> = a, and ∆</a:t>
            </a:r>
            <a:r>
              <a:rPr baseline="-25000" lang="en">
                <a:solidFill>
                  <a:srgbClr val="434343"/>
                </a:solidFill>
              </a:rPr>
              <a:t>NE</a:t>
            </a:r>
            <a:r>
              <a:rPr lang="en">
                <a:solidFill>
                  <a:srgbClr val="434343"/>
                </a:solidFill>
              </a:rPr>
              <a:t> = a + b</a:t>
            </a:r>
            <a:endParaRPr>
              <a:solidFill>
                <a:srgbClr val="434343"/>
              </a:solidFill>
            </a:endParaRPr>
          </a:p>
          <a:p>
            <a:pPr indent="-342900" lvl="0" marL="457200" rtl="0" algn="l">
              <a:spcBef>
                <a:spcPts val="0"/>
              </a:spcBef>
              <a:spcAft>
                <a:spcPts val="0"/>
              </a:spcAft>
              <a:buClr>
                <a:srgbClr val="434343"/>
              </a:buClr>
              <a:buSzPts val="1800"/>
              <a:buChar char="●"/>
            </a:pPr>
            <a:r>
              <a:rPr lang="en">
                <a:solidFill>
                  <a:srgbClr val="434343"/>
                </a:solidFill>
              </a:rPr>
              <a:t>Initial value: d</a:t>
            </a:r>
            <a:r>
              <a:rPr baseline="-25000" lang="en">
                <a:solidFill>
                  <a:srgbClr val="434343"/>
                </a:solidFill>
              </a:rPr>
              <a:t>0</a:t>
            </a:r>
            <a:r>
              <a:rPr lang="en">
                <a:solidFill>
                  <a:srgbClr val="434343"/>
                </a:solidFill>
              </a:rPr>
              <a:t> = F(x</a:t>
            </a:r>
            <a:r>
              <a:rPr baseline="-25000" lang="en">
                <a:solidFill>
                  <a:srgbClr val="434343"/>
                </a:solidFill>
              </a:rPr>
              <a:t>1</a:t>
            </a:r>
            <a:r>
              <a:rPr lang="en">
                <a:solidFill>
                  <a:srgbClr val="434343"/>
                </a:solidFill>
              </a:rPr>
              <a:t> + 1, y</a:t>
            </a:r>
            <a:r>
              <a:rPr baseline="-25000" lang="en">
                <a:solidFill>
                  <a:srgbClr val="434343"/>
                </a:solidFill>
              </a:rPr>
              <a:t>1</a:t>
            </a:r>
            <a:r>
              <a:rPr lang="en">
                <a:solidFill>
                  <a:srgbClr val="434343"/>
                </a:solidFill>
              </a:rPr>
              <a:t> + 0.5 ) = (a + b) /2</a:t>
            </a:r>
            <a:br>
              <a:rPr lang="en">
                <a:solidFill>
                  <a:srgbClr val="434343"/>
                </a:solidFill>
              </a:rPr>
            </a:br>
            <a:r>
              <a:rPr lang="en">
                <a:solidFill>
                  <a:srgbClr val="434343"/>
                </a:solidFill>
              </a:rPr>
              <a:t>Similar analysis for other slopes. Eight cases in total.</a:t>
            </a:r>
            <a:endParaRPr>
              <a:solidFill>
                <a:srgbClr val="434343"/>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Mid Point Line Algorithm </a:t>
            </a:r>
            <a:r>
              <a:rPr lang="en"/>
              <a:t>Pseudocode</a:t>
            </a:r>
            <a:endParaRPr/>
          </a:p>
        </p:txBody>
      </p:sp>
      <p:pic>
        <p:nvPicPr>
          <p:cNvPr id="283" name="Google Shape;283;p41"/>
          <p:cNvPicPr preferRelativeResize="0"/>
          <p:nvPr/>
        </p:nvPicPr>
        <p:blipFill>
          <a:blip r:embed="rId3">
            <a:alphaModFix/>
          </a:blip>
          <a:stretch>
            <a:fillRect/>
          </a:stretch>
        </p:blipFill>
        <p:spPr>
          <a:xfrm>
            <a:off x="1676400" y="1735025"/>
            <a:ext cx="5718285" cy="3332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Graphics Pipeline, So Far</a:t>
            </a:r>
            <a:endParaRPr/>
          </a:p>
        </p:txBody>
      </p:sp>
      <p:sp>
        <p:nvSpPr>
          <p:cNvPr id="83" name="Google Shape;83;p15"/>
          <p:cNvSpPr txBox="1"/>
          <p:nvPr>
            <p:ph idx="1" type="body"/>
          </p:nvPr>
        </p:nvSpPr>
        <p:spPr>
          <a:xfrm>
            <a:off x="471900" y="1919075"/>
            <a:ext cx="8222100" cy="1012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n">
                <a:solidFill>
                  <a:srgbClr val="434343"/>
                </a:solidFill>
              </a:rPr>
              <a:t>2. Giving Models their “World Coordinates”</a:t>
            </a:r>
            <a:br>
              <a:rPr b="1" lang="en">
                <a:solidFill>
                  <a:srgbClr val="434343"/>
                </a:solidFill>
              </a:rPr>
            </a:br>
            <a:r>
              <a:rPr lang="en" sz="1500">
                <a:solidFill>
                  <a:srgbClr val="434343"/>
                </a:solidFill>
              </a:rPr>
              <a:t>Transforming the local coordinate system for each model into their relative 3D world coordinate system.</a:t>
            </a:r>
            <a:endParaRPr sz="1500">
              <a:solidFill>
                <a:srgbClr val="434343"/>
              </a:solidFill>
            </a:endParaRPr>
          </a:p>
        </p:txBody>
      </p:sp>
      <p:sp>
        <p:nvSpPr>
          <p:cNvPr id="84" name="Google Shape;84;p15"/>
          <p:cNvSpPr txBox="1"/>
          <p:nvPr>
            <p:ph idx="1" type="body"/>
          </p:nvPr>
        </p:nvSpPr>
        <p:spPr>
          <a:xfrm>
            <a:off x="471900" y="2909675"/>
            <a:ext cx="8222100" cy="1012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n">
                <a:solidFill>
                  <a:srgbClr val="434343"/>
                </a:solidFill>
              </a:rPr>
              <a:t>3</a:t>
            </a:r>
            <a:r>
              <a:rPr b="1" lang="en">
                <a:solidFill>
                  <a:srgbClr val="434343"/>
                </a:solidFill>
              </a:rPr>
              <a:t>. Transforming Coordinates according to what the camera is seeing</a:t>
            </a:r>
            <a:br>
              <a:rPr b="1" lang="en">
                <a:solidFill>
                  <a:srgbClr val="434343"/>
                </a:solidFill>
              </a:rPr>
            </a:br>
            <a:r>
              <a:rPr lang="en" sz="1500">
                <a:solidFill>
                  <a:srgbClr val="434343"/>
                </a:solidFill>
              </a:rPr>
              <a:t>Transforming the 3D world coordinate system into the 3D camera coordinate system, with (usually) the camera as the origin. </a:t>
            </a:r>
            <a:endParaRPr sz="1500">
              <a:solidFill>
                <a:srgbClr val="434343"/>
              </a:solidFill>
            </a:endParaRPr>
          </a:p>
        </p:txBody>
      </p:sp>
      <p:sp>
        <p:nvSpPr>
          <p:cNvPr id="85" name="Google Shape;85;p15"/>
          <p:cNvSpPr txBox="1"/>
          <p:nvPr>
            <p:ph idx="1" type="body"/>
          </p:nvPr>
        </p:nvSpPr>
        <p:spPr>
          <a:xfrm>
            <a:off x="471900" y="3900275"/>
            <a:ext cx="8222100" cy="1012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b="1" lang="en">
                <a:solidFill>
                  <a:srgbClr val="434343"/>
                </a:solidFill>
              </a:rPr>
              <a:t>4</a:t>
            </a:r>
            <a:r>
              <a:rPr b="1" lang="en">
                <a:solidFill>
                  <a:srgbClr val="434343"/>
                </a:solidFill>
              </a:rPr>
              <a:t>. Transforming 3D Camera Coordinates to the 2D image that falls on the lens</a:t>
            </a:r>
            <a:br>
              <a:rPr b="1" lang="en">
                <a:solidFill>
                  <a:srgbClr val="434343"/>
                </a:solidFill>
              </a:rPr>
            </a:br>
            <a:r>
              <a:rPr lang="en" sz="1500">
                <a:solidFill>
                  <a:srgbClr val="434343"/>
                </a:solidFill>
              </a:rPr>
              <a:t>3D camera coordinates convert to a 2D plane, called the “Viewport”. Depends on orientation of camera, shape of its frustum etc.</a:t>
            </a:r>
            <a:endParaRPr sz="1500">
              <a:solidFill>
                <a:srgbClr val="43434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Mid Point Line Algorithm Example</a:t>
            </a:r>
            <a:endParaRPr/>
          </a:p>
        </p:txBody>
      </p:sp>
      <p:pic>
        <p:nvPicPr>
          <p:cNvPr id="289" name="Google Shape;289;p42"/>
          <p:cNvPicPr preferRelativeResize="0"/>
          <p:nvPr/>
        </p:nvPicPr>
        <p:blipFill>
          <a:blip r:embed="rId3">
            <a:alphaModFix/>
          </a:blip>
          <a:stretch>
            <a:fillRect/>
          </a:stretch>
        </p:blipFill>
        <p:spPr>
          <a:xfrm>
            <a:off x="152400" y="1836250"/>
            <a:ext cx="2357500" cy="258525"/>
          </a:xfrm>
          <a:prstGeom prst="rect">
            <a:avLst/>
          </a:prstGeom>
          <a:noFill/>
          <a:ln>
            <a:noFill/>
          </a:ln>
        </p:spPr>
      </p:pic>
      <p:pic>
        <p:nvPicPr>
          <p:cNvPr id="290" name="Google Shape;290;p42"/>
          <p:cNvPicPr preferRelativeResize="0"/>
          <p:nvPr/>
        </p:nvPicPr>
        <p:blipFill>
          <a:blip r:embed="rId4">
            <a:alphaModFix/>
          </a:blip>
          <a:stretch>
            <a:fillRect/>
          </a:stretch>
        </p:blipFill>
        <p:spPr>
          <a:xfrm>
            <a:off x="3500850" y="1920625"/>
            <a:ext cx="5403599" cy="2994276"/>
          </a:xfrm>
          <a:prstGeom prst="rect">
            <a:avLst/>
          </a:prstGeom>
          <a:noFill/>
          <a:ln>
            <a:noFill/>
          </a:ln>
        </p:spPr>
      </p:pic>
      <p:graphicFrame>
        <p:nvGraphicFramePr>
          <p:cNvPr id="291" name="Google Shape;291;p42"/>
          <p:cNvGraphicFramePr/>
          <p:nvPr/>
        </p:nvGraphicFramePr>
        <p:xfrm>
          <a:off x="190500" y="2544735"/>
          <a:ext cx="3000000" cy="3000000"/>
        </p:xfrm>
        <a:graphic>
          <a:graphicData uri="http://schemas.openxmlformats.org/drawingml/2006/table">
            <a:tbl>
              <a:tblPr>
                <a:noFill/>
                <a:tableStyleId>{21009D40-D934-4CC6-9543-8948074B1FC3}</a:tableStyleId>
              </a:tblPr>
              <a:tblGrid>
                <a:gridCol w="348050"/>
                <a:gridCol w="348050"/>
                <a:gridCol w="348050"/>
                <a:gridCol w="348050"/>
                <a:gridCol w="348050"/>
                <a:gridCol w="348050"/>
                <a:gridCol w="348050"/>
                <a:gridCol w="348050"/>
                <a:gridCol w="348050"/>
                <a:gridCol w="348050"/>
                <a:gridCol w="348050"/>
              </a:tblGrid>
              <a:tr h="351725">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solidFill>
                      <a:srgbClr val="000000"/>
                    </a:solidFill>
                  </a:tcPr>
                </a:tc>
              </a:tr>
              <a:tr h="351725">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solidFill>
                      <a:srgbClr val="6D9EEB"/>
                    </a:solidFill>
                  </a:tcPr>
                </a:tc>
                <a:tc>
                  <a:txBody>
                    <a:bodyPr/>
                    <a:lstStyle/>
                    <a:p>
                      <a:pPr indent="0" lvl="0" marL="0" rtl="0" algn="l">
                        <a:spcBef>
                          <a:spcPts val="0"/>
                        </a:spcBef>
                        <a:spcAft>
                          <a:spcPts val="0"/>
                        </a:spcAft>
                        <a:buNone/>
                      </a:pPr>
                      <a:r>
                        <a:t/>
                      </a:r>
                      <a:endParaRPr sz="800"/>
                    </a:p>
                  </a:txBody>
                  <a:tcPr marT="91425" marB="91425" marR="91425" marL="91425">
                    <a:solidFill>
                      <a:srgbClr val="6D9EEB"/>
                    </a:solidFill>
                  </a:tcPr>
                </a:tc>
                <a:tc>
                  <a:txBody>
                    <a:bodyPr/>
                    <a:lstStyle/>
                    <a:p>
                      <a:pPr indent="0" lvl="0" marL="0" rtl="0" algn="l">
                        <a:spcBef>
                          <a:spcPts val="0"/>
                        </a:spcBef>
                        <a:spcAft>
                          <a:spcPts val="0"/>
                        </a:spcAft>
                        <a:buNone/>
                      </a:pPr>
                      <a:r>
                        <a:t/>
                      </a:r>
                      <a:endParaRPr sz="800"/>
                    </a:p>
                  </a:txBody>
                  <a:tcPr marT="91425" marB="91425" marR="91425" marL="91425"/>
                </a:tc>
              </a:tr>
              <a:tr h="320175">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solidFill>
                      <a:srgbClr val="6D9EEB"/>
                    </a:solidFill>
                  </a:tcPr>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r>
              <a:tr h="100000">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solidFill>
                      <a:srgbClr val="6D9EEB"/>
                    </a:solidFill>
                  </a:tcPr>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r>
              <a:tr h="320175">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solidFill>
                      <a:srgbClr val="6FA8DC"/>
                    </a:solidFill>
                  </a:tcPr>
                </a:tc>
                <a:tc>
                  <a:txBody>
                    <a:bodyPr/>
                    <a:lstStyle/>
                    <a:p>
                      <a:pPr indent="0" lvl="0" marL="0" rtl="0" algn="l">
                        <a:spcBef>
                          <a:spcPts val="0"/>
                        </a:spcBef>
                        <a:spcAft>
                          <a:spcPts val="0"/>
                        </a:spcAft>
                        <a:buNone/>
                      </a:pPr>
                      <a:r>
                        <a:t/>
                      </a:r>
                      <a:endParaRPr sz="800"/>
                    </a:p>
                  </a:txBody>
                  <a:tcPr marT="91425" marB="91425" marR="91425" marL="91425">
                    <a:solidFill>
                      <a:srgbClr val="6FA8DC"/>
                    </a:solidFill>
                  </a:tcPr>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r>
              <a:tr h="320175">
                <a:tc>
                  <a:txBody>
                    <a:bodyPr/>
                    <a:lstStyle/>
                    <a:p>
                      <a:pPr indent="0" lvl="0" marL="0" rtl="0" algn="l">
                        <a:spcBef>
                          <a:spcPts val="0"/>
                        </a:spcBef>
                        <a:spcAft>
                          <a:spcPts val="0"/>
                        </a:spcAft>
                        <a:buNone/>
                      </a:pPr>
                      <a:r>
                        <a:t/>
                      </a:r>
                      <a:endParaRPr sz="800"/>
                    </a:p>
                  </a:txBody>
                  <a:tcPr marT="91425" marB="91425" marR="91425" marL="91425">
                    <a:lnR cap="flat" cmpd="sng" w="9525">
                      <a:solidFill>
                        <a:schemeClr val="dk1"/>
                      </a:solidFill>
                      <a:prstDash val="solid"/>
                      <a:round/>
                      <a:headEnd len="sm" w="sm" type="none"/>
                      <a:tailEnd len="sm" w="sm" type="none"/>
                    </a:lnR>
                  </a:tcPr>
                </a:tc>
                <a:tc>
                  <a:txBody>
                    <a:bodyPr/>
                    <a:lstStyle/>
                    <a:p>
                      <a:pPr indent="0" lvl="0" marL="0" rtl="0" algn="l">
                        <a:spcBef>
                          <a:spcPts val="0"/>
                        </a:spcBef>
                        <a:spcAft>
                          <a:spcPts val="0"/>
                        </a:spcAft>
                        <a:buNone/>
                      </a:pPr>
                      <a:r>
                        <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91425" marB="91425" marR="91425" marL="91425">
                    <a:lnL cap="flat" cmpd="sng" w="9525">
                      <a:solidFill>
                        <a:schemeClr val="dk1"/>
                      </a:solidFill>
                      <a:prstDash val="solid"/>
                      <a:round/>
                      <a:headEnd len="sm" w="sm" type="none"/>
                      <a:tailEnd len="sm" w="sm" type="none"/>
                    </a:lnL>
                  </a:tcPr>
                </a:tc>
                <a:tc>
                  <a:txBody>
                    <a:bodyPr/>
                    <a:lstStyle/>
                    <a:p>
                      <a:pPr indent="0" lvl="0" marL="0" rtl="0" algn="l">
                        <a:spcBef>
                          <a:spcPts val="0"/>
                        </a:spcBef>
                        <a:spcAft>
                          <a:spcPts val="0"/>
                        </a:spcAft>
                        <a:buNone/>
                      </a:pPr>
                      <a:r>
                        <a:t/>
                      </a:r>
                      <a:endParaRPr sz="800"/>
                    </a:p>
                  </a:txBody>
                  <a:tcPr marT="91425" marB="91425" marR="91425" marL="91425">
                    <a:solidFill>
                      <a:srgbClr val="6D9EEB"/>
                    </a:solidFill>
                  </a:tcPr>
                </a:tc>
                <a:tc>
                  <a:txBody>
                    <a:bodyPr/>
                    <a:lstStyle/>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r>
              <a:tr h="320175">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lnT cap="flat" cmpd="sng" w="9525">
                      <a:solidFill>
                        <a:schemeClr val="dk1"/>
                      </a:solidFill>
                      <a:prstDash val="solid"/>
                      <a:round/>
                      <a:headEnd len="sm" w="sm" type="none"/>
                      <a:tailEnd len="sm" w="sm" type="none"/>
                    </a:lnT>
                    <a:solidFill>
                      <a:srgbClr val="6D9EEB"/>
                    </a:solidFill>
                  </a:tcPr>
                </a:tc>
                <a:tc>
                  <a:txBody>
                    <a:bodyPr/>
                    <a:lstStyle/>
                    <a:p>
                      <a:pPr indent="0" lvl="0" marL="0" rtl="0" algn="l">
                        <a:spcBef>
                          <a:spcPts val="0"/>
                        </a:spcBef>
                        <a:spcAft>
                          <a:spcPts val="0"/>
                        </a:spcAft>
                        <a:buNone/>
                      </a:pPr>
                      <a:r>
                        <a:t/>
                      </a:r>
                      <a:endParaRPr sz="800"/>
                    </a:p>
                  </a:txBody>
                  <a:tcPr marT="91425" marB="91425" marR="91425" marL="91425">
                    <a:solidFill>
                      <a:srgbClr val="6D9EEB"/>
                    </a:solidFill>
                  </a:tcPr>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r>
              <a:tr h="320175">
                <a:tc>
                  <a:txBody>
                    <a:bodyPr/>
                    <a:lstStyle/>
                    <a:p>
                      <a:pPr indent="0" lvl="0" marL="0" rtl="0" algn="l">
                        <a:spcBef>
                          <a:spcPts val="0"/>
                        </a:spcBef>
                        <a:spcAft>
                          <a:spcPts val="0"/>
                        </a:spcAft>
                        <a:buNone/>
                      </a:pPr>
                      <a:r>
                        <a:t/>
                      </a:r>
                      <a:endParaRPr sz="800"/>
                    </a:p>
                  </a:txBody>
                  <a:tcPr marT="91425" marB="91425" marR="91425" marL="91425">
                    <a:solidFill>
                      <a:srgbClr val="000000"/>
                    </a:solidFill>
                  </a:tcPr>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Shared Points/Edges</a:t>
            </a:r>
            <a:endParaRPr/>
          </a:p>
        </p:txBody>
      </p:sp>
      <p:sp>
        <p:nvSpPr>
          <p:cNvPr id="297" name="Google Shape;297;p43"/>
          <p:cNvSpPr txBox="1"/>
          <p:nvPr>
            <p:ph idx="1" type="body"/>
          </p:nvPr>
        </p:nvSpPr>
        <p:spPr>
          <a:xfrm>
            <a:off x="471900" y="1919075"/>
            <a:ext cx="8163600" cy="29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34343"/>
                </a:solidFill>
              </a:rPr>
              <a:t>As scenes get more complex, it gets common to have intersecting lines (points common between two lines and edges between two polygons). Keep in mind that this is not the same as lines and primitives that would </a:t>
            </a:r>
            <a:r>
              <a:rPr b="1" lang="en" sz="1600">
                <a:solidFill>
                  <a:srgbClr val="434343"/>
                </a:solidFill>
              </a:rPr>
              <a:t>appear </a:t>
            </a:r>
            <a:r>
              <a:rPr lang="en" sz="1600">
                <a:solidFill>
                  <a:srgbClr val="434343"/>
                </a:solidFill>
              </a:rPr>
              <a:t>to be on top of each other; we took care of that using our z index. </a:t>
            </a:r>
            <a:br>
              <a:rPr lang="en" sz="1600">
                <a:solidFill>
                  <a:srgbClr val="434343"/>
                </a:solidFill>
              </a:rPr>
            </a:br>
            <a:br>
              <a:rPr lang="en" sz="1600">
                <a:solidFill>
                  <a:srgbClr val="434343"/>
                </a:solidFill>
              </a:rPr>
            </a:br>
            <a:r>
              <a:rPr lang="en" sz="1600">
                <a:solidFill>
                  <a:srgbClr val="434343"/>
                </a:solidFill>
              </a:rPr>
              <a:t>These points would be scan converted multiple times. This is not efficient, and can sometimes be harmful, depending on order of rasterization. To combat both of these issues at the same time, an ingenious solution of treating line intervals as closed on the left and open on the right.</a:t>
            </a:r>
            <a:endParaRPr sz="1600">
              <a:solidFill>
                <a:srgbClr val="434343"/>
              </a:solidFill>
            </a:endParaRPr>
          </a:p>
          <a:p>
            <a:pPr indent="0" lvl="0" marL="0" rtl="0" algn="l">
              <a:spcBef>
                <a:spcPts val="1600"/>
              </a:spcBef>
              <a:spcAft>
                <a:spcPts val="1600"/>
              </a:spcAft>
              <a:buNone/>
            </a:pPr>
            <a:r>
              <a:t/>
            </a:r>
            <a:endParaRPr sz="1600">
              <a:solidFill>
                <a:srgbClr val="434343"/>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Shared Points/Edges</a:t>
            </a:r>
            <a:endParaRPr/>
          </a:p>
        </p:txBody>
      </p:sp>
      <p:sp>
        <p:nvSpPr>
          <p:cNvPr id="303" name="Google Shape;303;p44"/>
          <p:cNvSpPr txBox="1"/>
          <p:nvPr>
            <p:ph idx="1" type="body"/>
          </p:nvPr>
        </p:nvSpPr>
        <p:spPr>
          <a:xfrm>
            <a:off x="471900" y="1919075"/>
            <a:ext cx="8163600" cy="65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34343"/>
                </a:solidFill>
              </a:rPr>
              <a:t>This essentially means, not considering the edges of polygons on the top and right borders. </a:t>
            </a:r>
            <a:endParaRPr sz="1600">
              <a:solidFill>
                <a:srgbClr val="434343"/>
              </a:solidFill>
            </a:endParaRPr>
          </a:p>
          <a:p>
            <a:pPr indent="0" lvl="0" marL="0" rtl="0" algn="l">
              <a:spcBef>
                <a:spcPts val="1600"/>
              </a:spcBef>
              <a:spcAft>
                <a:spcPts val="1600"/>
              </a:spcAft>
              <a:buNone/>
            </a:pPr>
            <a:r>
              <a:t/>
            </a:r>
            <a:endParaRPr sz="1600">
              <a:solidFill>
                <a:srgbClr val="434343"/>
              </a:solidFill>
            </a:endParaRPr>
          </a:p>
        </p:txBody>
      </p:sp>
      <p:pic>
        <p:nvPicPr>
          <p:cNvPr id="304" name="Google Shape;304;p44"/>
          <p:cNvPicPr preferRelativeResize="0"/>
          <p:nvPr/>
        </p:nvPicPr>
        <p:blipFill>
          <a:blip r:embed="rId3">
            <a:alphaModFix/>
          </a:blip>
          <a:stretch>
            <a:fillRect/>
          </a:stretch>
        </p:blipFill>
        <p:spPr>
          <a:xfrm>
            <a:off x="2177200" y="2375075"/>
            <a:ext cx="3514250" cy="2596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Advantages of Rasterization</a:t>
            </a:r>
            <a:endParaRPr/>
          </a:p>
        </p:txBody>
      </p:sp>
      <p:sp>
        <p:nvSpPr>
          <p:cNvPr id="310" name="Google Shape;310;p45"/>
          <p:cNvSpPr txBox="1"/>
          <p:nvPr>
            <p:ph idx="1" type="body"/>
          </p:nvPr>
        </p:nvSpPr>
        <p:spPr>
          <a:xfrm>
            <a:off x="471900" y="1919075"/>
            <a:ext cx="8163600" cy="2933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434343"/>
              </a:buClr>
              <a:buSzPts val="1600"/>
              <a:buAutoNum type="arabicPeriod"/>
            </a:pPr>
            <a:r>
              <a:rPr b="1" lang="en" sz="1600">
                <a:solidFill>
                  <a:srgbClr val="434343"/>
                </a:solidFill>
              </a:rPr>
              <a:t>Modern scenes are more complicated than images</a:t>
            </a:r>
            <a:r>
              <a:rPr lang="en" sz="1600">
                <a:solidFill>
                  <a:srgbClr val="434343"/>
                </a:solidFill>
              </a:rPr>
              <a:t> Not really an advantage, but a necessity. Our scenes have gotten so complex over the years that they do not fit in a fixed window (unlike simple 2D games). This wasn’t always true. </a:t>
            </a:r>
            <a:endParaRPr sz="1600">
              <a:solidFill>
                <a:srgbClr val="434343"/>
              </a:solidFill>
            </a:endParaRPr>
          </a:p>
          <a:p>
            <a:pPr indent="-330200" lvl="0" marL="457200" rtl="0" algn="l">
              <a:spcBef>
                <a:spcPts val="0"/>
              </a:spcBef>
              <a:spcAft>
                <a:spcPts val="0"/>
              </a:spcAft>
              <a:buClr>
                <a:srgbClr val="434343"/>
              </a:buClr>
              <a:buSzPts val="1600"/>
              <a:buAutoNum type="arabicPeriod"/>
            </a:pPr>
            <a:r>
              <a:rPr lang="en" sz="1600">
                <a:solidFill>
                  <a:srgbClr val="434343"/>
                </a:solidFill>
              </a:rPr>
              <a:t>A rasterization-based renderer can stream over the triangles, no need to keep entire dataset around. Optimisations enable us to reuse much of the rasterization calculations again and again on small frame changes. This allows for a lot of parallelism and optimization of memory systems.</a:t>
            </a:r>
            <a:endParaRPr sz="1600">
              <a:solidFill>
                <a:srgbClr val="434343"/>
              </a:solidFill>
            </a:endParaRPr>
          </a:p>
          <a:p>
            <a:pPr indent="0" lvl="0" marL="0" rtl="0" algn="l">
              <a:spcBef>
                <a:spcPts val="1600"/>
              </a:spcBef>
              <a:spcAft>
                <a:spcPts val="1600"/>
              </a:spcAft>
              <a:buNone/>
            </a:pPr>
            <a:r>
              <a:t/>
            </a:r>
            <a:endParaRPr sz="1600">
              <a:solidFill>
                <a:srgbClr val="434343"/>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Limitations</a:t>
            </a:r>
            <a:r>
              <a:rPr lang="en"/>
              <a:t> of Rasterization</a:t>
            </a:r>
            <a:endParaRPr/>
          </a:p>
        </p:txBody>
      </p:sp>
      <p:sp>
        <p:nvSpPr>
          <p:cNvPr id="316" name="Google Shape;316;p46"/>
          <p:cNvSpPr txBox="1"/>
          <p:nvPr>
            <p:ph idx="1" type="body"/>
          </p:nvPr>
        </p:nvSpPr>
        <p:spPr>
          <a:xfrm>
            <a:off x="471900" y="1919075"/>
            <a:ext cx="8163600" cy="293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AutoNum type="arabicPeriod"/>
            </a:pPr>
            <a:r>
              <a:rPr b="1" lang="en" sz="1400">
                <a:solidFill>
                  <a:srgbClr val="434343"/>
                </a:solidFill>
              </a:rPr>
              <a:t>Restricted to scan-convertible primitives </a:t>
            </a:r>
            <a:r>
              <a:rPr lang="en" sz="1400">
                <a:solidFill>
                  <a:srgbClr val="434343"/>
                </a:solidFill>
              </a:rPr>
              <a:t>Much of the work done here is restricted to triangle scan conversion. </a:t>
            </a:r>
            <a:endParaRPr sz="1400">
              <a:solidFill>
                <a:srgbClr val="434343"/>
              </a:solidFill>
            </a:endParaRPr>
          </a:p>
          <a:p>
            <a:pPr indent="-317500" lvl="0" marL="457200" rtl="0" algn="l">
              <a:spcBef>
                <a:spcPts val="0"/>
              </a:spcBef>
              <a:spcAft>
                <a:spcPts val="0"/>
              </a:spcAft>
              <a:buClr>
                <a:srgbClr val="434343"/>
              </a:buClr>
              <a:buSzPts val="1400"/>
              <a:buAutoNum type="arabicPeriod"/>
            </a:pPr>
            <a:r>
              <a:rPr b="1" lang="en" sz="1400">
                <a:solidFill>
                  <a:srgbClr val="434343"/>
                </a:solidFill>
              </a:rPr>
              <a:t>Faceting, shading artifacts </a:t>
            </a:r>
            <a:r>
              <a:rPr lang="en" sz="1400">
                <a:solidFill>
                  <a:srgbClr val="434343"/>
                </a:solidFill>
              </a:rPr>
              <a:t>Less prevalent today with per pixel shading capabilities of modern GPUs, but as a lot of rasterization optimisation revolved around making good approximations, it inevitably led to artifacting in scene rendering.</a:t>
            </a:r>
            <a:endParaRPr sz="1400">
              <a:solidFill>
                <a:srgbClr val="434343"/>
              </a:solidFill>
            </a:endParaRPr>
          </a:p>
          <a:p>
            <a:pPr indent="-317500" lvl="0" marL="457200" rtl="0" algn="l">
              <a:spcBef>
                <a:spcPts val="0"/>
              </a:spcBef>
              <a:spcAft>
                <a:spcPts val="0"/>
              </a:spcAft>
              <a:buClr>
                <a:srgbClr val="434343"/>
              </a:buClr>
              <a:buSzPts val="1400"/>
              <a:buAutoNum type="arabicPeriod"/>
            </a:pPr>
            <a:r>
              <a:rPr b="1" lang="en" sz="1400">
                <a:solidFill>
                  <a:srgbClr val="434343"/>
                </a:solidFill>
              </a:rPr>
              <a:t>No unified handling of shadows, reflections, transparency</a:t>
            </a:r>
            <a:endParaRPr b="1" sz="1400">
              <a:solidFill>
                <a:srgbClr val="434343"/>
              </a:solidFill>
            </a:endParaRPr>
          </a:p>
          <a:p>
            <a:pPr indent="-317500" lvl="0" marL="457200" rtl="0" algn="l">
              <a:spcBef>
                <a:spcPts val="0"/>
              </a:spcBef>
              <a:spcAft>
                <a:spcPts val="0"/>
              </a:spcAft>
              <a:buClr>
                <a:srgbClr val="434343"/>
              </a:buClr>
              <a:buSzPts val="1400"/>
              <a:buAutoNum type="arabicPeriod"/>
            </a:pPr>
            <a:r>
              <a:rPr b="1" lang="en" sz="1400">
                <a:solidFill>
                  <a:srgbClr val="434343"/>
                </a:solidFill>
              </a:rPr>
              <a:t>Potential problem of overdraw (high depth complexity)</a:t>
            </a:r>
            <a:r>
              <a:rPr lang="en" sz="1400">
                <a:solidFill>
                  <a:srgbClr val="434343"/>
                </a:solidFill>
              </a:rPr>
              <a:t> Each pixel touched many times </a:t>
            </a:r>
            <a:endParaRPr sz="1400">
              <a:solidFill>
                <a:srgbClr val="434343"/>
              </a:solidFill>
            </a:endParaRPr>
          </a:p>
          <a:p>
            <a:pPr indent="0" lvl="0" marL="0" rtl="0" algn="l">
              <a:spcBef>
                <a:spcPts val="1600"/>
              </a:spcBef>
              <a:spcAft>
                <a:spcPts val="1600"/>
              </a:spcAft>
              <a:buNone/>
            </a:pPr>
            <a:r>
              <a:t/>
            </a:r>
            <a:endParaRPr sz="1400">
              <a:solidFill>
                <a:srgbClr val="434343"/>
              </a:solidFill>
            </a:endParaRPr>
          </a:p>
        </p:txBody>
      </p:sp>
      <p:pic>
        <p:nvPicPr>
          <p:cNvPr id="317" name="Google Shape;317;p46"/>
          <p:cNvPicPr preferRelativeResize="0"/>
          <p:nvPr/>
        </p:nvPicPr>
        <p:blipFill>
          <a:blip r:embed="rId3">
            <a:alphaModFix/>
          </a:blip>
          <a:stretch>
            <a:fillRect/>
          </a:stretch>
        </p:blipFill>
        <p:spPr>
          <a:xfrm>
            <a:off x="2590800" y="3811944"/>
            <a:ext cx="1197975" cy="1202975"/>
          </a:xfrm>
          <a:prstGeom prst="rect">
            <a:avLst/>
          </a:prstGeom>
          <a:noFill/>
          <a:ln>
            <a:noFill/>
          </a:ln>
        </p:spPr>
      </p:pic>
      <p:pic>
        <p:nvPicPr>
          <p:cNvPr id="318" name="Google Shape;318;p46"/>
          <p:cNvPicPr preferRelativeResize="0"/>
          <p:nvPr/>
        </p:nvPicPr>
        <p:blipFill>
          <a:blip r:embed="rId4">
            <a:alphaModFix/>
          </a:blip>
          <a:stretch>
            <a:fillRect/>
          </a:stretch>
        </p:blipFill>
        <p:spPr>
          <a:xfrm>
            <a:off x="4733925" y="3765050"/>
            <a:ext cx="1233875" cy="1254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Finally, it is over.</a:t>
            </a:r>
            <a:endParaRPr sz="4800"/>
          </a:p>
          <a:p>
            <a:pPr indent="0" lvl="0" marL="0" rtl="0" algn="l">
              <a:spcBef>
                <a:spcPts val="0"/>
              </a:spcBef>
              <a:spcAft>
                <a:spcPts val="0"/>
              </a:spcAft>
              <a:buNone/>
            </a:pPr>
            <a:br>
              <a:rPr lang="en" sz="4800"/>
            </a:br>
            <a:r>
              <a:rPr lang="en" sz="4800"/>
              <a:t>Thank you!</a:t>
            </a:r>
            <a:endParaRPr sz="4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Useful References</a:t>
            </a:r>
            <a:endParaRPr/>
          </a:p>
        </p:txBody>
      </p:sp>
      <p:sp>
        <p:nvSpPr>
          <p:cNvPr id="329" name="Google Shape;329;p4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AutoNum type="arabicPeriod"/>
            </a:pPr>
            <a:r>
              <a:rPr lang="en">
                <a:solidFill>
                  <a:srgbClr val="434343"/>
                </a:solidFill>
              </a:rPr>
              <a:t>Spring 2019’s Graphics Course Slides on Rasterization</a:t>
            </a:r>
            <a:br>
              <a:rPr lang="en">
                <a:solidFill>
                  <a:srgbClr val="434343"/>
                </a:solidFill>
              </a:rPr>
            </a:br>
            <a:r>
              <a:rPr lang="en" sz="1100" u="sng">
                <a:solidFill>
                  <a:schemeClr val="hlink"/>
                </a:solidFill>
                <a:hlinkClick r:id="rId3"/>
              </a:rPr>
              <a:t>https://drive.google.com/file/d/10DOnwAI1Z2hVdtWS2w6FAGj9kZOVg-NH/view?usp=sharing</a:t>
            </a:r>
            <a:endParaRPr sz="1100">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MIT OpenCourseWare Lecture on Graphics Pipeline and Rasterisation</a:t>
            </a:r>
            <a:br>
              <a:rPr lang="en">
                <a:solidFill>
                  <a:srgbClr val="434343"/>
                </a:solidFill>
              </a:rPr>
            </a:br>
            <a:r>
              <a:rPr lang="en" sz="1100" u="sng">
                <a:solidFill>
                  <a:schemeClr val="hlink"/>
                </a:solidFill>
                <a:latin typeface="Arial"/>
                <a:ea typeface="Arial"/>
                <a:cs typeface="Arial"/>
                <a:sym typeface="Arial"/>
                <a:hlinkClick r:id="rId4"/>
              </a:rPr>
              <a:t>https://ocw.mit.edu/courses/electrical-engineering-and-computer-science/6-837-computer-graphics-fall-2012/lecture-notes/MIT6_837F12_Lec21.pdf</a:t>
            </a:r>
            <a:endParaRPr>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Cornell CS4620 Lecture 12 on Rasterization</a:t>
            </a:r>
            <a:br>
              <a:rPr lang="en">
                <a:solidFill>
                  <a:srgbClr val="434343"/>
                </a:solidFill>
              </a:rPr>
            </a:br>
            <a:r>
              <a:rPr lang="en" sz="1100" u="sng">
                <a:solidFill>
                  <a:schemeClr val="hlink"/>
                </a:solidFill>
                <a:hlinkClick r:id="rId5"/>
              </a:rPr>
              <a:t>http://www.cs.cornell.edu/courses/cs4620/2017sp/slides/12rasterization.pdf</a:t>
            </a:r>
            <a:endParaRPr sz="1100">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Leland Stanford Junior University - Introduction of Graphics and Imaging</a:t>
            </a:r>
            <a:br>
              <a:rPr lang="en">
                <a:solidFill>
                  <a:srgbClr val="434343"/>
                </a:solidFill>
              </a:rPr>
            </a:br>
            <a:r>
              <a:rPr lang="en" sz="1100" u="sng">
                <a:solidFill>
                  <a:schemeClr val="hlink"/>
                </a:solidFill>
                <a:hlinkClick r:id="rId6"/>
              </a:rPr>
              <a:t>https://mdzahidh.github.io/cs148/assets/slides/03-Rasterization.pdf</a:t>
            </a:r>
            <a:endParaRPr sz="1100">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Worcester </a:t>
            </a:r>
            <a:r>
              <a:rPr lang="en">
                <a:solidFill>
                  <a:srgbClr val="434343"/>
                </a:solidFill>
              </a:rPr>
              <a:t>Polytechnic</a:t>
            </a:r>
            <a:r>
              <a:rPr lang="en">
                <a:solidFill>
                  <a:srgbClr val="434343"/>
                </a:solidFill>
              </a:rPr>
              <a:t> Institute</a:t>
            </a:r>
            <a:br>
              <a:rPr lang="en">
                <a:solidFill>
                  <a:srgbClr val="434343"/>
                </a:solidFill>
              </a:rPr>
            </a:br>
            <a:r>
              <a:rPr lang="en" sz="1100" u="sng">
                <a:solidFill>
                  <a:schemeClr val="hlink"/>
                </a:solidFill>
                <a:latin typeface="Arial"/>
                <a:ea typeface="Arial"/>
                <a:cs typeface="Arial"/>
                <a:sym typeface="Arial"/>
                <a:hlinkClick r:id="rId7"/>
              </a:rPr>
              <a:t>http://web.cs.wpi.edu/~emmanuel/courses/cs4731/archives/A03/slides/lecture20.pdf</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16"/>
          <p:cNvPicPr preferRelativeResize="0"/>
          <p:nvPr/>
        </p:nvPicPr>
        <p:blipFill>
          <a:blip r:embed="rId3">
            <a:alphaModFix/>
          </a:blip>
          <a:stretch>
            <a:fillRect/>
          </a:stretch>
        </p:blipFill>
        <p:spPr>
          <a:xfrm>
            <a:off x="-29475" y="1752125"/>
            <a:ext cx="4460025" cy="3274450"/>
          </a:xfrm>
          <a:prstGeom prst="rect">
            <a:avLst/>
          </a:prstGeom>
          <a:noFill/>
          <a:ln>
            <a:noFill/>
          </a:ln>
        </p:spPr>
      </p:pic>
      <p:sp>
        <p:nvSpPr>
          <p:cNvPr id="91" name="Google Shape;91;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Graphics Pipeline, So Far</a:t>
            </a:r>
            <a:endParaRPr/>
          </a:p>
        </p:txBody>
      </p:sp>
      <p:pic>
        <p:nvPicPr>
          <p:cNvPr id="92" name="Google Shape;92;p16"/>
          <p:cNvPicPr preferRelativeResize="0"/>
          <p:nvPr/>
        </p:nvPicPr>
        <p:blipFill>
          <a:blip r:embed="rId4">
            <a:alphaModFix/>
          </a:blip>
          <a:stretch>
            <a:fillRect/>
          </a:stretch>
        </p:blipFill>
        <p:spPr>
          <a:xfrm>
            <a:off x="4498875" y="1949825"/>
            <a:ext cx="4529101" cy="266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98" name="Google Shape;98;p17"/>
          <p:cNvSpPr txBox="1"/>
          <p:nvPr>
            <p:ph idx="1" type="body"/>
          </p:nvPr>
        </p:nvSpPr>
        <p:spPr>
          <a:xfrm>
            <a:off x="471900" y="1919075"/>
            <a:ext cx="8222100" cy="8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rPr>
              <a:t>Rasterization</a:t>
            </a:r>
            <a:br>
              <a:rPr b="1" lang="en" sz="1800">
                <a:solidFill>
                  <a:srgbClr val="434343"/>
                </a:solidFill>
              </a:rPr>
            </a:br>
            <a:r>
              <a:rPr lang="en">
                <a:solidFill>
                  <a:srgbClr val="434343"/>
                </a:solidFill>
              </a:rPr>
              <a:t>Simply put, Rasterization is the process of taking a primitive and figuring out which pixels it covers. </a:t>
            </a:r>
            <a:endParaRPr>
              <a:solidFill>
                <a:srgbClr val="434343"/>
              </a:solidFill>
            </a:endParaRPr>
          </a:p>
          <a:p>
            <a:pPr indent="0" lvl="0" marL="0" rtl="0" algn="l">
              <a:spcBef>
                <a:spcPts val="1600"/>
              </a:spcBef>
              <a:spcAft>
                <a:spcPts val="1600"/>
              </a:spcAft>
              <a:buNone/>
            </a:pPr>
            <a:br>
              <a:rPr b="1" lang="en" sz="1600">
                <a:solidFill>
                  <a:srgbClr val="434343"/>
                </a:solidFill>
              </a:rPr>
            </a:br>
            <a:endParaRPr>
              <a:solidFill>
                <a:srgbClr val="434343"/>
              </a:solidFill>
            </a:endParaRPr>
          </a:p>
        </p:txBody>
      </p:sp>
      <p:pic>
        <p:nvPicPr>
          <p:cNvPr id="99" name="Google Shape;99;p17"/>
          <p:cNvPicPr preferRelativeResize="0"/>
          <p:nvPr/>
        </p:nvPicPr>
        <p:blipFill>
          <a:blip r:embed="rId3">
            <a:alphaModFix/>
          </a:blip>
          <a:stretch>
            <a:fillRect/>
          </a:stretch>
        </p:blipFill>
        <p:spPr>
          <a:xfrm>
            <a:off x="923575" y="2625950"/>
            <a:ext cx="2270200" cy="2320025"/>
          </a:xfrm>
          <a:prstGeom prst="rect">
            <a:avLst/>
          </a:prstGeom>
          <a:noFill/>
          <a:ln>
            <a:noFill/>
          </a:ln>
        </p:spPr>
      </p:pic>
      <p:sp>
        <p:nvSpPr>
          <p:cNvPr id="100" name="Google Shape;100;p17"/>
          <p:cNvSpPr txBox="1"/>
          <p:nvPr>
            <p:ph idx="1" type="body"/>
          </p:nvPr>
        </p:nvSpPr>
        <p:spPr>
          <a:xfrm>
            <a:off x="3380500" y="2604875"/>
            <a:ext cx="5284200" cy="227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434343"/>
                </a:solidFill>
              </a:rPr>
              <a:t>It’s also often called </a:t>
            </a:r>
            <a:r>
              <a:rPr b="1" lang="en">
                <a:solidFill>
                  <a:srgbClr val="434343"/>
                </a:solidFill>
              </a:rPr>
              <a:t>scan conversion</a:t>
            </a:r>
            <a:r>
              <a:rPr lang="en">
                <a:solidFill>
                  <a:srgbClr val="434343"/>
                </a:solidFill>
              </a:rPr>
              <a:t>. Primitives have to be mapped to the right pixels. Simple raster operations can be as trivial as just setting pixel values or not (binary decision). Once the pixel is decided, it needs to be given a </a:t>
            </a:r>
            <a:r>
              <a:rPr b="1" lang="en">
                <a:solidFill>
                  <a:srgbClr val="434343"/>
                </a:solidFill>
              </a:rPr>
              <a:t>colour</a:t>
            </a:r>
            <a:r>
              <a:rPr lang="en">
                <a:solidFill>
                  <a:srgbClr val="434343"/>
                </a:solidFill>
              </a:rPr>
              <a:t>, </a:t>
            </a:r>
            <a:r>
              <a:rPr b="1" lang="en">
                <a:solidFill>
                  <a:srgbClr val="434343"/>
                </a:solidFill>
              </a:rPr>
              <a:t>depth</a:t>
            </a:r>
            <a:r>
              <a:rPr lang="en">
                <a:solidFill>
                  <a:srgbClr val="434343"/>
                </a:solidFill>
              </a:rPr>
              <a:t> and a </a:t>
            </a:r>
            <a:r>
              <a:rPr b="1" lang="en">
                <a:solidFill>
                  <a:srgbClr val="434343"/>
                </a:solidFill>
              </a:rPr>
              <a:t>texture</a:t>
            </a:r>
            <a:r>
              <a:rPr lang="en">
                <a:solidFill>
                  <a:srgbClr val="434343"/>
                </a:solidFill>
              </a:rPr>
              <a:t>. More complex operations come after this - like compositing and anti-aliasing. Line width is usually fixed at 1 pixel.</a:t>
            </a:r>
            <a:endParaRPr>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106" name="Google Shape;106;p18"/>
          <p:cNvSpPr txBox="1"/>
          <p:nvPr>
            <p:ph idx="1" type="body"/>
          </p:nvPr>
        </p:nvSpPr>
        <p:spPr>
          <a:xfrm>
            <a:off x="471900" y="1995275"/>
            <a:ext cx="8192700" cy="22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rPr>
              <a:t>While the task of deciding which pixels light up for specific primitives might appear trivial, doing so in an efficient manner required lots of research and specialised algorithms. Various methods of interpolation and aliasing have been tried over the years, and small changes in how pixels are chosen introduce big changes in how lighting and texture is calculated. </a:t>
            </a:r>
            <a:br>
              <a:rPr lang="en">
                <a:solidFill>
                  <a:srgbClr val="434343"/>
                </a:solidFill>
              </a:rPr>
            </a:br>
            <a:br>
              <a:rPr lang="en">
                <a:solidFill>
                  <a:srgbClr val="434343"/>
                </a:solidFill>
              </a:rPr>
            </a:br>
            <a:r>
              <a:rPr lang="en">
                <a:solidFill>
                  <a:srgbClr val="434343"/>
                </a:solidFill>
              </a:rPr>
              <a:t>When you have multiple primitives on a single pixel, we also have to keep track of the closest primitive (z-buffer), and only overwrite if triangle being drawn is closer than the previous triangle in that pixel.</a:t>
            </a:r>
            <a:endParaRPr>
              <a:solidFill>
                <a:srgbClr val="434343"/>
              </a:solidFill>
            </a:endParaRPr>
          </a:p>
          <a:p>
            <a:pPr indent="0" lvl="0" marL="0" rtl="0" algn="l">
              <a:spcBef>
                <a:spcPts val="1600"/>
              </a:spcBef>
              <a:spcAft>
                <a:spcPts val="0"/>
              </a:spcAft>
              <a:buNone/>
            </a:pPr>
            <a:r>
              <a:t/>
            </a:r>
            <a:endParaRPr>
              <a:solidFill>
                <a:srgbClr val="434343"/>
              </a:solidFill>
            </a:endParaRPr>
          </a:p>
          <a:p>
            <a:pPr indent="0" lvl="0" marL="0" rtl="0" algn="l">
              <a:spcBef>
                <a:spcPts val="1600"/>
              </a:spcBef>
              <a:spcAft>
                <a:spcPts val="1600"/>
              </a:spcAft>
              <a:buNone/>
            </a:pPr>
            <a:r>
              <a:t/>
            </a:r>
            <a:endParaRPr>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112" name="Google Shape;112;p19"/>
          <p:cNvSpPr txBox="1"/>
          <p:nvPr>
            <p:ph idx="1" type="body"/>
          </p:nvPr>
        </p:nvSpPr>
        <p:spPr>
          <a:xfrm>
            <a:off x="471900" y="1766675"/>
            <a:ext cx="8222100" cy="31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34343"/>
                </a:solidFill>
              </a:rPr>
              <a:t>What Primitives?</a:t>
            </a:r>
            <a:endParaRPr b="1" sz="1800">
              <a:solidFill>
                <a:srgbClr val="434343"/>
              </a:solidFill>
            </a:endParaRPr>
          </a:p>
          <a:p>
            <a:pPr indent="-317500" lvl="0" marL="457200" rtl="0" algn="l">
              <a:spcBef>
                <a:spcPts val="1600"/>
              </a:spcBef>
              <a:spcAft>
                <a:spcPts val="0"/>
              </a:spcAft>
              <a:buClr>
                <a:srgbClr val="434343"/>
              </a:buClr>
              <a:buSzPts val="1400"/>
              <a:buChar char="●"/>
            </a:pPr>
            <a:r>
              <a:rPr lang="en">
                <a:solidFill>
                  <a:srgbClr val="434343"/>
                </a:solidFill>
              </a:rPr>
              <a:t>Primitives</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Line Segments</a:t>
            </a:r>
            <a:endParaRPr>
              <a:solidFill>
                <a:srgbClr val="434343"/>
              </a:solidFill>
            </a:endParaRPr>
          </a:p>
          <a:p>
            <a:pPr indent="-317500" lvl="0" marL="457200" rtl="0" algn="l">
              <a:spcBef>
                <a:spcPts val="0"/>
              </a:spcBef>
              <a:spcAft>
                <a:spcPts val="0"/>
              </a:spcAft>
              <a:buClr>
                <a:srgbClr val="434343"/>
              </a:buClr>
              <a:buSzPts val="1400"/>
              <a:buChar char="●"/>
            </a:pPr>
            <a:r>
              <a:rPr lang="en">
                <a:solidFill>
                  <a:srgbClr val="434343"/>
                </a:solidFill>
              </a:rPr>
              <a:t>Triangles</a:t>
            </a:r>
            <a:endParaRPr>
              <a:solidFill>
                <a:srgbClr val="434343"/>
              </a:solidFill>
            </a:endParaRPr>
          </a:p>
          <a:p>
            <a:pPr indent="0" lvl="0" marL="0" rtl="0" algn="l">
              <a:spcBef>
                <a:spcPts val="1600"/>
              </a:spcBef>
              <a:spcAft>
                <a:spcPts val="0"/>
              </a:spcAft>
              <a:buNone/>
            </a:pPr>
            <a:r>
              <a:rPr lang="en">
                <a:solidFill>
                  <a:srgbClr val="434343"/>
                </a:solidFill>
              </a:rPr>
              <a:t>That’s all! </a:t>
            </a:r>
            <a:br>
              <a:rPr lang="en">
                <a:solidFill>
                  <a:srgbClr val="434343"/>
                </a:solidFill>
              </a:rPr>
            </a:br>
            <a:r>
              <a:rPr lang="en">
                <a:solidFill>
                  <a:srgbClr val="434343"/>
                </a:solidFill>
              </a:rPr>
              <a:t>What about curves? Those can be aliased and approximated using small line segments. </a:t>
            </a:r>
            <a:br>
              <a:rPr lang="en">
                <a:solidFill>
                  <a:srgbClr val="434343"/>
                </a:solidFill>
              </a:rPr>
            </a:br>
            <a:r>
              <a:rPr lang="en">
                <a:solidFill>
                  <a:srgbClr val="434343"/>
                </a:solidFill>
              </a:rPr>
              <a:t>Polygons? Keep breaking them into smaller triangles. </a:t>
            </a:r>
            <a:br>
              <a:rPr lang="en">
                <a:solidFill>
                  <a:srgbClr val="434343"/>
                </a:solidFill>
              </a:rPr>
            </a:br>
            <a:r>
              <a:rPr lang="en">
                <a:solidFill>
                  <a:srgbClr val="434343"/>
                </a:solidFill>
              </a:rPr>
              <a:t>And Curved surfaces? Again, approximate them with triangles.</a:t>
            </a:r>
            <a:br>
              <a:rPr lang="en">
                <a:solidFill>
                  <a:srgbClr val="434343"/>
                </a:solidFill>
              </a:rPr>
            </a:br>
            <a:r>
              <a:rPr lang="en">
                <a:solidFill>
                  <a:srgbClr val="434343"/>
                </a:solidFill>
              </a:rPr>
              <a:t>The trend over the past few decades has been to minimise primitives, because operations that are simple, uniform, and repetitive are very easy to parallelise. </a:t>
            </a:r>
            <a:br>
              <a:rPr lang="en">
                <a:solidFill>
                  <a:srgbClr val="434343"/>
                </a:solidFill>
              </a:rPr>
            </a:br>
            <a:endParaRPr>
              <a:solidFill>
                <a:srgbClr val="434343"/>
              </a:solidFill>
            </a:endParaRPr>
          </a:p>
          <a:p>
            <a:pPr indent="0" lvl="0" marL="0" rtl="0" algn="l">
              <a:spcBef>
                <a:spcPts val="1600"/>
              </a:spcBef>
              <a:spcAft>
                <a:spcPts val="1600"/>
              </a:spcAft>
              <a:buNone/>
            </a:pPr>
            <a:br>
              <a:rPr b="1" lang="en" sz="1600">
                <a:solidFill>
                  <a:srgbClr val="434343"/>
                </a:solidFill>
              </a:rPr>
            </a:br>
            <a:endParaRPr>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Rasterizing Primitives</a:t>
            </a:r>
            <a:endParaRPr/>
          </a:p>
        </p:txBody>
      </p:sp>
      <p:sp>
        <p:nvSpPr>
          <p:cNvPr id="118" name="Google Shape;118;p20"/>
          <p:cNvSpPr txBox="1"/>
          <p:nvPr>
            <p:ph idx="1" type="body"/>
          </p:nvPr>
        </p:nvSpPr>
        <p:spPr>
          <a:xfrm>
            <a:off x="1113100" y="4528950"/>
            <a:ext cx="2182500" cy="378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434343"/>
                </a:solidFill>
              </a:rPr>
              <a:t>Lines</a:t>
            </a:r>
            <a:endParaRPr>
              <a:solidFill>
                <a:srgbClr val="434343"/>
              </a:solidFill>
            </a:endParaRPr>
          </a:p>
        </p:txBody>
      </p:sp>
      <p:sp>
        <p:nvSpPr>
          <p:cNvPr id="119" name="Google Shape;119;p20"/>
          <p:cNvSpPr txBox="1"/>
          <p:nvPr>
            <p:ph idx="2" type="body"/>
          </p:nvPr>
        </p:nvSpPr>
        <p:spPr>
          <a:xfrm>
            <a:off x="4694250" y="4555775"/>
            <a:ext cx="3999900" cy="378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434343"/>
                </a:solidFill>
              </a:rPr>
              <a:t>Triangles</a:t>
            </a:r>
            <a:endParaRPr>
              <a:solidFill>
                <a:srgbClr val="434343"/>
              </a:solidFill>
            </a:endParaRPr>
          </a:p>
        </p:txBody>
      </p:sp>
      <p:pic>
        <p:nvPicPr>
          <p:cNvPr id="120" name="Google Shape;120;p20"/>
          <p:cNvPicPr preferRelativeResize="0"/>
          <p:nvPr/>
        </p:nvPicPr>
        <p:blipFill>
          <a:blip r:embed="rId3">
            <a:alphaModFix/>
          </a:blip>
          <a:stretch>
            <a:fillRect/>
          </a:stretch>
        </p:blipFill>
        <p:spPr>
          <a:xfrm>
            <a:off x="1005300" y="1804250"/>
            <a:ext cx="2617700" cy="2675149"/>
          </a:xfrm>
          <a:prstGeom prst="rect">
            <a:avLst/>
          </a:prstGeom>
          <a:noFill/>
          <a:ln>
            <a:noFill/>
          </a:ln>
        </p:spPr>
      </p:pic>
      <p:pic>
        <p:nvPicPr>
          <p:cNvPr id="121" name="Google Shape;121;p20"/>
          <p:cNvPicPr preferRelativeResize="0"/>
          <p:nvPr/>
        </p:nvPicPr>
        <p:blipFill>
          <a:blip r:embed="rId4">
            <a:alphaModFix/>
          </a:blip>
          <a:stretch>
            <a:fillRect/>
          </a:stretch>
        </p:blipFill>
        <p:spPr>
          <a:xfrm>
            <a:off x="5304350" y="1840651"/>
            <a:ext cx="2458200" cy="252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Desirable Properties while Rasterizing</a:t>
            </a:r>
            <a:endParaRPr/>
          </a:p>
        </p:txBody>
      </p:sp>
      <p:sp>
        <p:nvSpPr>
          <p:cNvPr id="127" name="Google Shape;127;p21"/>
          <p:cNvSpPr txBox="1"/>
          <p:nvPr>
            <p:ph idx="1" type="body"/>
          </p:nvPr>
        </p:nvSpPr>
        <p:spPr>
          <a:xfrm>
            <a:off x="484900" y="1766675"/>
            <a:ext cx="73941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434343"/>
                </a:solidFill>
              </a:rPr>
              <a:t>Primitives have to be mapped to the right pixels. There’s a few key requirements for a task like this. </a:t>
            </a:r>
            <a:endParaRPr sz="1800">
              <a:solidFill>
                <a:srgbClr val="434343"/>
              </a:solidFill>
            </a:endParaRPr>
          </a:p>
          <a:p>
            <a:pPr indent="-342900" lvl="0" marL="457200" rtl="0" algn="l">
              <a:spcBef>
                <a:spcPts val="1600"/>
              </a:spcBef>
              <a:spcAft>
                <a:spcPts val="0"/>
              </a:spcAft>
              <a:buClr>
                <a:srgbClr val="434343"/>
              </a:buClr>
              <a:buSzPts val="1800"/>
              <a:buAutoNum type="arabicPeriod"/>
            </a:pPr>
            <a:r>
              <a:rPr lang="en" sz="1800">
                <a:solidFill>
                  <a:srgbClr val="434343"/>
                </a:solidFill>
              </a:rPr>
              <a:t>No gaps in adjacent pixels</a:t>
            </a:r>
            <a:endParaRPr sz="1800">
              <a:solidFill>
                <a:srgbClr val="434343"/>
              </a:solidFill>
            </a:endParaRPr>
          </a:p>
          <a:p>
            <a:pPr indent="-342900" lvl="0" marL="457200" rtl="0" algn="l">
              <a:spcBef>
                <a:spcPts val="0"/>
              </a:spcBef>
              <a:spcAft>
                <a:spcPts val="0"/>
              </a:spcAft>
              <a:buClr>
                <a:srgbClr val="434343"/>
              </a:buClr>
              <a:buSzPts val="1800"/>
              <a:buAutoNum type="arabicPeriod"/>
            </a:pPr>
            <a:r>
              <a:rPr lang="en" sz="1800">
                <a:solidFill>
                  <a:srgbClr val="434343"/>
                </a:solidFill>
              </a:rPr>
              <a:t>Pixels close to ideal line</a:t>
            </a:r>
            <a:endParaRPr sz="1800">
              <a:solidFill>
                <a:srgbClr val="434343"/>
              </a:solidFill>
            </a:endParaRPr>
          </a:p>
          <a:p>
            <a:pPr indent="-342900" lvl="0" marL="457200" rtl="0" algn="l">
              <a:spcBef>
                <a:spcPts val="0"/>
              </a:spcBef>
              <a:spcAft>
                <a:spcPts val="0"/>
              </a:spcAft>
              <a:buClr>
                <a:srgbClr val="434343"/>
              </a:buClr>
              <a:buSzPts val="1800"/>
              <a:buAutoNum type="arabicPeriod"/>
            </a:pPr>
            <a:r>
              <a:rPr lang="en" sz="1800">
                <a:solidFill>
                  <a:srgbClr val="434343"/>
                </a:solidFill>
              </a:rPr>
              <a:t>Consistent choices; same pixels in the same situations</a:t>
            </a:r>
            <a:endParaRPr sz="1800">
              <a:solidFill>
                <a:srgbClr val="434343"/>
              </a:solidFill>
            </a:endParaRPr>
          </a:p>
          <a:p>
            <a:pPr indent="-342900" lvl="0" marL="457200" rtl="0" algn="l">
              <a:spcBef>
                <a:spcPts val="0"/>
              </a:spcBef>
              <a:spcAft>
                <a:spcPts val="0"/>
              </a:spcAft>
              <a:buClr>
                <a:srgbClr val="434343"/>
              </a:buClr>
              <a:buSzPts val="1800"/>
              <a:buAutoNum type="arabicPeriod"/>
            </a:pPr>
            <a:r>
              <a:rPr lang="en" sz="1800">
                <a:solidFill>
                  <a:srgbClr val="434343"/>
                </a:solidFill>
              </a:rPr>
              <a:t>Smooth looking</a:t>
            </a:r>
            <a:endParaRPr sz="1800">
              <a:solidFill>
                <a:srgbClr val="434343"/>
              </a:solidFill>
            </a:endParaRPr>
          </a:p>
          <a:p>
            <a:pPr indent="-342900" lvl="0" marL="457200" rtl="0" algn="l">
              <a:spcBef>
                <a:spcPts val="0"/>
              </a:spcBef>
              <a:spcAft>
                <a:spcPts val="0"/>
              </a:spcAft>
              <a:buClr>
                <a:srgbClr val="434343"/>
              </a:buClr>
              <a:buSzPts val="1800"/>
              <a:buAutoNum type="arabicPeriod"/>
            </a:pPr>
            <a:r>
              <a:rPr lang="en" sz="1800">
                <a:solidFill>
                  <a:srgbClr val="434343"/>
                </a:solidFill>
              </a:rPr>
              <a:t>Work the same in all orientations</a:t>
            </a:r>
            <a:endParaRPr sz="1800">
              <a:solidFill>
                <a:srgbClr val="434343"/>
              </a:solidFill>
            </a:endParaRPr>
          </a:p>
          <a:p>
            <a:pPr indent="-342900" lvl="0" marL="457200" rtl="0" algn="l">
              <a:spcBef>
                <a:spcPts val="0"/>
              </a:spcBef>
              <a:spcAft>
                <a:spcPts val="0"/>
              </a:spcAft>
              <a:buClr>
                <a:srgbClr val="434343"/>
              </a:buClr>
              <a:buSzPts val="1800"/>
              <a:buAutoNum type="arabicPeriod"/>
            </a:pPr>
            <a:r>
              <a:rPr lang="en" sz="1800">
                <a:solidFill>
                  <a:srgbClr val="434343"/>
                </a:solidFill>
              </a:rPr>
              <a:t>Same line drawn for P0-&gt;P1 and P1-&gt;P0</a:t>
            </a:r>
            <a:endParaRPr sz="18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