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obo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9401fccc8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9401fccc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9401fccc8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9401fccc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9401fccc8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9401fccc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9401fccc8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9401fccc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9401fccc8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9401fccc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9401fccc8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9401fccc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9401fccc8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9401fccc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9401fccc8_0_1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9401fccc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9401fccc8_0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9401fccc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9401fccc8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9401fccc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9401fccc8_0_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9401fccc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9401fccc8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9401fccc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9401fccc8_0_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9401fccc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9401fccc8_0_1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9401fccc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9401fccc8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9401fccc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9401fccc8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9401fccc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9401fccc8_0_1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9401fccc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9401fccc8_0_1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9401fccc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9401fccc8_0_2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9401fccc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9401fccc8_0_2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9401fccc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9401fccc8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9401fcc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9401fccc8_0_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9401fccc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9401fccc8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9401fccc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9401fccc8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9401fccc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9401fccc8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9401fccc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9401fccc8_0_1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9401fccc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9401fccc8_0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9401fccc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9401fccc8_0_2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9401fccc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9401fccc8_0_2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9401fccc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9401fccc8_0_2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9401fccc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9401fccc8_0_2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9401fccc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9401fccc8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9401fccc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9401fccc8_0_2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9401fccc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89401fccc8_0_2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9401fccc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9401fccc8_0_3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9401fccc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892dfa128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92dfa128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9401fccc8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9401fccc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9401fccc8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9401fccc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9401fccc8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9401fcc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9401fccc8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9401fccc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9401fccc8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9401fccc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1.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rive.google.com/file/d/1bgmSQzodbJw0knkapXilcQnk4Rz0cGKI/view?usp=sharing" TargetMode="External"/><Relationship Id="rId4" Type="http://schemas.openxmlformats.org/officeDocument/2006/relationships/hyperlink" Target="https://drive.google.com/file/d/1_GQo3xFEx3t3zA83m00NA8AhJHJpLXXl/view?usp=sharing" TargetMode="External"/><Relationship Id="rId5" Type="http://schemas.openxmlformats.org/officeDocument/2006/relationships/hyperlink" Target="http://graphics.cs.cmu.edu/nsp/course/15-462/Spring04/slides/07-lighting.pdf" TargetMode="External"/><Relationship Id="rId6" Type="http://schemas.openxmlformats.org/officeDocument/2006/relationships/hyperlink" Target="https://web.cs.wpi.edu/~emmanuel/courses/cs4731/A14/slides/lecture16.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Lighting and Shading</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Computer Graphics Introduction</a:t>
            </a:r>
            <a:endParaRPr sz="2400"/>
          </a:p>
        </p:txBody>
      </p:sp>
      <p:sp>
        <p:nvSpPr>
          <p:cNvPr id="69" name="Google Shape;69;p13"/>
          <p:cNvSpPr txBox="1"/>
          <p:nvPr>
            <p:ph idx="1" type="subTitle"/>
          </p:nvPr>
        </p:nvSpPr>
        <p:spPr>
          <a:xfrm>
            <a:off x="390525" y="43893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Summer 2020</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Material Properties - Reflectivity</a:t>
            </a:r>
            <a:endParaRPr/>
          </a:p>
        </p:txBody>
      </p:sp>
      <p:sp>
        <p:nvSpPr>
          <p:cNvPr id="125" name="Google Shape;125;p22"/>
          <p:cNvSpPr txBox="1"/>
          <p:nvPr/>
        </p:nvSpPr>
        <p:spPr>
          <a:xfrm>
            <a:off x="320100" y="1957000"/>
            <a:ext cx="8726400" cy="29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Reflectivity is just how light interacts with the object. We call objects shiny, dull., grainy etc.</a:t>
            </a:r>
            <a:br>
              <a:rPr lang="en" sz="1600">
                <a:latin typeface="Roboto"/>
                <a:ea typeface="Roboto"/>
                <a:cs typeface="Roboto"/>
                <a:sym typeface="Roboto"/>
              </a:rPr>
            </a:br>
            <a:br>
              <a:rPr lang="en" sz="1600">
                <a:latin typeface="Roboto"/>
                <a:ea typeface="Roboto"/>
                <a:cs typeface="Roboto"/>
                <a:sym typeface="Roboto"/>
              </a:rPr>
            </a:br>
            <a:r>
              <a:rPr lang="en" sz="1600">
                <a:latin typeface="Roboto"/>
                <a:ea typeface="Roboto"/>
                <a:cs typeface="Roboto"/>
                <a:sym typeface="Roboto"/>
              </a:rPr>
              <a:t>In practice, it’s often hard to separate these properties, because real world objects display a variety of lighting effects at the same time. As a result, we try to replicate the combined effect of these properties, without worrying about how they work independently.</a:t>
            </a:r>
            <a:br>
              <a:rPr lang="en" sz="1600">
                <a:latin typeface="Roboto"/>
                <a:ea typeface="Roboto"/>
                <a:cs typeface="Roboto"/>
                <a:sym typeface="Roboto"/>
              </a:rPr>
            </a:br>
            <a:br>
              <a:rPr lang="en" sz="1600">
                <a:latin typeface="Roboto"/>
                <a:ea typeface="Roboto"/>
                <a:cs typeface="Roboto"/>
                <a:sym typeface="Roboto"/>
              </a:rPr>
            </a:br>
            <a:r>
              <a:rPr lang="en" sz="1600">
                <a:latin typeface="Roboto"/>
                <a:ea typeface="Roboto"/>
                <a:cs typeface="Roboto"/>
                <a:sym typeface="Roboto"/>
              </a:rPr>
              <a:t>Generally, we’ve settled on two broad sort of lighting reflection techniques - </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 sz="1600">
                <a:latin typeface="Roboto"/>
                <a:ea typeface="Roboto"/>
                <a:cs typeface="Roboto"/>
                <a:sym typeface="Roboto"/>
              </a:rPr>
              <a:t>Diffuse Reflection </a:t>
            </a:r>
            <a:r>
              <a:rPr lang="en" sz="1600">
                <a:latin typeface="Roboto"/>
                <a:ea typeface="Roboto"/>
                <a:cs typeface="Roboto"/>
                <a:sym typeface="Roboto"/>
              </a:rPr>
              <a:t>For dull and rough objects</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 sz="1600">
                <a:latin typeface="Roboto"/>
                <a:ea typeface="Roboto"/>
                <a:cs typeface="Roboto"/>
                <a:sym typeface="Roboto"/>
              </a:rPr>
              <a:t>Specular Reflection</a:t>
            </a:r>
            <a:r>
              <a:rPr lang="en" sz="1600">
                <a:latin typeface="Roboto"/>
                <a:ea typeface="Roboto"/>
                <a:cs typeface="Roboto"/>
                <a:sym typeface="Roboto"/>
              </a:rPr>
              <a:t> For smooth and shiny objects</a:t>
            </a:r>
            <a:endParaRPr sz="16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Diffuse / Lambertian Reflection</a:t>
            </a:r>
            <a:endParaRPr/>
          </a:p>
        </p:txBody>
      </p:sp>
      <p:sp>
        <p:nvSpPr>
          <p:cNvPr id="131" name="Google Shape;131;p23"/>
          <p:cNvSpPr txBox="1"/>
          <p:nvPr/>
        </p:nvSpPr>
        <p:spPr>
          <a:xfrm>
            <a:off x="320100" y="1957000"/>
            <a:ext cx="8726400" cy="29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Again, for rough and dull objects. Things like cloth, a rough wall, the floor etc. </a:t>
            </a:r>
            <a:br>
              <a:rPr lang="en" sz="1600">
                <a:latin typeface="Roboto"/>
                <a:ea typeface="Roboto"/>
                <a:cs typeface="Roboto"/>
                <a:sym typeface="Roboto"/>
              </a:rPr>
            </a:br>
            <a:br>
              <a:rPr lang="en" sz="1600">
                <a:latin typeface="Roboto"/>
                <a:ea typeface="Roboto"/>
                <a:cs typeface="Roboto"/>
                <a:sym typeface="Roboto"/>
              </a:rPr>
            </a:br>
            <a:r>
              <a:rPr lang="en" sz="1600">
                <a:latin typeface="Roboto"/>
                <a:ea typeface="Roboto"/>
                <a:cs typeface="Roboto"/>
                <a:sym typeface="Roboto"/>
              </a:rPr>
              <a:t>The important thing to know about objects like these is that the normal component of light falling on it is absorbed by the object and is then reflected back equally in all directions. There’s really no  preferred direction for reflecting light falling on it. Appearance of the point is (usually) independent of the angle from which you view it.</a:t>
            </a:r>
            <a:endParaRPr sz="1600">
              <a:latin typeface="Roboto"/>
              <a:ea typeface="Roboto"/>
              <a:cs typeface="Roboto"/>
              <a:sym typeface="Roboto"/>
            </a:endParaRPr>
          </a:p>
          <a:p>
            <a:pPr indent="0" lvl="0" marL="0" rtl="0" algn="l">
              <a:spcBef>
                <a:spcPts val="0"/>
              </a:spcBef>
              <a:spcAft>
                <a:spcPts val="0"/>
              </a:spcAft>
              <a:buNone/>
            </a:pPr>
            <a:br>
              <a:rPr lang="en" sz="1600">
                <a:latin typeface="Roboto"/>
                <a:ea typeface="Roboto"/>
                <a:cs typeface="Roboto"/>
                <a:sym typeface="Roboto"/>
              </a:rPr>
            </a:br>
            <a:r>
              <a:rPr lang="en" sz="1600">
                <a:latin typeface="Roboto"/>
                <a:ea typeface="Roboto"/>
                <a:cs typeface="Roboto"/>
                <a:sym typeface="Roboto"/>
              </a:rPr>
              <a:t>Using the laws of reflection, the normal component of light is proportional to cos θ.</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Diffuse / Lambertian Reflection</a:t>
            </a:r>
            <a:endParaRPr/>
          </a:p>
        </p:txBody>
      </p:sp>
      <p:sp>
        <p:nvSpPr>
          <p:cNvPr id="137" name="Google Shape;137;p24"/>
          <p:cNvSpPr txBox="1"/>
          <p:nvPr/>
        </p:nvSpPr>
        <p:spPr>
          <a:xfrm>
            <a:off x="320100" y="4481475"/>
            <a:ext cx="87264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The reflected light, equally in all directions, is proportional to I</a:t>
            </a:r>
            <a:r>
              <a:rPr baseline="-25000" lang="en" sz="1600">
                <a:latin typeface="Roboto"/>
                <a:ea typeface="Roboto"/>
                <a:cs typeface="Roboto"/>
                <a:sym typeface="Roboto"/>
              </a:rPr>
              <a:t>L </a:t>
            </a:r>
            <a:r>
              <a:rPr lang="en" sz="1600">
                <a:latin typeface="Roboto"/>
                <a:ea typeface="Roboto"/>
                <a:cs typeface="Roboto"/>
                <a:sym typeface="Roboto"/>
              </a:rPr>
              <a:t>cos θ</a:t>
            </a:r>
            <a:endParaRPr sz="1600">
              <a:latin typeface="Roboto"/>
              <a:ea typeface="Roboto"/>
              <a:cs typeface="Roboto"/>
              <a:sym typeface="Roboto"/>
            </a:endParaRPr>
          </a:p>
        </p:txBody>
      </p:sp>
      <p:pic>
        <p:nvPicPr>
          <p:cNvPr id="138" name="Google Shape;138;p24"/>
          <p:cNvPicPr preferRelativeResize="0"/>
          <p:nvPr/>
        </p:nvPicPr>
        <p:blipFill>
          <a:blip r:embed="rId3">
            <a:alphaModFix/>
          </a:blip>
          <a:stretch>
            <a:fillRect/>
          </a:stretch>
        </p:blipFill>
        <p:spPr>
          <a:xfrm>
            <a:off x="748975" y="1811225"/>
            <a:ext cx="3368735" cy="2670250"/>
          </a:xfrm>
          <a:prstGeom prst="rect">
            <a:avLst/>
          </a:prstGeom>
          <a:noFill/>
          <a:ln>
            <a:noFill/>
          </a:ln>
        </p:spPr>
      </p:pic>
      <p:pic>
        <p:nvPicPr>
          <p:cNvPr id="139" name="Google Shape;139;p24"/>
          <p:cNvPicPr preferRelativeResize="0"/>
          <p:nvPr/>
        </p:nvPicPr>
        <p:blipFill>
          <a:blip r:embed="rId4">
            <a:alphaModFix/>
          </a:blip>
          <a:stretch>
            <a:fillRect/>
          </a:stretch>
        </p:blipFill>
        <p:spPr>
          <a:xfrm>
            <a:off x="4975810" y="1731575"/>
            <a:ext cx="2696688" cy="267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Diffuse / Lambertian Reflection Equation</a:t>
            </a:r>
            <a:endParaRPr/>
          </a:p>
        </p:txBody>
      </p:sp>
      <p:sp>
        <p:nvSpPr>
          <p:cNvPr id="145" name="Google Shape;145;p25"/>
          <p:cNvSpPr txBox="1"/>
          <p:nvPr/>
        </p:nvSpPr>
        <p:spPr>
          <a:xfrm>
            <a:off x="414675" y="1862425"/>
            <a:ext cx="8133600" cy="30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formula for computing the intensity at a point.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k</a:t>
            </a:r>
            <a:r>
              <a:rPr baseline="-25000" lang="en" sz="1800">
                <a:latin typeface="Roboto"/>
                <a:ea typeface="Roboto"/>
                <a:cs typeface="Roboto"/>
                <a:sym typeface="Roboto"/>
              </a:rPr>
              <a:t>d</a:t>
            </a:r>
            <a:r>
              <a:rPr lang="en" sz="1800">
                <a:latin typeface="Roboto"/>
                <a:ea typeface="Roboto"/>
                <a:cs typeface="Roboto"/>
                <a:sym typeface="Roboto"/>
              </a:rPr>
              <a:t> is the diffuse reflection coefficient. And </a:t>
            </a:r>
            <a:r>
              <a:rPr lang="en" sz="1600">
                <a:latin typeface="Roboto"/>
                <a:ea typeface="Roboto"/>
                <a:cs typeface="Roboto"/>
                <a:sym typeface="Roboto"/>
              </a:rPr>
              <a:t>θ is between 0 and 90.</a:t>
            </a:r>
            <a:endParaRPr sz="1800">
              <a:latin typeface="Roboto"/>
              <a:ea typeface="Roboto"/>
              <a:cs typeface="Roboto"/>
              <a:sym typeface="Roboto"/>
            </a:endParaRPr>
          </a:p>
        </p:txBody>
      </p:sp>
      <p:pic>
        <p:nvPicPr>
          <p:cNvPr id="146" name="Google Shape;146;p25"/>
          <p:cNvPicPr preferRelativeResize="0"/>
          <p:nvPr/>
        </p:nvPicPr>
        <p:blipFill>
          <a:blip r:embed="rId3">
            <a:alphaModFix/>
          </a:blip>
          <a:stretch>
            <a:fillRect/>
          </a:stretch>
        </p:blipFill>
        <p:spPr>
          <a:xfrm>
            <a:off x="2575000" y="2354788"/>
            <a:ext cx="3660063" cy="43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Detour to Colour of the Material </a:t>
            </a:r>
            <a:endParaRPr/>
          </a:p>
        </p:txBody>
      </p:sp>
      <p:sp>
        <p:nvSpPr>
          <p:cNvPr id="152" name="Google Shape;152;p26"/>
          <p:cNvSpPr txBox="1"/>
          <p:nvPr/>
        </p:nvSpPr>
        <p:spPr>
          <a:xfrm>
            <a:off x="414675" y="1862425"/>
            <a:ext cx="8133600" cy="30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Like we said, the colour of an object is actually the light that it reflects. All other light is absorbed by the object. A fully red object has colour (1, 0, 0). It reflects all of the red falling on it and none of the green or blue. </a:t>
            </a:r>
            <a:br>
              <a:rPr lang="en" sz="1800">
                <a:latin typeface="Roboto"/>
                <a:ea typeface="Roboto"/>
                <a:cs typeface="Roboto"/>
                <a:sym typeface="Roboto"/>
              </a:rPr>
            </a:br>
            <a:br>
              <a:rPr lang="en" sz="1800">
                <a:latin typeface="Roboto"/>
                <a:ea typeface="Roboto"/>
                <a:cs typeface="Roboto"/>
                <a:sym typeface="Roboto"/>
              </a:rPr>
            </a:br>
            <a:r>
              <a:rPr lang="en" sz="1800">
                <a:latin typeface="Roboto"/>
                <a:ea typeface="Roboto"/>
                <a:cs typeface="Roboto"/>
                <a:sym typeface="Roboto"/>
              </a:rPr>
              <a:t>To represent this, we need to know the spectral composition of the light falling in the object. To include the colour of the reflected light, we just include the colour parameter of the material in the equation of diffused light.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153" name="Google Shape;153;p26"/>
          <p:cNvPicPr preferRelativeResize="0"/>
          <p:nvPr/>
        </p:nvPicPr>
        <p:blipFill>
          <a:blip r:embed="rId3">
            <a:alphaModFix/>
          </a:blip>
          <a:stretch>
            <a:fillRect/>
          </a:stretch>
        </p:blipFill>
        <p:spPr>
          <a:xfrm>
            <a:off x="2895125" y="4219100"/>
            <a:ext cx="2848812" cy="433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Shiny Objects and Highlights</a:t>
            </a:r>
            <a:endParaRPr/>
          </a:p>
        </p:txBody>
      </p:sp>
      <p:sp>
        <p:nvSpPr>
          <p:cNvPr id="159" name="Google Shape;159;p27"/>
          <p:cNvSpPr txBox="1"/>
          <p:nvPr/>
        </p:nvSpPr>
        <p:spPr>
          <a:xfrm>
            <a:off x="414675" y="1862425"/>
            <a:ext cx="8133600" cy="30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Shiny objects (smooth metal, polished marble) reflect light differently. We can usually see a </a:t>
            </a:r>
            <a:r>
              <a:rPr b="1" lang="en" sz="1800">
                <a:latin typeface="Roboto"/>
                <a:ea typeface="Roboto"/>
                <a:cs typeface="Roboto"/>
                <a:sym typeface="Roboto"/>
              </a:rPr>
              <a:t>highlight </a:t>
            </a:r>
            <a:r>
              <a:rPr lang="en" sz="1800">
                <a:latin typeface="Roboto"/>
                <a:ea typeface="Roboto"/>
                <a:cs typeface="Roboto"/>
                <a:sym typeface="Roboto"/>
              </a:rPr>
              <a:t>(of the reflected light), which is sort of like a bright spot of reflected light. </a:t>
            </a:r>
            <a:br>
              <a:rPr lang="en" sz="1800">
                <a:latin typeface="Roboto"/>
                <a:ea typeface="Roboto"/>
                <a:cs typeface="Roboto"/>
                <a:sym typeface="Roboto"/>
              </a:rPr>
            </a:br>
            <a:br>
              <a:rPr lang="en" sz="1800">
                <a:latin typeface="Roboto"/>
                <a:ea typeface="Roboto"/>
                <a:cs typeface="Roboto"/>
                <a:sym typeface="Roboto"/>
              </a:rPr>
            </a:br>
            <a:r>
              <a:rPr lang="en" sz="1800">
                <a:latin typeface="Roboto"/>
                <a:ea typeface="Roboto"/>
                <a:cs typeface="Roboto"/>
                <a:sym typeface="Roboto"/>
              </a:rPr>
              <a:t>This highlight has the colour of the light source, irrespective of object colour. This highlight also moves with the viewing angle. Appearance of the object point depends on. </a:t>
            </a:r>
            <a:br>
              <a:rPr lang="en" sz="1800">
                <a:latin typeface="Roboto"/>
                <a:ea typeface="Roboto"/>
                <a:cs typeface="Roboto"/>
                <a:sym typeface="Roboto"/>
              </a:rPr>
            </a:br>
            <a:br>
              <a:rPr lang="en" sz="1800">
                <a:latin typeface="Roboto"/>
                <a:ea typeface="Roboto"/>
                <a:cs typeface="Roboto"/>
                <a:sym typeface="Roboto"/>
              </a:rPr>
            </a:br>
            <a:r>
              <a:rPr lang="en" sz="1800">
                <a:latin typeface="Roboto"/>
                <a:ea typeface="Roboto"/>
                <a:cs typeface="Roboto"/>
                <a:sym typeface="Roboto"/>
              </a:rPr>
              <a:t>This is called </a:t>
            </a:r>
            <a:r>
              <a:rPr b="1" lang="en" sz="1800">
                <a:latin typeface="Roboto"/>
                <a:ea typeface="Roboto"/>
                <a:cs typeface="Roboto"/>
                <a:sym typeface="Roboto"/>
              </a:rPr>
              <a:t>specular reflection</a:t>
            </a:r>
            <a:r>
              <a:rPr lang="en"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Shiny Objects and Highlights</a:t>
            </a:r>
            <a:endParaRPr/>
          </a:p>
        </p:txBody>
      </p:sp>
      <p:pic>
        <p:nvPicPr>
          <p:cNvPr id="165" name="Google Shape;165;p28"/>
          <p:cNvPicPr preferRelativeResize="0"/>
          <p:nvPr/>
        </p:nvPicPr>
        <p:blipFill>
          <a:blip r:embed="rId3">
            <a:alphaModFix/>
          </a:blip>
          <a:stretch>
            <a:fillRect/>
          </a:stretch>
        </p:blipFill>
        <p:spPr>
          <a:xfrm>
            <a:off x="893725" y="2116025"/>
            <a:ext cx="3084274" cy="2481100"/>
          </a:xfrm>
          <a:prstGeom prst="rect">
            <a:avLst/>
          </a:prstGeom>
          <a:noFill/>
          <a:ln>
            <a:noFill/>
          </a:ln>
        </p:spPr>
      </p:pic>
      <p:pic>
        <p:nvPicPr>
          <p:cNvPr id="166" name="Google Shape;166;p28"/>
          <p:cNvPicPr preferRelativeResize="0"/>
          <p:nvPr/>
        </p:nvPicPr>
        <p:blipFill>
          <a:blip r:embed="rId4">
            <a:alphaModFix/>
          </a:blip>
          <a:stretch>
            <a:fillRect/>
          </a:stretch>
        </p:blipFill>
        <p:spPr>
          <a:xfrm>
            <a:off x="4739999" y="2116025"/>
            <a:ext cx="3438595" cy="248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Specular Reflections</a:t>
            </a:r>
            <a:endParaRPr/>
          </a:p>
        </p:txBody>
      </p:sp>
      <p:sp>
        <p:nvSpPr>
          <p:cNvPr id="172" name="Google Shape;172;p29"/>
          <p:cNvSpPr txBox="1"/>
          <p:nvPr/>
        </p:nvSpPr>
        <p:spPr>
          <a:xfrm>
            <a:off x="3237425" y="1862425"/>
            <a:ext cx="5310900" cy="30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 distinguished direction exists for reflection, depending on the incident light direction, and normal direction. This reflection quickly falls off as our view moves away from this angle. </a:t>
            </a:r>
            <a:br>
              <a:rPr lang="en" sz="1800">
                <a:latin typeface="Roboto"/>
                <a:ea typeface="Roboto"/>
                <a:cs typeface="Roboto"/>
                <a:sym typeface="Roboto"/>
              </a:rPr>
            </a:br>
            <a:br>
              <a:rPr lang="en" sz="1800">
                <a:latin typeface="Roboto"/>
                <a:ea typeface="Roboto"/>
                <a:cs typeface="Roboto"/>
                <a:sym typeface="Roboto"/>
              </a:rPr>
            </a:br>
            <a:r>
              <a:rPr lang="en" sz="1800">
                <a:latin typeface="Roboto"/>
                <a:ea typeface="Roboto"/>
                <a:cs typeface="Roboto"/>
                <a:sym typeface="Roboto"/>
              </a:rPr>
              <a:t>We reflect the light vector about the normal vector to get the specular reflection direction. </a:t>
            </a:r>
            <a:br>
              <a:rPr lang="en" sz="1800">
                <a:latin typeface="Roboto"/>
                <a:ea typeface="Roboto"/>
                <a:cs typeface="Roboto"/>
                <a:sym typeface="Roboto"/>
              </a:rPr>
            </a:br>
            <a:br>
              <a:rPr lang="en" sz="1800">
                <a:latin typeface="Roboto"/>
                <a:ea typeface="Roboto"/>
                <a:cs typeface="Roboto"/>
                <a:sym typeface="Roboto"/>
              </a:rPr>
            </a:br>
            <a:r>
              <a:rPr lang="en" sz="1800">
                <a:latin typeface="Roboto"/>
                <a:ea typeface="Roboto"/>
                <a:cs typeface="Roboto"/>
                <a:sym typeface="Roboto"/>
              </a:rPr>
              <a:t>Laws of reflection, again.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173" name="Google Shape;173;p29"/>
          <p:cNvPicPr preferRelativeResize="0"/>
          <p:nvPr/>
        </p:nvPicPr>
        <p:blipFill>
          <a:blip r:embed="rId3">
            <a:alphaModFix/>
          </a:blip>
          <a:stretch>
            <a:fillRect/>
          </a:stretch>
        </p:blipFill>
        <p:spPr>
          <a:xfrm>
            <a:off x="471900" y="2118825"/>
            <a:ext cx="2628900" cy="2171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Phong Model of Specular Lighting</a:t>
            </a:r>
            <a:endParaRPr/>
          </a:p>
        </p:txBody>
      </p:sp>
      <p:sp>
        <p:nvSpPr>
          <p:cNvPr id="179" name="Google Shape;179;p30"/>
          <p:cNvSpPr txBox="1"/>
          <p:nvPr/>
        </p:nvSpPr>
        <p:spPr>
          <a:xfrm>
            <a:off x="603825" y="1884250"/>
            <a:ext cx="7929900" cy="29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α is the angle between the reflection direction R and the view direction V.</a:t>
            </a:r>
            <a:br>
              <a:rPr lang="en" sz="1600">
                <a:latin typeface="Roboto"/>
                <a:ea typeface="Roboto"/>
                <a:cs typeface="Roboto"/>
                <a:sym typeface="Roboto"/>
              </a:rPr>
            </a:br>
            <a:br>
              <a:rPr lang="en" sz="1600">
                <a:latin typeface="Roboto"/>
                <a:ea typeface="Roboto"/>
                <a:cs typeface="Roboto"/>
                <a:sym typeface="Roboto"/>
              </a:rPr>
            </a:br>
            <a:r>
              <a:rPr lang="en" sz="1600">
                <a:latin typeface="Roboto"/>
                <a:ea typeface="Roboto"/>
                <a:cs typeface="Roboto"/>
                <a:sym typeface="Roboto"/>
              </a:rPr>
              <a:t>Phong’s Model -</a:t>
            </a:r>
            <a:endParaRPr sz="1600">
              <a:latin typeface="Roboto"/>
              <a:ea typeface="Roboto"/>
              <a:cs typeface="Roboto"/>
              <a:sym typeface="Roboto"/>
            </a:endParaRPr>
          </a:p>
          <a:p>
            <a:pPr indent="0" lvl="0" marL="0" rtl="0" algn="l">
              <a:spcBef>
                <a:spcPts val="0"/>
              </a:spcBef>
              <a:spcAft>
                <a:spcPts val="0"/>
              </a:spcAft>
              <a:buNone/>
            </a:pPr>
            <a:br>
              <a:rPr lang="en" sz="1600">
                <a:latin typeface="Roboto"/>
                <a:ea typeface="Roboto"/>
                <a:cs typeface="Roboto"/>
                <a:sym typeface="Roboto"/>
              </a:rPr>
            </a:br>
            <a:br>
              <a:rPr lang="en" sz="1600">
                <a:latin typeface="Roboto"/>
                <a:ea typeface="Roboto"/>
                <a:cs typeface="Roboto"/>
                <a:sym typeface="Roboto"/>
              </a:rPr>
            </a:br>
            <a:r>
              <a:rPr lang="en" sz="1600">
                <a:latin typeface="Roboto"/>
                <a:ea typeface="Roboto"/>
                <a:cs typeface="Roboto"/>
                <a:sym typeface="Roboto"/>
              </a:rPr>
              <a:t>Sometimes, specular colour O</a:t>
            </a:r>
            <a:r>
              <a:rPr baseline="-25000" lang="en" sz="1600">
                <a:latin typeface="Roboto"/>
                <a:ea typeface="Roboto"/>
                <a:cs typeface="Roboto"/>
                <a:sym typeface="Roboto"/>
              </a:rPr>
              <a:t>Sƛ</a:t>
            </a:r>
            <a:r>
              <a:rPr lang="en" sz="1600">
                <a:latin typeface="Roboto"/>
                <a:ea typeface="Roboto"/>
                <a:cs typeface="Roboto"/>
                <a:sym typeface="Roboto"/>
              </a:rPr>
              <a:t> is also added!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 </a:t>
            </a:r>
            <a:endParaRPr sz="1600">
              <a:latin typeface="Roboto"/>
              <a:ea typeface="Roboto"/>
              <a:cs typeface="Roboto"/>
              <a:sym typeface="Roboto"/>
            </a:endParaRPr>
          </a:p>
        </p:txBody>
      </p:sp>
      <p:pic>
        <p:nvPicPr>
          <p:cNvPr id="180" name="Google Shape;180;p30"/>
          <p:cNvPicPr preferRelativeResize="0"/>
          <p:nvPr/>
        </p:nvPicPr>
        <p:blipFill>
          <a:blip r:embed="rId3">
            <a:alphaModFix/>
          </a:blip>
          <a:stretch>
            <a:fillRect/>
          </a:stretch>
        </p:blipFill>
        <p:spPr>
          <a:xfrm>
            <a:off x="2378575" y="2422250"/>
            <a:ext cx="3829050" cy="371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Ambient Light</a:t>
            </a:r>
            <a:endParaRPr/>
          </a:p>
        </p:txBody>
      </p:sp>
      <p:sp>
        <p:nvSpPr>
          <p:cNvPr id="186" name="Google Shape;186;p31"/>
          <p:cNvSpPr txBox="1"/>
          <p:nvPr/>
        </p:nvSpPr>
        <p:spPr>
          <a:xfrm>
            <a:off x="603825" y="1884250"/>
            <a:ext cx="7929900" cy="29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In any kind of </a:t>
            </a:r>
            <a:r>
              <a:rPr lang="en" sz="1600">
                <a:latin typeface="Roboto"/>
                <a:ea typeface="Roboto"/>
                <a:cs typeface="Roboto"/>
                <a:sym typeface="Roboto"/>
              </a:rPr>
              <a:t>graphics</a:t>
            </a:r>
            <a:r>
              <a:rPr lang="en" sz="1600">
                <a:latin typeface="Roboto"/>
                <a:ea typeface="Roboto"/>
                <a:cs typeface="Roboto"/>
                <a:sym typeface="Roboto"/>
              </a:rPr>
              <a:t> scene, some light is always present. We call this the ambient light I</a:t>
            </a:r>
            <a:r>
              <a:rPr baseline="-25000" lang="en" sz="1600">
                <a:latin typeface="Roboto"/>
                <a:ea typeface="Roboto"/>
                <a:cs typeface="Roboto"/>
                <a:sym typeface="Roboto"/>
              </a:rPr>
              <a:t>a</a:t>
            </a:r>
            <a:r>
              <a:rPr lang="en" sz="1600">
                <a:latin typeface="Roboto"/>
                <a:ea typeface="Roboto"/>
                <a:cs typeface="Roboto"/>
                <a:sym typeface="Roboto"/>
              </a:rPr>
              <a:t>, and this light is present everywhere. It’s sort of like the net effect of all light that </a:t>
            </a:r>
            <a:r>
              <a:rPr lang="en" sz="1600">
                <a:latin typeface="Roboto"/>
                <a:ea typeface="Roboto"/>
                <a:cs typeface="Roboto"/>
                <a:sym typeface="Roboto"/>
              </a:rPr>
              <a:t>reflects</a:t>
            </a:r>
            <a:r>
              <a:rPr lang="en" sz="1600">
                <a:latin typeface="Roboto"/>
                <a:ea typeface="Roboto"/>
                <a:cs typeface="Roboto"/>
                <a:sym typeface="Roboto"/>
              </a:rPr>
              <a:t> from around the environment. </a:t>
            </a:r>
            <a:br>
              <a:rPr lang="en" sz="1600">
                <a:latin typeface="Roboto"/>
                <a:ea typeface="Roboto"/>
                <a:cs typeface="Roboto"/>
                <a:sym typeface="Roboto"/>
              </a:rPr>
            </a:br>
            <a:br>
              <a:rPr lang="en" sz="1600">
                <a:latin typeface="Roboto"/>
                <a:ea typeface="Roboto"/>
                <a:cs typeface="Roboto"/>
                <a:sym typeface="Roboto"/>
              </a:rPr>
            </a:br>
            <a:r>
              <a:rPr lang="en" sz="1600">
                <a:latin typeface="Roboto"/>
                <a:ea typeface="Roboto"/>
                <a:cs typeface="Roboto"/>
                <a:sym typeface="Roboto"/>
              </a:rPr>
              <a:t>The final equation that we’ve arrived at now</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This is a combination of all the lighting reflections we’ve seen so far </a:t>
            </a:r>
            <a:br>
              <a:rPr lang="en" sz="1600">
                <a:latin typeface="Roboto"/>
                <a:ea typeface="Roboto"/>
                <a:cs typeface="Roboto"/>
                <a:sym typeface="Roboto"/>
              </a:rPr>
            </a:br>
            <a:br>
              <a:rPr lang="en" sz="1600">
                <a:latin typeface="Roboto"/>
                <a:ea typeface="Roboto"/>
                <a:cs typeface="Roboto"/>
                <a:sym typeface="Roboto"/>
              </a:rPr>
            </a:br>
            <a:endParaRPr sz="1600">
              <a:latin typeface="Roboto"/>
              <a:ea typeface="Roboto"/>
              <a:cs typeface="Roboto"/>
              <a:sym typeface="Roboto"/>
            </a:endParaRPr>
          </a:p>
        </p:txBody>
      </p:sp>
      <p:pic>
        <p:nvPicPr>
          <p:cNvPr id="187" name="Google Shape;187;p31"/>
          <p:cNvPicPr preferRelativeResize="0"/>
          <p:nvPr/>
        </p:nvPicPr>
        <p:blipFill>
          <a:blip r:embed="rId3">
            <a:alphaModFix/>
          </a:blip>
          <a:stretch>
            <a:fillRect/>
          </a:stretch>
        </p:blipFill>
        <p:spPr>
          <a:xfrm>
            <a:off x="2436775" y="3346175"/>
            <a:ext cx="4173066" cy="433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does it mean?</a:t>
            </a:r>
            <a:endParaRPr/>
          </a:p>
        </p:txBody>
      </p:sp>
      <p:sp>
        <p:nvSpPr>
          <p:cNvPr id="75" name="Google Shape;75;p14"/>
          <p:cNvSpPr txBox="1"/>
          <p:nvPr/>
        </p:nvSpPr>
        <p:spPr>
          <a:xfrm>
            <a:off x="494700" y="1876975"/>
            <a:ext cx="8140800" cy="31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Roboto"/>
                <a:ea typeface="Roboto"/>
                <a:cs typeface="Roboto"/>
                <a:sym typeface="Roboto"/>
              </a:rPr>
              <a:t>Now that we’ve learnt how to find which pixel to light, the final challenge lies in knowing what to light up the pixel with. This is easy. All we can do with a pixel is light it up with some colour. </a:t>
            </a:r>
            <a:br>
              <a:rPr lang="en" sz="1700">
                <a:solidFill>
                  <a:srgbClr val="434343"/>
                </a:solidFill>
                <a:latin typeface="Roboto"/>
                <a:ea typeface="Roboto"/>
                <a:cs typeface="Roboto"/>
                <a:sym typeface="Roboto"/>
              </a:rPr>
            </a:br>
            <a:br>
              <a:rPr lang="en" sz="1700">
                <a:solidFill>
                  <a:srgbClr val="434343"/>
                </a:solidFill>
                <a:latin typeface="Roboto"/>
                <a:ea typeface="Roboto"/>
                <a:cs typeface="Roboto"/>
                <a:sym typeface="Roboto"/>
              </a:rPr>
            </a:br>
            <a:r>
              <a:rPr lang="en" sz="1700">
                <a:solidFill>
                  <a:srgbClr val="434343"/>
                </a:solidFill>
                <a:latin typeface="Roboto"/>
                <a:ea typeface="Roboto"/>
                <a:cs typeface="Roboto"/>
                <a:sym typeface="Roboto"/>
              </a:rPr>
              <a:t>This colour, however, depends on </a:t>
            </a:r>
            <a:endParaRPr sz="1700">
              <a:solidFill>
                <a:srgbClr val="434343"/>
              </a:solidFill>
              <a:latin typeface="Roboto"/>
              <a:ea typeface="Roboto"/>
              <a:cs typeface="Roboto"/>
              <a:sym typeface="Roboto"/>
            </a:endParaRPr>
          </a:p>
          <a:p>
            <a:pPr indent="-336550" lvl="0" marL="457200" rtl="0" algn="l">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The colour of the object</a:t>
            </a:r>
            <a:endParaRPr sz="1700">
              <a:solidFill>
                <a:srgbClr val="434343"/>
              </a:solidFill>
              <a:latin typeface="Roboto"/>
              <a:ea typeface="Roboto"/>
              <a:cs typeface="Roboto"/>
              <a:sym typeface="Roboto"/>
            </a:endParaRPr>
          </a:p>
          <a:p>
            <a:pPr indent="-336550" lvl="0" marL="457200" rtl="0" algn="l">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The material properties of the object</a:t>
            </a:r>
            <a:endParaRPr sz="1700">
              <a:solidFill>
                <a:srgbClr val="434343"/>
              </a:solidFill>
              <a:latin typeface="Roboto"/>
              <a:ea typeface="Roboto"/>
              <a:cs typeface="Roboto"/>
              <a:sym typeface="Roboto"/>
            </a:endParaRPr>
          </a:p>
          <a:p>
            <a:pPr indent="-336550" lvl="0" marL="457200" rtl="0" algn="l">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The colour of the light source</a:t>
            </a:r>
            <a:endParaRPr sz="1700">
              <a:solidFill>
                <a:srgbClr val="434343"/>
              </a:solidFill>
              <a:latin typeface="Roboto"/>
              <a:ea typeface="Roboto"/>
              <a:cs typeface="Roboto"/>
              <a:sym typeface="Roboto"/>
            </a:endParaRPr>
          </a:p>
          <a:p>
            <a:pPr indent="-336550" lvl="0" marL="457200" rtl="0" algn="l">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The angle of viewing with respect to object/light</a:t>
            </a:r>
            <a:endParaRPr sz="1700">
              <a:solidFill>
                <a:srgbClr val="434343"/>
              </a:solidFill>
              <a:latin typeface="Roboto"/>
              <a:ea typeface="Roboto"/>
              <a:cs typeface="Roboto"/>
              <a:sym typeface="Roboto"/>
            </a:endParaRPr>
          </a:p>
          <a:p>
            <a:pPr indent="-336550" lvl="0" marL="457200" rtl="0" algn="l">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And potentially many more...</a:t>
            </a:r>
            <a:endParaRPr sz="1700">
              <a:solidFill>
                <a:srgbClr val="434343"/>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is what it looks like</a:t>
            </a:r>
            <a:endParaRPr/>
          </a:p>
        </p:txBody>
      </p:sp>
      <p:pic>
        <p:nvPicPr>
          <p:cNvPr id="193" name="Google Shape;193;p32"/>
          <p:cNvPicPr preferRelativeResize="0"/>
          <p:nvPr/>
        </p:nvPicPr>
        <p:blipFill>
          <a:blip r:embed="rId3">
            <a:alphaModFix/>
          </a:blip>
          <a:stretch>
            <a:fillRect/>
          </a:stretch>
        </p:blipFill>
        <p:spPr>
          <a:xfrm>
            <a:off x="152400" y="1513525"/>
            <a:ext cx="8839201" cy="246198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Atmospheric Effects</a:t>
            </a:r>
            <a:endParaRPr/>
          </a:p>
        </p:txBody>
      </p:sp>
      <p:sp>
        <p:nvSpPr>
          <p:cNvPr id="199" name="Google Shape;199;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The most </a:t>
            </a:r>
            <a:r>
              <a:rPr lang="en" sz="1600">
                <a:solidFill>
                  <a:srgbClr val="000000"/>
                </a:solidFill>
              </a:rPr>
              <a:t>straightforward</a:t>
            </a:r>
            <a:r>
              <a:rPr lang="en" sz="1600">
                <a:solidFill>
                  <a:srgbClr val="000000"/>
                </a:solidFill>
              </a:rPr>
              <a:t> atmospheric effect is attenuation. It’s basically how any signal will deteriorate over a distance. </a:t>
            </a:r>
            <a:br>
              <a:rPr lang="en" sz="1600">
                <a:solidFill>
                  <a:srgbClr val="000000"/>
                </a:solidFill>
              </a:rPr>
            </a:br>
            <a:br>
              <a:rPr lang="en" sz="1600">
                <a:solidFill>
                  <a:srgbClr val="000000"/>
                </a:solidFill>
              </a:rPr>
            </a:br>
            <a:r>
              <a:rPr lang="en" sz="1600">
                <a:solidFill>
                  <a:srgbClr val="000000"/>
                </a:solidFill>
              </a:rPr>
              <a:t>The light that reaches the point I = f</a:t>
            </a:r>
            <a:r>
              <a:rPr baseline="-25000" lang="en" sz="1600">
                <a:solidFill>
                  <a:srgbClr val="000000"/>
                </a:solidFill>
              </a:rPr>
              <a:t>att</a:t>
            </a:r>
            <a:r>
              <a:rPr lang="en" sz="1600">
                <a:solidFill>
                  <a:srgbClr val="000000"/>
                </a:solidFill>
              </a:rPr>
              <a:t> I</a:t>
            </a:r>
            <a:r>
              <a:rPr baseline="-25000" lang="en" sz="1600">
                <a:solidFill>
                  <a:srgbClr val="000000"/>
                </a:solidFill>
              </a:rPr>
              <a:t>p</a:t>
            </a:r>
            <a:r>
              <a:rPr lang="en" sz="1600">
                <a:solidFill>
                  <a:srgbClr val="000000"/>
                </a:solidFill>
              </a:rPr>
              <a:t>. This attenuation factor, according to real work physics, is ∝ 1/d</a:t>
            </a:r>
            <a:r>
              <a:rPr baseline="-25000" lang="en" sz="1600">
                <a:solidFill>
                  <a:srgbClr val="000000"/>
                </a:solidFill>
              </a:rPr>
              <a:t>L</a:t>
            </a:r>
            <a:r>
              <a:rPr baseline="30000" lang="en" sz="1600">
                <a:solidFill>
                  <a:srgbClr val="000000"/>
                </a:solidFill>
              </a:rPr>
              <a:t>2</a:t>
            </a:r>
            <a:endParaRPr baseline="30000" sz="1600">
              <a:solidFill>
                <a:srgbClr val="000000"/>
              </a:solidFill>
            </a:endParaRPr>
          </a:p>
          <a:p>
            <a:pPr indent="0" lvl="0" marL="0" rtl="0" algn="l">
              <a:spcBef>
                <a:spcPts val="1600"/>
              </a:spcBef>
              <a:spcAft>
                <a:spcPts val="1600"/>
              </a:spcAft>
              <a:buNone/>
            </a:pPr>
            <a:r>
              <a:rPr lang="en" sz="1600">
                <a:solidFill>
                  <a:srgbClr val="000000"/>
                </a:solidFill>
              </a:rPr>
              <a:t>In practice however, this </a:t>
            </a:r>
            <a:r>
              <a:rPr lang="en" sz="1600">
                <a:solidFill>
                  <a:srgbClr val="000000"/>
                </a:solidFill>
              </a:rPr>
              <a:t>doesn't</a:t>
            </a:r>
            <a:r>
              <a:rPr lang="en" sz="1600">
                <a:solidFill>
                  <a:srgbClr val="000000"/>
                </a:solidFill>
              </a:rPr>
              <a:t> work as well, as the light deteriorates too quickly.</a:t>
            </a:r>
            <a:endParaRPr sz="1600">
              <a:solidFill>
                <a:srgbClr val="000000"/>
              </a:solidFill>
            </a:endParaRPr>
          </a:p>
        </p:txBody>
      </p:sp>
      <p:pic>
        <p:nvPicPr>
          <p:cNvPr id="200" name="Google Shape;200;p33"/>
          <p:cNvPicPr preferRelativeResize="0"/>
          <p:nvPr/>
        </p:nvPicPr>
        <p:blipFill>
          <a:blip r:embed="rId3">
            <a:alphaModFix/>
          </a:blip>
          <a:stretch>
            <a:fillRect/>
          </a:stretch>
        </p:blipFill>
        <p:spPr>
          <a:xfrm>
            <a:off x="2669600" y="4146450"/>
            <a:ext cx="3533775" cy="419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Light to More</a:t>
            </a:r>
            <a:endParaRPr/>
          </a:p>
        </p:txBody>
      </p:sp>
      <p:sp>
        <p:nvSpPr>
          <p:cNvPr id="206" name="Google Shape;206;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With attenuation, our illumination equation is now</a:t>
            </a:r>
            <a:endParaRPr sz="1600">
              <a:solidFill>
                <a:srgbClr val="000000"/>
              </a:solidFill>
            </a:endParaRPr>
          </a:p>
          <a:p>
            <a:pPr indent="0" lvl="0" marL="0" rtl="0" algn="l">
              <a:spcBef>
                <a:spcPts val="1600"/>
              </a:spcBef>
              <a:spcAft>
                <a:spcPts val="0"/>
              </a:spcAft>
              <a:buNone/>
            </a:pPr>
            <a:r>
              <a:t/>
            </a:r>
            <a:endParaRPr sz="1600">
              <a:solidFill>
                <a:srgbClr val="000000"/>
              </a:solidFill>
            </a:endParaRPr>
          </a:p>
          <a:p>
            <a:pPr indent="0" lvl="0" marL="0" rtl="0" algn="l">
              <a:spcBef>
                <a:spcPts val="1600"/>
              </a:spcBef>
              <a:spcAft>
                <a:spcPts val="1600"/>
              </a:spcAft>
              <a:buNone/>
            </a:pPr>
            <a:r>
              <a:rPr lang="en" sz="1600">
                <a:solidFill>
                  <a:srgbClr val="000000"/>
                </a:solidFill>
              </a:rPr>
              <a:t>When there’s multiple light sources involved, only diffused and specular reflections are added up. </a:t>
            </a:r>
            <a:endParaRPr sz="1600">
              <a:solidFill>
                <a:srgbClr val="000000"/>
              </a:solidFill>
            </a:endParaRPr>
          </a:p>
        </p:txBody>
      </p:sp>
      <p:pic>
        <p:nvPicPr>
          <p:cNvPr id="207" name="Google Shape;207;p34"/>
          <p:cNvPicPr preferRelativeResize="0"/>
          <p:nvPr/>
        </p:nvPicPr>
        <p:blipFill>
          <a:blip r:embed="rId3">
            <a:alphaModFix/>
          </a:blip>
          <a:stretch>
            <a:fillRect/>
          </a:stretch>
        </p:blipFill>
        <p:spPr>
          <a:xfrm>
            <a:off x="1752600" y="2362200"/>
            <a:ext cx="5320917" cy="433925"/>
          </a:xfrm>
          <a:prstGeom prst="rect">
            <a:avLst/>
          </a:prstGeom>
          <a:noFill/>
          <a:ln>
            <a:noFill/>
          </a:ln>
        </p:spPr>
      </p:pic>
      <p:pic>
        <p:nvPicPr>
          <p:cNvPr id="208" name="Google Shape;208;p34"/>
          <p:cNvPicPr preferRelativeResize="0"/>
          <p:nvPr/>
        </p:nvPicPr>
        <p:blipFill>
          <a:blip r:embed="rId4">
            <a:alphaModFix/>
          </a:blip>
          <a:stretch>
            <a:fillRect/>
          </a:stretch>
        </p:blipFill>
        <p:spPr>
          <a:xfrm>
            <a:off x="719138" y="3790950"/>
            <a:ext cx="7858125" cy="762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Note about Emissive Colour</a:t>
            </a:r>
            <a:endParaRPr/>
          </a:p>
        </p:txBody>
      </p:sp>
      <p:sp>
        <p:nvSpPr>
          <p:cNvPr id="214" name="Google Shape;214;p3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can have objects that emit a colour, like a coloured </a:t>
            </a:r>
            <a:r>
              <a:rPr lang="en">
                <a:solidFill>
                  <a:srgbClr val="000000"/>
                </a:solidFill>
              </a:rPr>
              <a:t>tube light as an object</a:t>
            </a:r>
            <a:r>
              <a:rPr lang="en">
                <a:solidFill>
                  <a:srgbClr val="000000"/>
                </a:solidFill>
              </a:rPr>
              <a:t>.</a:t>
            </a:r>
            <a:endParaRPr>
              <a:solidFill>
                <a:srgbClr val="000000"/>
              </a:solidFill>
            </a:endParaRPr>
          </a:p>
          <a:p>
            <a:pPr indent="0" lvl="0" marL="0" rtl="0" algn="l">
              <a:spcBef>
                <a:spcPts val="1600"/>
              </a:spcBef>
              <a:spcAft>
                <a:spcPts val="0"/>
              </a:spcAft>
              <a:buNone/>
            </a:pPr>
            <a:r>
              <a:rPr lang="en">
                <a:solidFill>
                  <a:srgbClr val="000000"/>
                </a:solidFill>
              </a:rPr>
              <a:t>We usually don’t treat emissive objects as light sources automatically. The material property can include emissive colours for such self luminous objects. This emissive colour is added to each point of the object, and only the appearance of that object is affected.</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Shading</a:t>
            </a:r>
            <a:endParaRPr sz="4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Shading Models</a:t>
            </a:r>
            <a:endParaRPr/>
          </a:p>
        </p:txBody>
      </p:sp>
      <p:sp>
        <p:nvSpPr>
          <p:cNvPr id="225" name="Google Shape;225;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illumination equation can be evaluated at every pixel to compute the colour/intensity there.</a:t>
            </a:r>
            <a:endParaRPr>
              <a:solidFill>
                <a:srgbClr val="000000"/>
              </a:solidFill>
            </a:endParaRPr>
          </a:p>
          <a:p>
            <a:pPr indent="0" lvl="0" marL="0" rtl="0" algn="l">
              <a:spcBef>
                <a:spcPts val="1600"/>
              </a:spcBef>
              <a:spcAft>
                <a:spcPts val="0"/>
              </a:spcAft>
              <a:buNone/>
            </a:pPr>
            <a:r>
              <a:rPr lang="en">
                <a:solidFill>
                  <a:srgbClr val="000000"/>
                </a:solidFill>
              </a:rPr>
              <a:t>This is expensive computationally. We can try taking advantage of the coherence, or the fact that we are actually computing values for a planar polygon. We have different options available for this.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Constant / Flat Shading</a:t>
            </a:r>
            <a:endParaRPr/>
          </a:p>
        </p:txBody>
      </p:sp>
      <p:sp>
        <p:nvSpPr>
          <p:cNvPr id="231" name="Google Shape;231;p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simplest method of shading. We just calculate the illumination equation once per polygon, and apply the colour and intensity to the entire polygon. Each polygon would get one colour, and looks flat. It’s the most computationally easy method, and can often work </a:t>
            </a:r>
            <a:r>
              <a:rPr lang="en">
                <a:solidFill>
                  <a:srgbClr val="000000"/>
                </a:solidFill>
              </a:rPr>
              <a:t>surprisingly</a:t>
            </a:r>
            <a:r>
              <a:rPr lang="en">
                <a:solidFill>
                  <a:srgbClr val="000000"/>
                </a:solidFill>
              </a:rPr>
              <a:t> well, especially for polyhedral objects (think Minecraft). </a:t>
            </a:r>
            <a:br>
              <a:rPr lang="en">
                <a:solidFill>
                  <a:srgbClr val="000000"/>
                </a:solidFill>
              </a:rPr>
            </a:br>
            <a:br>
              <a:rPr lang="en">
                <a:solidFill>
                  <a:srgbClr val="000000"/>
                </a:solidFill>
              </a:rPr>
            </a:br>
            <a:r>
              <a:rPr lang="en">
                <a:solidFill>
                  <a:srgbClr val="000000"/>
                </a:solidFill>
              </a:rPr>
              <a:t>What point to pick (center? some vertex?) can be an artistic choice, and results vary.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Constant / Flat Shading</a:t>
            </a:r>
            <a:endParaRPr/>
          </a:p>
        </p:txBody>
      </p:sp>
      <p:pic>
        <p:nvPicPr>
          <p:cNvPr id="237" name="Google Shape;237;p39"/>
          <p:cNvPicPr preferRelativeResize="0"/>
          <p:nvPr/>
        </p:nvPicPr>
        <p:blipFill>
          <a:blip r:embed="rId3">
            <a:alphaModFix/>
          </a:blip>
          <a:stretch>
            <a:fillRect/>
          </a:stretch>
        </p:blipFill>
        <p:spPr>
          <a:xfrm>
            <a:off x="2286000" y="771450"/>
            <a:ext cx="4263409" cy="42196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More Shading Models</a:t>
            </a:r>
            <a:endParaRPr/>
          </a:p>
        </p:txBody>
      </p:sp>
      <p:sp>
        <p:nvSpPr>
          <p:cNvPr id="243" name="Google Shape;243;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Clearly, flat shading results can be very unsatisfactory. We have a number of options.</a:t>
            </a:r>
            <a:endParaRPr sz="1400">
              <a:solidFill>
                <a:srgbClr val="000000"/>
              </a:solidFill>
            </a:endParaRPr>
          </a:p>
          <a:p>
            <a:pPr indent="-317500" lvl="0" marL="457200" rtl="0" algn="l">
              <a:spcBef>
                <a:spcPts val="1600"/>
              </a:spcBef>
              <a:spcAft>
                <a:spcPts val="0"/>
              </a:spcAft>
              <a:buClr>
                <a:srgbClr val="000000"/>
              </a:buClr>
              <a:buSzPts val="1400"/>
              <a:buAutoNum type="arabicPeriod"/>
            </a:pPr>
            <a:r>
              <a:rPr b="1" lang="en" sz="1400">
                <a:solidFill>
                  <a:srgbClr val="000000"/>
                </a:solidFill>
              </a:rPr>
              <a:t>Interpolated Shading </a:t>
            </a:r>
            <a:r>
              <a:rPr lang="en" sz="1400">
                <a:solidFill>
                  <a:srgbClr val="000000"/>
                </a:solidFill>
              </a:rPr>
              <a:t>Interpolated shading assumes that properties can be calculated at the vertices and can be interpolated for the interior points. </a:t>
            </a:r>
            <a:endParaRPr sz="1400">
              <a:solidFill>
                <a:srgbClr val="000000"/>
              </a:solidFill>
            </a:endParaRPr>
          </a:p>
          <a:p>
            <a:pPr indent="-317500" lvl="0" marL="457200" rtl="0" algn="l">
              <a:spcBef>
                <a:spcPts val="0"/>
              </a:spcBef>
              <a:spcAft>
                <a:spcPts val="0"/>
              </a:spcAft>
              <a:buClr>
                <a:srgbClr val="000000"/>
              </a:buClr>
              <a:buSzPts val="1400"/>
              <a:buAutoNum type="arabicPeriod"/>
            </a:pPr>
            <a:r>
              <a:rPr b="1" lang="en" sz="1400">
                <a:solidFill>
                  <a:srgbClr val="000000"/>
                </a:solidFill>
              </a:rPr>
              <a:t>Gourard Shading </a:t>
            </a:r>
            <a:r>
              <a:rPr lang="en" sz="1400">
                <a:solidFill>
                  <a:srgbClr val="000000"/>
                </a:solidFill>
              </a:rPr>
              <a:t>Interpolated Colour Shading. A slightly more involved method of using exact normals. Interpolate along scan lines using intensities at the edges. This can be combined nicely with the computation we perform on spans of polygons nicely.</a:t>
            </a:r>
            <a:endParaRPr sz="14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Gourard Shading</a:t>
            </a:r>
            <a:endParaRPr/>
          </a:p>
        </p:txBody>
      </p:sp>
      <p:pic>
        <p:nvPicPr>
          <p:cNvPr id="249" name="Google Shape;249;p41"/>
          <p:cNvPicPr preferRelativeResize="0"/>
          <p:nvPr/>
        </p:nvPicPr>
        <p:blipFill>
          <a:blip r:embed="rId3">
            <a:alphaModFix/>
          </a:blip>
          <a:stretch>
            <a:fillRect/>
          </a:stretch>
        </p:blipFill>
        <p:spPr>
          <a:xfrm>
            <a:off x="524525" y="1958154"/>
            <a:ext cx="3194150" cy="2588800"/>
          </a:xfrm>
          <a:prstGeom prst="rect">
            <a:avLst/>
          </a:prstGeom>
          <a:noFill/>
          <a:ln>
            <a:noFill/>
          </a:ln>
        </p:spPr>
      </p:pic>
      <p:pic>
        <p:nvPicPr>
          <p:cNvPr id="250" name="Google Shape;250;p41"/>
          <p:cNvPicPr preferRelativeResize="0"/>
          <p:nvPr/>
        </p:nvPicPr>
        <p:blipFill>
          <a:blip r:embed="rId4">
            <a:alphaModFix/>
          </a:blip>
          <a:stretch>
            <a:fillRect/>
          </a:stretch>
        </p:blipFill>
        <p:spPr>
          <a:xfrm>
            <a:off x="4782025" y="2008025"/>
            <a:ext cx="3160975" cy="245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Related Terms</a:t>
            </a:r>
            <a:endParaRPr/>
          </a:p>
        </p:txBody>
      </p:sp>
      <p:sp>
        <p:nvSpPr>
          <p:cNvPr id="81" name="Google Shape;81;p15"/>
          <p:cNvSpPr txBox="1"/>
          <p:nvPr/>
        </p:nvSpPr>
        <p:spPr>
          <a:xfrm>
            <a:off x="494700" y="1876975"/>
            <a:ext cx="8140800" cy="31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Roboto"/>
                <a:ea typeface="Roboto"/>
                <a:cs typeface="Roboto"/>
                <a:sym typeface="Roboto"/>
              </a:rPr>
              <a:t>This is what </a:t>
            </a:r>
            <a:r>
              <a:rPr b="1" lang="en" sz="1700">
                <a:solidFill>
                  <a:srgbClr val="434343"/>
                </a:solidFill>
                <a:latin typeface="Roboto"/>
                <a:ea typeface="Roboto"/>
                <a:cs typeface="Roboto"/>
                <a:sym typeface="Roboto"/>
              </a:rPr>
              <a:t>Lighting</a:t>
            </a:r>
            <a:r>
              <a:rPr lang="en" sz="1700">
                <a:solidFill>
                  <a:srgbClr val="434343"/>
                </a:solidFill>
                <a:latin typeface="Roboto"/>
                <a:ea typeface="Roboto"/>
                <a:cs typeface="Roboto"/>
                <a:sym typeface="Roboto"/>
              </a:rPr>
              <a:t> and </a:t>
            </a:r>
            <a:r>
              <a:rPr b="1" lang="en" sz="1700">
                <a:solidFill>
                  <a:srgbClr val="434343"/>
                </a:solidFill>
                <a:latin typeface="Roboto"/>
                <a:ea typeface="Roboto"/>
                <a:cs typeface="Roboto"/>
                <a:sym typeface="Roboto"/>
              </a:rPr>
              <a:t>Shading</a:t>
            </a:r>
            <a:r>
              <a:rPr lang="en" sz="1700">
                <a:solidFill>
                  <a:srgbClr val="434343"/>
                </a:solidFill>
                <a:latin typeface="Roboto"/>
                <a:ea typeface="Roboto"/>
                <a:cs typeface="Roboto"/>
                <a:sym typeface="Roboto"/>
              </a:rPr>
              <a:t> will help us achieve. We use a lot of physics to find the colours of each pixel. </a:t>
            </a:r>
            <a:endParaRPr sz="1700">
              <a:solidFill>
                <a:srgbClr val="434343"/>
              </a:solidFill>
              <a:latin typeface="Roboto"/>
              <a:ea typeface="Roboto"/>
              <a:cs typeface="Roboto"/>
              <a:sym typeface="Roboto"/>
            </a:endParaRPr>
          </a:p>
          <a:p>
            <a:pPr indent="0" lvl="0" marL="0" rtl="0" algn="l">
              <a:spcBef>
                <a:spcPts val="0"/>
              </a:spcBef>
              <a:spcAft>
                <a:spcPts val="0"/>
              </a:spcAft>
              <a:buNone/>
            </a:pPr>
            <a:r>
              <a:t/>
            </a:r>
            <a:endParaRPr sz="1700">
              <a:solidFill>
                <a:srgbClr val="434343"/>
              </a:solidFill>
              <a:latin typeface="Roboto"/>
              <a:ea typeface="Roboto"/>
              <a:cs typeface="Roboto"/>
              <a:sym typeface="Roboto"/>
            </a:endParaRPr>
          </a:p>
          <a:p>
            <a:pPr indent="-336550" lvl="0" marL="457200" rtl="0" algn="l">
              <a:spcBef>
                <a:spcPts val="0"/>
              </a:spcBef>
              <a:spcAft>
                <a:spcPts val="0"/>
              </a:spcAft>
              <a:buClr>
                <a:srgbClr val="434343"/>
              </a:buClr>
              <a:buSzPts val="1700"/>
              <a:buFont typeface="Roboto"/>
              <a:buAutoNum type="arabicPeriod"/>
            </a:pPr>
            <a:r>
              <a:rPr b="1" lang="en" sz="1700">
                <a:solidFill>
                  <a:srgbClr val="434343"/>
                </a:solidFill>
                <a:latin typeface="Roboto"/>
                <a:ea typeface="Roboto"/>
                <a:cs typeface="Roboto"/>
                <a:sym typeface="Roboto"/>
              </a:rPr>
              <a:t>Illumination Model </a:t>
            </a:r>
            <a:r>
              <a:rPr lang="en" sz="1700">
                <a:solidFill>
                  <a:srgbClr val="434343"/>
                </a:solidFill>
                <a:latin typeface="Roboto"/>
                <a:ea typeface="Roboto"/>
                <a:cs typeface="Roboto"/>
                <a:sym typeface="Roboto"/>
              </a:rPr>
              <a:t>How to “light” an object point given it’s material properties, the light sources surrounding it, the angle of the camera etc.</a:t>
            </a:r>
            <a:endParaRPr sz="1700">
              <a:solidFill>
                <a:srgbClr val="434343"/>
              </a:solidFill>
              <a:latin typeface="Roboto"/>
              <a:ea typeface="Roboto"/>
              <a:cs typeface="Roboto"/>
              <a:sym typeface="Roboto"/>
            </a:endParaRPr>
          </a:p>
          <a:p>
            <a:pPr indent="-336550" lvl="0" marL="457200" rtl="0" algn="l">
              <a:spcBef>
                <a:spcPts val="0"/>
              </a:spcBef>
              <a:spcAft>
                <a:spcPts val="0"/>
              </a:spcAft>
              <a:buClr>
                <a:srgbClr val="434343"/>
              </a:buClr>
              <a:buSzPts val="1700"/>
              <a:buFont typeface="Roboto"/>
              <a:buAutoNum type="arabicPeriod"/>
            </a:pPr>
            <a:r>
              <a:rPr b="1" lang="en" sz="1700">
                <a:solidFill>
                  <a:srgbClr val="434343"/>
                </a:solidFill>
                <a:latin typeface="Roboto"/>
                <a:ea typeface="Roboto"/>
                <a:cs typeface="Roboto"/>
                <a:sym typeface="Roboto"/>
              </a:rPr>
              <a:t>Shading Model</a:t>
            </a:r>
            <a:r>
              <a:rPr lang="en" sz="1700">
                <a:solidFill>
                  <a:srgbClr val="434343"/>
                </a:solidFill>
                <a:latin typeface="Roboto"/>
                <a:ea typeface="Roboto"/>
                <a:cs typeface="Roboto"/>
                <a:sym typeface="Roboto"/>
              </a:rPr>
              <a:t> How the illumination model applies to our objects, namely polygons and points</a:t>
            </a:r>
            <a:endParaRPr sz="1700">
              <a:solidFill>
                <a:srgbClr val="434343"/>
              </a:solidFill>
              <a:latin typeface="Roboto"/>
              <a:ea typeface="Roboto"/>
              <a:cs typeface="Roboto"/>
              <a:sym typeface="Roboto"/>
            </a:endParaRPr>
          </a:p>
          <a:p>
            <a:pPr indent="-336550" lvl="0" marL="457200" rtl="0" algn="l">
              <a:spcBef>
                <a:spcPts val="0"/>
              </a:spcBef>
              <a:spcAft>
                <a:spcPts val="0"/>
              </a:spcAft>
              <a:buClr>
                <a:srgbClr val="434343"/>
              </a:buClr>
              <a:buSzPts val="1700"/>
              <a:buFont typeface="Roboto"/>
              <a:buAutoNum type="arabicPeriod"/>
            </a:pPr>
            <a:r>
              <a:rPr b="1" lang="en" sz="1700">
                <a:solidFill>
                  <a:srgbClr val="434343"/>
                </a:solidFill>
                <a:latin typeface="Roboto"/>
                <a:ea typeface="Roboto"/>
                <a:cs typeface="Roboto"/>
                <a:sym typeface="Roboto"/>
              </a:rPr>
              <a:t>Lighting </a:t>
            </a:r>
            <a:r>
              <a:rPr lang="en" sz="1700">
                <a:solidFill>
                  <a:srgbClr val="434343"/>
                </a:solidFill>
                <a:latin typeface="Roboto"/>
                <a:ea typeface="Roboto"/>
                <a:cs typeface="Roboto"/>
                <a:sym typeface="Roboto"/>
              </a:rPr>
              <a:t>Different types of lights</a:t>
            </a:r>
            <a:endParaRPr sz="1700">
              <a:solidFill>
                <a:srgbClr val="434343"/>
              </a:solidFill>
              <a:latin typeface="Roboto"/>
              <a:ea typeface="Roboto"/>
              <a:cs typeface="Roboto"/>
              <a:sym typeface="Roboto"/>
            </a:endParaRPr>
          </a:p>
          <a:p>
            <a:pPr indent="-336550" lvl="0" marL="457200" rtl="0" algn="l">
              <a:spcBef>
                <a:spcPts val="0"/>
              </a:spcBef>
              <a:spcAft>
                <a:spcPts val="0"/>
              </a:spcAft>
              <a:buClr>
                <a:srgbClr val="434343"/>
              </a:buClr>
              <a:buSzPts val="1700"/>
              <a:buFont typeface="Roboto"/>
              <a:buAutoNum type="arabicPeriod"/>
            </a:pPr>
            <a:r>
              <a:rPr b="1" lang="en" sz="1700">
                <a:solidFill>
                  <a:srgbClr val="434343"/>
                </a:solidFill>
                <a:latin typeface="Roboto"/>
                <a:ea typeface="Roboto"/>
                <a:cs typeface="Roboto"/>
                <a:sym typeface="Roboto"/>
              </a:rPr>
              <a:t>Shadows</a:t>
            </a:r>
            <a:r>
              <a:rPr lang="en" sz="1700">
                <a:solidFill>
                  <a:srgbClr val="434343"/>
                </a:solidFill>
                <a:latin typeface="Roboto"/>
                <a:ea typeface="Roboto"/>
                <a:cs typeface="Roboto"/>
                <a:sym typeface="Roboto"/>
              </a:rPr>
              <a:t> How shadows are cast by our objects</a:t>
            </a:r>
            <a:endParaRPr sz="1700">
              <a:solidFill>
                <a:srgbClr val="434343"/>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Including Specular Highlights Under Interpolation</a:t>
            </a:r>
            <a:endParaRPr/>
          </a:p>
        </p:txBody>
      </p:sp>
      <p:sp>
        <p:nvSpPr>
          <p:cNvPr id="256" name="Google Shape;256;p42"/>
          <p:cNvSpPr txBox="1"/>
          <p:nvPr/>
        </p:nvSpPr>
        <p:spPr>
          <a:xfrm>
            <a:off x="589275" y="1920625"/>
            <a:ext cx="7871700" cy="29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When a curved object is approximated using a polygon, adjacent polygons could have different intensity values. </a:t>
            </a:r>
            <a:br>
              <a:rPr lang="en" sz="1700">
                <a:latin typeface="Roboto"/>
                <a:ea typeface="Roboto"/>
                <a:cs typeface="Roboto"/>
                <a:sym typeface="Roboto"/>
              </a:rPr>
            </a:br>
            <a:br>
              <a:rPr lang="en" sz="1700">
                <a:latin typeface="Roboto"/>
                <a:ea typeface="Roboto"/>
                <a:cs typeface="Roboto"/>
                <a:sym typeface="Roboto"/>
              </a:rPr>
            </a:br>
            <a:r>
              <a:rPr lang="en" sz="1700">
                <a:latin typeface="Roboto"/>
                <a:ea typeface="Roboto"/>
                <a:cs typeface="Roboto"/>
                <a:sym typeface="Roboto"/>
              </a:rPr>
              <a:t>Flat shading will bring it out sharply; object will appear faceted.</a:t>
            </a:r>
            <a:endParaRPr sz="1700">
              <a:latin typeface="Roboto"/>
              <a:ea typeface="Roboto"/>
              <a:cs typeface="Roboto"/>
              <a:sym typeface="Roboto"/>
            </a:endParaRPr>
          </a:p>
          <a:p>
            <a:pPr indent="0" lvl="0" marL="0" rtl="0" algn="l">
              <a:spcBef>
                <a:spcPts val="0"/>
              </a:spcBef>
              <a:spcAft>
                <a:spcPts val="0"/>
              </a:spcAft>
              <a:buNone/>
            </a:pPr>
            <a:r>
              <a:rPr lang="en" sz="1700">
                <a:latin typeface="Roboto"/>
                <a:ea typeface="Roboto"/>
                <a:cs typeface="Roboto"/>
                <a:sym typeface="Roboto"/>
              </a:rPr>
              <a:t>Interpolated shading may not help much if neighbouring polygons have</a:t>
            </a:r>
            <a:endParaRPr sz="1700">
              <a:latin typeface="Roboto"/>
              <a:ea typeface="Roboto"/>
              <a:cs typeface="Roboto"/>
              <a:sym typeface="Roboto"/>
            </a:endParaRPr>
          </a:p>
          <a:p>
            <a:pPr indent="0" lvl="0" marL="0" rtl="0" algn="l">
              <a:spcBef>
                <a:spcPts val="0"/>
              </a:spcBef>
              <a:spcAft>
                <a:spcPts val="0"/>
              </a:spcAft>
              <a:buNone/>
            </a:pPr>
            <a:r>
              <a:rPr lang="en" sz="1700">
                <a:latin typeface="Roboto"/>
                <a:ea typeface="Roboto"/>
                <a:cs typeface="Roboto"/>
                <a:sym typeface="Roboto"/>
              </a:rPr>
              <a:t>different normals. If we can manage to keep a parametric or analytic representation of the object that is approximated, then exact normals can be computed at each point. </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Phong Shading</a:t>
            </a:r>
            <a:endParaRPr/>
          </a:p>
        </p:txBody>
      </p:sp>
      <p:sp>
        <p:nvSpPr>
          <p:cNvPr id="262" name="Google Shape;262;p43"/>
          <p:cNvSpPr txBox="1"/>
          <p:nvPr/>
        </p:nvSpPr>
        <p:spPr>
          <a:xfrm>
            <a:off x="589275" y="1920625"/>
            <a:ext cx="7871700" cy="29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Phong shading does exactly that. Computes highlights very well, and is your best way of computing them well. Computation time is considerably more. </a:t>
            </a:r>
            <a:br>
              <a:rPr lang="en" sz="1700">
                <a:latin typeface="Roboto"/>
                <a:ea typeface="Roboto"/>
                <a:cs typeface="Roboto"/>
                <a:sym typeface="Roboto"/>
              </a:rPr>
            </a:br>
            <a:br>
              <a:rPr lang="en" sz="1700">
                <a:latin typeface="Roboto"/>
                <a:ea typeface="Roboto"/>
                <a:cs typeface="Roboto"/>
                <a:sym typeface="Roboto"/>
              </a:rPr>
            </a:br>
            <a:r>
              <a:rPr lang="en" sz="1700">
                <a:latin typeface="Roboto"/>
                <a:ea typeface="Roboto"/>
                <a:cs typeface="Roboto"/>
                <a:sym typeface="Roboto"/>
              </a:rPr>
              <a:t>Again, optimisations are introduced in this. A technique called </a:t>
            </a:r>
            <a:r>
              <a:rPr b="1" lang="en" sz="1700">
                <a:latin typeface="Roboto"/>
                <a:ea typeface="Roboto"/>
                <a:cs typeface="Roboto"/>
                <a:sym typeface="Roboto"/>
              </a:rPr>
              <a:t>normal vector interpolation shading </a:t>
            </a:r>
            <a:r>
              <a:rPr lang="en" sz="1700">
                <a:latin typeface="Roboto"/>
                <a:ea typeface="Roboto"/>
                <a:cs typeface="Roboto"/>
                <a:sym typeface="Roboto"/>
              </a:rPr>
              <a:t>is quite popular. We don’t quite calculate normals at every single point, but build a dense enough map of normals. </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p:txBody>
      </p:sp>
      <p:pic>
        <p:nvPicPr>
          <p:cNvPr id="263" name="Google Shape;263;p43"/>
          <p:cNvPicPr preferRelativeResize="0"/>
          <p:nvPr/>
        </p:nvPicPr>
        <p:blipFill>
          <a:blip r:embed="rId3">
            <a:alphaModFix/>
          </a:blip>
          <a:stretch>
            <a:fillRect/>
          </a:stretch>
        </p:blipFill>
        <p:spPr>
          <a:xfrm>
            <a:off x="2819400" y="3644477"/>
            <a:ext cx="2844576" cy="1390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Phong Shading</a:t>
            </a:r>
            <a:endParaRPr/>
          </a:p>
        </p:txBody>
      </p:sp>
      <p:pic>
        <p:nvPicPr>
          <p:cNvPr id="269" name="Google Shape;269;p44"/>
          <p:cNvPicPr preferRelativeResize="0"/>
          <p:nvPr/>
        </p:nvPicPr>
        <p:blipFill>
          <a:blip r:embed="rId3">
            <a:alphaModFix/>
          </a:blip>
          <a:stretch>
            <a:fillRect/>
          </a:stretch>
        </p:blipFill>
        <p:spPr>
          <a:xfrm>
            <a:off x="609600" y="1201625"/>
            <a:ext cx="7787075" cy="3332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Phong Shading</a:t>
            </a:r>
            <a:endParaRPr/>
          </a:p>
        </p:txBody>
      </p:sp>
      <p:pic>
        <p:nvPicPr>
          <p:cNvPr id="275" name="Google Shape;275;p45"/>
          <p:cNvPicPr preferRelativeResize="0"/>
          <p:nvPr/>
        </p:nvPicPr>
        <p:blipFill>
          <a:blip r:embed="rId3">
            <a:alphaModFix/>
          </a:blip>
          <a:stretch>
            <a:fillRect/>
          </a:stretch>
        </p:blipFill>
        <p:spPr>
          <a:xfrm>
            <a:off x="609600" y="771450"/>
            <a:ext cx="7501600" cy="4219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Light Sources</a:t>
            </a:r>
            <a:endParaRPr sz="4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Common Types of Light Sources</a:t>
            </a:r>
            <a:endParaRPr/>
          </a:p>
        </p:txBody>
      </p:sp>
      <p:sp>
        <p:nvSpPr>
          <p:cNvPr id="286" name="Google Shape;286;p47"/>
          <p:cNvSpPr txBox="1"/>
          <p:nvPr>
            <p:ph idx="1" type="body"/>
          </p:nvPr>
        </p:nvSpPr>
        <p:spPr>
          <a:xfrm>
            <a:off x="471900" y="1919075"/>
            <a:ext cx="8222100" cy="301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b="1" lang="en">
                <a:solidFill>
                  <a:srgbClr val="000000"/>
                </a:solidFill>
              </a:rPr>
              <a:t>Ambient Light</a:t>
            </a:r>
            <a:r>
              <a:rPr lang="en">
                <a:solidFill>
                  <a:srgbClr val="000000"/>
                </a:solidFill>
              </a:rPr>
              <a:t> No identifiable source or direction </a:t>
            </a:r>
            <a:endParaRPr>
              <a:solidFill>
                <a:srgbClr val="000000"/>
              </a:solidFill>
            </a:endParaRPr>
          </a:p>
          <a:p>
            <a:pPr indent="-342900" lvl="0" marL="457200" rtl="0" algn="l">
              <a:spcBef>
                <a:spcPts val="0"/>
              </a:spcBef>
              <a:spcAft>
                <a:spcPts val="0"/>
              </a:spcAft>
              <a:buClr>
                <a:srgbClr val="000000"/>
              </a:buClr>
              <a:buSzPts val="1800"/>
              <a:buAutoNum type="arabicPeriod"/>
            </a:pPr>
            <a:r>
              <a:rPr b="1" lang="en">
                <a:solidFill>
                  <a:srgbClr val="000000"/>
                </a:solidFill>
              </a:rPr>
              <a:t>Point Source</a:t>
            </a:r>
            <a:r>
              <a:rPr lang="en">
                <a:solidFill>
                  <a:srgbClr val="000000"/>
                </a:solidFill>
              </a:rPr>
              <a:t> Given only by point </a:t>
            </a:r>
            <a:endParaRPr>
              <a:solidFill>
                <a:srgbClr val="000000"/>
              </a:solidFill>
            </a:endParaRPr>
          </a:p>
          <a:p>
            <a:pPr indent="-342900" lvl="0" marL="457200" rtl="0" algn="l">
              <a:spcBef>
                <a:spcPts val="0"/>
              </a:spcBef>
              <a:spcAft>
                <a:spcPts val="0"/>
              </a:spcAft>
              <a:buClr>
                <a:srgbClr val="000000"/>
              </a:buClr>
              <a:buSzPts val="1800"/>
              <a:buAutoNum type="arabicPeriod"/>
            </a:pPr>
            <a:r>
              <a:rPr b="1" lang="en">
                <a:solidFill>
                  <a:srgbClr val="000000"/>
                </a:solidFill>
              </a:rPr>
              <a:t>Distant Ligh</a:t>
            </a:r>
            <a:r>
              <a:rPr lang="en">
                <a:solidFill>
                  <a:srgbClr val="000000"/>
                </a:solidFill>
              </a:rPr>
              <a:t>t Given only by direction </a:t>
            </a:r>
            <a:endParaRPr>
              <a:solidFill>
                <a:srgbClr val="000000"/>
              </a:solidFill>
            </a:endParaRPr>
          </a:p>
          <a:p>
            <a:pPr indent="-342900" lvl="0" marL="457200" rtl="0" algn="l">
              <a:spcBef>
                <a:spcPts val="0"/>
              </a:spcBef>
              <a:spcAft>
                <a:spcPts val="0"/>
              </a:spcAft>
              <a:buClr>
                <a:srgbClr val="000000"/>
              </a:buClr>
              <a:buSzPts val="1800"/>
              <a:buAutoNum type="arabicPeriod"/>
            </a:pPr>
            <a:r>
              <a:rPr b="1" lang="en">
                <a:solidFill>
                  <a:srgbClr val="000000"/>
                </a:solidFill>
              </a:rPr>
              <a:t>Spotlight</a:t>
            </a:r>
            <a:r>
              <a:rPr lang="en">
                <a:solidFill>
                  <a:srgbClr val="000000"/>
                </a:solidFill>
              </a:rPr>
              <a:t> From source in direction </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Cut-off angle defines a cone of light </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Attenuation function (brighter in center) •</a:t>
            </a:r>
            <a:endParaRPr>
              <a:solidFill>
                <a:srgbClr val="000000"/>
              </a:solidFill>
            </a:endParaRPr>
          </a:p>
          <a:p>
            <a:pPr indent="-342900" lvl="0" marL="457200" rtl="0" algn="l">
              <a:spcBef>
                <a:spcPts val="0"/>
              </a:spcBef>
              <a:spcAft>
                <a:spcPts val="0"/>
              </a:spcAft>
              <a:buClr>
                <a:srgbClr val="000000"/>
              </a:buClr>
              <a:buSzPts val="1800"/>
              <a:buAutoNum type="arabicPeriod"/>
            </a:pPr>
            <a:r>
              <a:rPr b="1" lang="en">
                <a:solidFill>
                  <a:srgbClr val="000000"/>
                </a:solidFill>
              </a:rPr>
              <a:t>Light source</a:t>
            </a:r>
            <a:r>
              <a:rPr lang="en">
                <a:solidFill>
                  <a:srgbClr val="000000"/>
                </a:solidFill>
              </a:rPr>
              <a:t> </a:t>
            </a:r>
            <a:r>
              <a:rPr b="1" lang="en">
                <a:solidFill>
                  <a:srgbClr val="000000"/>
                </a:solidFill>
              </a:rPr>
              <a:t>described by a luminance</a:t>
            </a:r>
            <a:r>
              <a:rPr lang="en">
                <a:solidFill>
                  <a:srgbClr val="000000"/>
                </a:solidFill>
              </a:rPr>
              <a:t>  </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Each color is described separately </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I = [I</a:t>
            </a:r>
            <a:r>
              <a:rPr baseline="-25000" lang="en">
                <a:solidFill>
                  <a:srgbClr val="000000"/>
                </a:solidFill>
              </a:rPr>
              <a:t>r</a:t>
            </a:r>
            <a:r>
              <a:rPr lang="en">
                <a:solidFill>
                  <a:srgbClr val="000000"/>
                </a:solidFill>
              </a:rPr>
              <a:t> I</a:t>
            </a:r>
            <a:r>
              <a:rPr baseline="-25000" lang="en">
                <a:solidFill>
                  <a:srgbClr val="000000"/>
                </a:solidFill>
              </a:rPr>
              <a:t>g</a:t>
            </a:r>
            <a:r>
              <a:rPr lang="en">
                <a:solidFill>
                  <a:srgbClr val="000000"/>
                </a:solidFill>
              </a:rPr>
              <a:t> I</a:t>
            </a:r>
            <a:r>
              <a:rPr baseline="-25000" lang="en">
                <a:solidFill>
                  <a:srgbClr val="000000"/>
                </a:solidFill>
              </a:rPr>
              <a:t>b</a:t>
            </a:r>
            <a:r>
              <a:rPr lang="en">
                <a:solidFill>
                  <a:srgbClr val="000000"/>
                </a:solidFill>
              </a:rPr>
              <a:t> ] T (I for intensity) </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Sometimes calculate generically (applies to r, g, b)</a:t>
            </a:r>
            <a:endParaRPr>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Ambient Light</a:t>
            </a:r>
            <a:endParaRPr/>
          </a:p>
        </p:txBody>
      </p:sp>
      <p:sp>
        <p:nvSpPr>
          <p:cNvPr id="292" name="Google Shape;292;p48"/>
          <p:cNvSpPr txBox="1"/>
          <p:nvPr>
            <p:ph idx="1" type="body"/>
          </p:nvPr>
        </p:nvSpPr>
        <p:spPr>
          <a:xfrm>
            <a:off x="471900" y="1919075"/>
            <a:ext cx="8222100" cy="301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Intensity of this light is the same at all points.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This light does not have a direction (or .. it is the same in all directions)</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293" name="Google Shape;293;p48"/>
          <p:cNvPicPr preferRelativeResize="0"/>
          <p:nvPr/>
        </p:nvPicPr>
        <p:blipFill>
          <a:blip r:embed="rId3">
            <a:alphaModFix/>
          </a:blip>
          <a:stretch>
            <a:fillRect/>
          </a:stretch>
        </p:blipFill>
        <p:spPr>
          <a:xfrm>
            <a:off x="3474388" y="3101550"/>
            <a:ext cx="1685925" cy="1181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 Source Light</a:t>
            </a:r>
            <a:endParaRPr/>
          </a:p>
        </p:txBody>
      </p:sp>
      <p:sp>
        <p:nvSpPr>
          <p:cNvPr id="299" name="Google Shape;299;p49"/>
          <p:cNvSpPr txBox="1"/>
          <p:nvPr>
            <p:ph idx="1" type="body"/>
          </p:nvPr>
        </p:nvSpPr>
        <p:spPr>
          <a:xfrm>
            <a:off x="471900" y="1919075"/>
            <a:ext cx="8222100" cy="301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Given by a point P</a:t>
            </a:r>
            <a:r>
              <a:rPr baseline="-25000" lang="en">
                <a:solidFill>
                  <a:srgbClr val="000000"/>
                </a:solidFill>
              </a:rPr>
              <a:t>0</a:t>
            </a:r>
            <a:endParaRPr baseline="-25000">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Light emitted from that point equally in all directions</a:t>
            </a:r>
            <a:br>
              <a:rPr lang="en">
                <a:solidFill>
                  <a:srgbClr val="000000"/>
                </a:solidFill>
              </a:rPr>
            </a:br>
            <a:br>
              <a:rPr lang="en">
                <a:solidFill>
                  <a:srgbClr val="000000"/>
                </a:solidFill>
              </a:rPr>
            </a:br>
            <a:br>
              <a:rPr lang="en">
                <a:solidFill>
                  <a:srgbClr val="000000"/>
                </a:solidFill>
              </a:rPr>
            </a:b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Intensity decreases with the square of distance.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300" name="Google Shape;300;p49"/>
          <p:cNvPicPr preferRelativeResize="0"/>
          <p:nvPr/>
        </p:nvPicPr>
        <p:blipFill>
          <a:blip r:embed="rId3">
            <a:alphaModFix/>
          </a:blip>
          <a:stretch>
            <a:fillRect/>
          </a:stretch>
        </p:blipFill>
        <p:spPr>
          <a:xfrm>
            <a:off x="3252788" y="2667000"/>
            <a:ext cx="2638425" cy="1181100"/>
          </a:xfrm>
          <a:prstGeom prst="rect">
            <a:avLst/>
          </a:prstGeom>
          <a:noFill/>
          <a:ln>
            <a:noFill/>
          </a:ln>
        </p:spPr>
      </p:pic>
      <p:pic>
        <p:nvPicPr>
          <p:cNvPr id="301" name="Google Shape;301;p49"/>
          <p:cNvPicPr preferRelativeResize="0"/>
          <p:nvPr/>
        </p:nvPicPr>
        <p:blipFill>
          <a:blip r:embed="rId4">
            <a:alphaModFix/>
          </a:blip>
          <a:stretch>
            <a:fillRect/>
          </a:stretch>
        </p:blipFill>
        <p:spPr>
          <a:xfrm>
            <a:off x="3462575" y="4321050"/>
            <a:ext cx="2068188" cy="433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 Source Light</a:t>
            </a:r>
            <a:endParaRPr/>
          </a:p>
        </p:txBody>
      </p:sp>
      <p:sp>
        <p:nvSpPr>
          <p:cNvPr id="307" name="Google Shape;307;p50"/>
          <p:cNvSpPr txBox="1"/>
          <p:nvPr>
            <p:ph idx="1" type="body"/>
          </p:nvPr>
        </p:nvSpPr>
        <p:spPr>
          <a:xfrm>
            <a:off x="471900" y="1919075"/>
            <a:ext cx="8222100" cy="301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Given by a point P</a:t>
            </a:r>
            <a:r>
              <a:rPr baseline="-25000" lang="en">
                <a:solidFill>
                  <a:srgbClr val="000000"/>
                </a:solidFill>
              </a:rPr>
              <a:t>0</a:t>
            </a:r>
            <a:endParaRPr baseline="-25000">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Light emitted from that point equally in all directions</a:t>
            </a:r>
            <a:br>
              <a:rPr lang="en">
                <a:solidFill>
                  <a:srgbClr val="000000"/>
                </a:solidFill>
              </a:rPr>
            </a:br>
            <a:br>
              <a:rPr lang="en">
                <a:solidFill>
                  <a:srgbClr val="000000"/>
                </a:solidFill>
              </a:rPr>
            </a:br>
            <a:br>
              <a:rPr lang="en">
                <a:solidFill>
                  <a:srgbClr val="000000"/>
                </a:solidFill>
              </a:rPr>
            </a:b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Intensity decreases with the square of distance.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308" name="Google Shape;308;p50"/>
          <p:cNvPicPr preferRelativeResize="0"/>
          <p:nvPr/>
        </p:nvPicPr>
        <p:blipFill>
          <a:blip r:embed="rId3">
            <a:alphaModFix/>
          </a:blip>
          <a:stretch>
            <a:fillRect/>
          </a:stretch>
        </p:blipFill>
        <p:spPr>
          <a:xfrm>
            <a:off x="3252788" y="2667000"/>
            <a:ext cx="2638425" cy="1181100"/>
          </a:xfrm>
          <a:prstGeom prst="rect">
            <a:avLst/>
          </a:prstGeom>
          <a:noFill/>
          <a:ln>
            <a:noFill/>
          </a:ln>
        </p:spPr>
      </p:pic>
      <p:pic>
        <p:nvPicPr>
          <p:cNvPr id="309" name="Google Shape;309;p50"/>
          <p:cNvPicPr preferRelativeResize="0"/>
          <p:nvPr/>
        </p:nvPicPr>
        <p:blipFill>
          <a:blip r:embed="rId4">
            <a:alphaModFix/>
          </a:blip>
          <a:stretch>
            <a:fillRect/>
          </a:stretch>
        </p:blipFill>
        <p:spPr>
          <a:xfrm>
            <a:off x="3462575" y="4321050"/>
            <a:ext cx="2068188" cy="433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 Source Light Shadows</a:t>
            </a:r>
            <a:endParaRPr/>
          </a:p>
        </p:txBody>
      </p:sp>
      <p:sp>
        <p:nvSpPr>
          <p:cNvPr id="315" name="Google Shape;315;p51"/>
          <p:cNvSpPr txBox="1"/>
          <p:nvPr>
            <p:ph idx="1" type="body"/>
          </p:nvPr>
        </p:nvSpPr>
        <p:spPr>
          <a:xfrm>
            <a:off x="471900" y="1919075"/>
            <a:ext cx="4053300" cy="30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 limitation of point source lights is something called the </a:t>
            </a:r>
            <a:r>
              <a:rPr b="1" lang="en">
                <a:solidFill>
                  <a:srgbClr val="000000"/>
                </a:solidFill>
              </a:rPr>
              <a:t>penumbra</a:t>
            </a:r>
            <a:r>
              <a:rPr lang="en">
                <a:solidFill>
                  <a:srgbClr val="000000"/>
                </a:solidFill>
              </a:rPr>
              <a:t>. This is a very real world phenomenon, that’s often hard to deal with in graphics. Think of it like ambient shadows.</a:t>
            </a:r>
            <a:br>
              <a:rPr lang="en">
                <a:solidFill>
                  <a:srgbClr val="000000"/>
                </a:solidFill>
              </a:rPr>
            </a:br>
            <a:br>
              <a:rPr lang="en">
                <a:solidFill>
                  <a:srgbClr val="000000"/>
                </a:solidFill>
              </a:rPr>
            </a:br>
            <a:r>
              <a:rPr lang="en">
                <a:solidFill>
                  <a:srgbClr val="000000"/>
                </a:solidFill>
              </a:rPr>
              <a:t>Not including this makes your scene appear unrealistic.</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316" name="Google Shape;316;p51"/>
          <p:cNvPicPr preferRelativeResize="0"/>
          <p:nvPr/>
        </p:nvPicPr>
        <p:blipFill>
          <a:blip r:embed="rId3">
            <a:alphaModFix/>
          </a:blip>
          <a:stretch>
            <a:fillRect/>
          </a:stretch>
        </p:blipFill>
        <p:spPr>
          <a:xfrm>
            <a:off x="4856554" y="1788500"/>
            <a:ext cx="3487075" cy="305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Representing Colour</a:t>
            </a:r>
            <a:endParaRPr/>
          </a:p>
        </p:txBody>
      </p:sp>
      <p:sp>
        <p:nvSpPr>
          <p:cNvPr id="87" name="Google Shape;87;p16"/>
          <p:cNvSpPr txBox="1"/>
          <p:nvPr/>
        </p:nvSpPr>
        <p:spPr>
          <a:xfrm>
            <a:off x="494700" y="1876975"/>
            <a:ext cx="8140800" cy="31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Roboto"/>
                <a:ea typeface="Roboto"/>
                <a:cs typeface="Roboto"/>
                <a:sym typeface="Roboto"/>
              </a:rPr>
              <a:t>What do we write into the frame-buffer after identifying which pixels belong to a primitive? All we need is the </a:t>
            </a:r>
            <a:r>
              <a:rPr b="1" lang="en" sz="1700">
                <a:solidFill>
                  <a:srgbClr val="434343"/>
                </a:solidFill>
                <a:latin typeface="Roboto"/>
                <a:ea typeface="Roboto"/>
                <a:cs typeface="Roboto"/>
                <a:sym typeface="Roboto"/>
              </a:rPr>
              <a:t>colour</a:t>
            </a:r>
            <a:r>
              <a:rPr lang="en" sz="1700">
                <a:solidFill>
                  <a:srgbClr val="434343"/>
                </a:solidFill>
                <a:latin typeface="Roboto"/>
                <a:ea typeface="Roboto"/>
                <a:cs typeface="Roboto"/>
                <a:sym typeface="Roboto"/>
              </a:rPr>
              <a:t> and </a:t>
            </a:r>
            <a:r>
              <a:rPr b="1" lang="en" sz="1700">
                <a:solidFill>
                  <a:srgbClr val="434343"/>
                </a:solidFill>
                <a:latin typeface="Roboto"/>
                <a:ea typeface="Roboto"/>
                <a:cs typeface="Roboto"/>
                <a:sym typeface="Roboto"/>
              </a:rPr>
              <a:t>intensity</a:t>
            </a:r>
            <a:r>
              <a:rPr lang="en" sz="1700">
                <a:solidFill>
                  <a:srgbClr val="434343"/>
                </a:solidFill>
                <a:latin typeface="Roboto"/>
                <a:ea typeface="Roboto"/>
                <a:cs typeface="Roboto"/>
                <a:sym typeface="Roboto"/>
              </a:rPr>
              <a:t>. For the longest time, we’ve defaulted to a 3-color 8-bit displays, showing Red, Green and Blue. These three colours have been picked </a:t>
            </a:r>
            <a:r>
              <a:rPr lang="en" sz="1700">
                <a:solidFill>
                  <a:srgbClr val="434343"/>
                </a:solidFill>
                <a:latin typeface="Roboto"/>
                <a:ea typeface="Roboto"/>
                <a:cs typeface="Roboto"/>
                <a:sym typeface="Roboto"/>
              </a:rPr>
              <a:t>because</a:t>
            </a:r>
            <a:r>
              <a:rPr lang="en" sz="1700">
                <a:solidFill>
                  <a:srgbClr val="434343"/>
                </a:solidFill>
                <a:latin typeface="Roboto"/>
                <a:ea typeface="Roboto"/>
                <a:cs typeface="Roboto"/>
                <a:sym typeface="Roboto"/>
              </a:rPr>
              <a:t> of what we call the Tristimulus Theory, and also because this is how our eyes see colour, too.</a:t>
            </a:r>
            <a:br>
              <a:rPr lang="en" sz="1700">
                <a:solidFill>
                  <a:srgbClr val="434343"/>
                </a:solidFill>
                <a:latin typeface="Roboto"/>
                <a:ea typeface="Roboto"/>
                <a:cs typeface="Roboto"/>
                <a:sym typeface="Roboto"/>
              </a:rPr>
            </a:br>
            <a:br>
              <a:rPr lang="en" sz="1700">
                <a:solidFill>
                  <a:srgbClr val="434343"/>
                </a:solidFill>
                <a:latin typeface="Roboto"/>
                <a:ea typeface="Roboto"/>
                <a:cs typeface="Roboto"/>
                <a:sym typeface="Roboto"/>
              </a:rPr>
            </a:br>
            <a:r>
              <a:rPr lang="en" sz="1700">
                <a:solidFill>
                  <a:srgbClr val="434343"/>
                </a:solidFill>
                <a:latin typeface="Roboto"/>
                <a:ea typeface="Roboto"/>
                <a:cs typeface="Roboto"/>
                <a:sym typeface="Roboto"/>
              </a:rPr>
              <a:t>The spectral responses of the cones of our eyes respectively peak approximately at 575 nm, </a:t>
            </a:r>
            <a:r>
              <a:rPr lang="en" sz="1700">
                <a:solidFill>
                  <a:srgbClr val="434343"/>
                </a:solidFill>
                <a:latin typeface="Roboto"/>
                <a:ea typeface="Roboto"/>
                <a:cs typeface="Roboto"/>
                <a:sym typeface="Roboto"/>
              </a:rPr>
              <a:t>535 nm</a:t>
            </a:r>
            <a:r>
              <a:rPr lang="en" sz="1700">
                <a:solidFill>
                  <a:srgbClr val="434343"/>
                </a:solidFill>
                <a:latin typeface="Roboto"/>
                <a:ea typeface="Roboto"/>
                <a:cs typeface="Roboto"/>
                <a:sym typeface="Roboto"/>
              </a:rPr>
              <a:t>, and 445 nm. </a:t>
            </a:r>
            <a:endParaRPr sz="1700">
              <a:solidFill>
                <a:srgbClr val="434343"/>
              </a:solidFill>
              <a:latin typeface="Roboto"/>
              <a:ea typeface="Roboto"/>
              <a:cs typeface="Roboto"/>
              <a:sym typeface="Roboto"/>
            </a:endParaRPr>
          </a:p>
          <a:p>
            <a:pPr indent="0" lvl="0" marL="0" rtl="0" algn="l">
              <a:spcBef>
                <a:spcPts val="0"/>
              </a:spcBef>
              <a:spcAft>
                <a:spcPts val="0"/>
              </a:spcAft>
              <a:buNone/>
            </a:pPr>
            <a:r>
              <a:t/>
            </a:r>
            <a:endParaRPr sz="1700">
              <a:solidFill>
                <a:srgbClr val="434343"/>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Distant Light Source</a:t>
            </a:r>
            <a:endParaRPr/>
          </a:p>
        </p:txBody>
      </p:sp>
      <p:sp>
        <p:nvSpPr>
          <p:cNvPr id="322" name="Google Shape;322;p52"/>
          <p:cNvSpPr txBox="1"/>
          <p:nvPr>
            <p:ph idx="1" type="body"/>
          </p:nvPr>
        </p:nvSpPr>
        <p:spPr>
          <a:xfrm>
            <a:off x="471900" y="1919075"/>
            <a:ext cx="4053300" cy="301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Given by a vector v</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Intensity does not vary with distance (all distances are the same)</a:t>
            </a:r>
            <a:endParaRPr>
              <a:solidFill>
                <a:srgbClr val="000000"/>
              </a:solidFill>
            </a:endParaRPr>
          </a:p>
        </p:txBody>
      </p:sp>
      <p:pic>
        <p:nvPicPr>
          <p:cNvPr id="323" name="Google Shape;323;p52"/>
          <p:cNvPicPr preferRelativeResize="0"/>
          <p:nvPr/>
        </p:nvPicPr>
        <p:blipFill>
          <a:blip r:embed="rId3">
            <a:alphaModFix/>
          </a:blip>
          <a:stretch>
            <a:fillRect/>
          </a:stretch>
        </p:blipFill>
        <p:spPr>
          <a:xfrm>
            <a:off x="5332350" y="2117150"/>
            <a:ext cx="2190750" cy="2152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Spotlight</a:t>
            </a:r>
            <a:endParaRPr/>
          </a:p>
        </p:txBody>
      </p:sp>
      <p:sp>
        <p:nvSpPr>
          <p:cNvPr id="329" name="Google Shape;329;p53"/>
          <p:cNvSpPr txBox="1"/>
          <p:nvPr>
            <p:ph idx="1" type="body"/>
          </p:nvPr>
        </p:nvSpPr>
        <p:spPr>
          <a:xfrm>
            <a:off x="471900" y="1919075"/>
            <a:ext cx="4053300" cy="301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Most complex real world source light to model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Even though light still emanates from point, the spread of light is determined by a “cut-off” cone, with an angle θ. </a:t>
            </a:r>
            <a:endParaRPr>
              <a:solidFill>
                <a:srgbClr val="000000"/>
              </a:solidFill>
            </a:endParaRPr>
          </a:p>
        </p:txBody>
      </p:sp>
      <p:pic>
        <p:nvPicPr>
          <p:cNvPr id="330" name="Google Shape;330;p53"/>
          <p:cNvPicPr preferRelativeResize="0"/>
          <p:nvPr/>
        </p:nvPicPr>
        <p:blipFill>
          <a:blip r:embed="rId3">
            <a:alphaModFix/>
          </a:blip>
          <a:stretch>
            <a:fillRect/>
          </a:stretch>
        </p:blipFill>
        <p:spPr>
          <a:xfrm>
            <a:off x="4957763" y="1990725"/>
            <a:ext cx="3343275" cy="25336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Spotlight Attenuation</a:t>
            </a:r>
            <a:endParaRPr/>
          </a:p>
        </p:txBody>
      </p:sp>
      <p:sp>
        <p:nvSpPr>
          <p:cNvPr id="336" name="Google Shape;336;p54"/>
          <p:cNvSpPr txBox="1"/>
          <p:nvPr>
            <p:ph idx="1" type="body"/>
          </p:nvPr>
        </p:nvSpPr>
        <p:spPr>
          <a:xfrm>
            <a:off x="471900" y="1919075"/>
            <a:ext cx="8316300" cy="301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Spotlight is brightest along the main ray of incidence. Since it’s often modelled as a vector v with angle ɸ from p to point on surface, and it’s intensity is modelled as cos ɸ. There is also a spotlight exponent e that determines rate of </a:t>
            </a:r>
            <a:r>
              <a:rPr lang="en">
                <a:solidFill>
                  <a:srgbClr val="000000"/>
                </a:solidFill>
              </a:rPr>
              <a:t>drop off</a:t>
            </a:r>
            <a:r>
              <a:rPr lang="en">
                <a:solidFill>
                  <a:srgbClr val="000000"/>
                </a:solidFill>
              </a:rPr>
              <a:t> of intensity.</a:t>
            </a:r>
            <a:endParaRPr baseline="-25000">
              <a:solidFill>
                <a:srgbClr val="000000"/>
              </a:solidFill>
            </a:endParaRPr>
          </a:p>
        </p:txBody>
      </p:sp>
      <p:pic>
        <p:nvPicPr>
          <p:cNvPr id="337" name="Google Shape;337;p54"/>
          <p:cNvPicPr preferRelativeResize="0"/>
          <p:nvPr/>
        </p:nvPicPr>
        <p:blipFill>
          <a:blip r:embed="rId3">
            <a:alphaModFix/>
          </a:blip>
          <a:stretch>
            <a:fillRect/>
          </a:stretch>
        </p:blipFill>
        <p:spPr>
          <a:xfrm>
            <a:off x="1887375" y="3323597"/>
            <a:ext cx="4699300" cy="1680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5"/>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Thank you!</a:t>
            </a:r>
            <a:endParaRPr sz="4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Useful References</a:t>
            </a:r>
            <a:endParaRPr/>
          </a:p>
        </p:txBody>
      </p:sp>
      <p:sp>
        <p:nvSpPr>
          <p:cNvPr id="348" name="Google Shape;348;p5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AutoNum type="arabicPeriod"/>
            </a:pPr>
            <a:r>
              <a:rPr lang="en">
                <a:solidFill>
                  <a:srgbClr val="434343"/>
                </a:solidFill>
              </a:rPr>
              <a:t>Spring 2019’s Graphics Course Slides on Lighting and Shading</a:t>
            </a:r>
            <a:br>
              <a:rPr lang="en">
                <a:solidFill>
                  <a:srgbClr val="434343"/>
                </a:solidFill>
              </a:rPr>
            </a:br>
            <a:r>
              <a:rPr lang="en" sz="1100" u="sng">
                <a:solidFill>
                  <a:schemeClr val="hlink"/>
                </a:solidFill>
                <a:hlinkClick r:id="rId3"/>
              </a:rPr>
              <a:t>https://drive.google.com/file/d/1bgmSQzodbJw0knkapXilcQnk4Rz0cGKI/view?usp=sharing</a:t>
            </a:r>
            <a:br>
              <a:rPr lang="en" sz="1100">
                <a:solidFill>
                  <a:srgbClr val="434343"/>
                </a:solidFill>
              </a:rPr>
            </a:br>
            <a:endParaRPr sz="1100">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Spring 2019’s Graphics Course Slides on Ray Tacing</a:t>
            </a:r>
            <a:br>
              <a:rPr lang="en">
                <a:solidFill>
                  <a:srgbClr val="434343"/>
                </a:solidFill>
              </a:rPr>
            </a:br>
            <a:r>
              <a:rPr lang="en" sz="1100" u="sng">
                <a:solidFill>
                  <a:schemeClr val="hlink"/>
                </a:solidFill>
                <a:latin typeface="Arial"/>
                <a:ea typeface="Arial"/>
                <a:cs typeface="Arial"/>
                <a:sym typeface="Arial"/>
                <a:hlinkClick r:id="rId4"/>
              </a:rPr>
              <a:t>https://drive.google.com/file/d/1_GQo3xFEx3t3zA83m00NA8AhJHJpLXXl/view?usp=sharing</a:t>
            </a:r>
            <a:br>
              <a:rPr lang="en" sz="1100">
                <a:solidFill>
                  <a:srgbClr val="434343"/>
                </a:solidFill>
                <a:latin typeface="Arial"/>
                <a:ea typeface="Arial"/>
                <a:cs typeface="Arial"/>
                <a:sym typeface="Arial"/>
              </a:rPr>
            </a:br>
            <a:endParaRPr sz="1100">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Carnegie Mellon School of Computer Science - Lighting/Shading</a:t>
            </a:r>
            <a:br>
              <a:rPr lang="en">
                <a:solidFill>
                  <a:srgbClr val="434343"/>
                </a:solidFill>
              </a:rPr>
            </a:br>
            <a:r>
              <a:rPr lang="en" sz="1100" u="sng">
                <a:solidFill>
                  <a:schemeClr val="hlink"/>
                </a:solidFill>
                <a:hlinkClick r:id="rId5"/>
              </a:rPr>
              <a:t>http://graphics.cs.cmu.edu/nsp/course/15-462/Spring04/slides/07-lighting.pdf</a:t>
            </a:r>
            <a:br>
              <a:rPr lang="en" sz="1100">
                <a:solidFill>
                  <a:srgbClr val="434343"/>
                </a:solidFill>
              </a:rPr>
            </a:br>
            <a:endParaRPr sz="1100">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Worcester </a:t>
            </a:r>
            <a:r>
              <a:rPr lang="en">
                <a:solidFill>
                  <a:srgbClr val="434343"/>
                </a:solidFill>
              </a:rPr>
              <a:t>Polytechnic</a:t>
            </a:r>
            <a:r>
              <a:rPr lang="en">
                <a:solidFill>
                  <a:srgbClr val="434343"/>
                </a:solidFill>
              </a:rPr>
              <a:t> Institute</a:t>
            </a:r>
            <a:br>
              <a:rPr lang="en">
                <a:solidFill>
                  <a:srgbClr val="434343"/>
                </a:solidFill>
              </a:rPr>
            </a:br>
            <a:r>
              <a:rPr lang="en" sz="1100" u="sng">
                <a:solidFill>
                  <a:schemeClr val="hlink"/>
                </a:solidFill>
                <a:latin typeface="Arial"/>
                <a:ea typeface="Arial"/>
                <a:cs typeface="Arial"/>
                <a:sym typeface="Arial"/>
                <a:hlinkClick r:id="rId6"/>
              </a:rPr>
              <a:t>https://web.cs.wpi.edu/~emmanuel/courses/cs4731/A14/slides/lecture16.pdf</a:t>
            </a:r>
            <a:br>
              <a:rPr lang="en" sz="1100">
                <a:solidFill>
                  <a:srgbClr val="434343"/>
                </a:solidFill>
                <a:latin typeface="Arial"/>
                <a:ea typeface="Arial"/>
                <a:cs typeface="Arial"/>
                <a:sym typeface="Arial"/>
              </a:rPr>
            </a:b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Representing Colour</a:t>
            </a:r>
            <a:endParaRPr/>
          </a:p>
        </p:txBody>
      </p:sp>
      <p:sp>
        <p:nvSpPr>
          <p:cNvPr id="93" name="Google Shape;93;p17"/>
          <p:cNvSpPr txBox="1"/>
          <p:nvPr/>
        </p:nvSpPr>
        <p:spPr>
          <a:xfrm>
            <a:off x="494700" y="1876975"/>
            <a:ext cx="4037700" cy="31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Roboto"/>
                <a:ea typeface="Roboto"/>
                <a:cs typeface="Roboto"/>
                <a:sym typeface="Roboto"/>
              </a:rPr>
              <a:t>This is the visible portion of the electromagnetic spectrum: From about 400 nm (Violet) to 700 nm (Red).</a:t>
            </a:r>
            <a:br>
              <a:rPr lang="en" sz="1700">
                <a:solidFill>
                  <a:srgbClr val="434343"/>
                </a:solidFill>
                <a:latin typeface="Roboto"/>
                <a:ea typeface="Roboto"/>
                <a:cs typeface="Roboto"/>
                <a:sym typeface="Roboto"/>
              </a:rPr>
            </a:br>
            <a:br>
              <a:rPr lang="en" sz="1700">
                <a:solidFill>
                  <a:srgbClr val="434343"/>
                </a:solidFill>
                <a:latin typeface="Roboto"/>
                <a:ea typeface="Roboto"/>
                <a:cs typeface="Roboto"/>
                <a:sym typeface="Roboto"/>
              </a:rPr>
            </a:br>
            <a:r>
              <a:rPr lang="en" sz="1700">
                <a:solidFill>
                  <a:srgbClr val="434343"/>
                </a:solidFill>
                <a:latin typeface="Roboto"/>
                <a:ea typeface="Roboto"/>
                <a:cs typeface="Roboto"/>
                <a:sym typeface="Roboto"/>
              </a:rPr>
              <a:t>With varying levels of sensitivity, about the entire visible spectrum can be computed based on these three colours.</a:t>
            </a:r>
            <a:endParaRPr sz="1700">
              <a:solidFill>
                <a:srgbClr val="434343"/>
              </a:solidFill>
              <a:latin typeface="Roboto"/>
              <a:ea typeface="Roboto"/>
              <a:cs typeface="Roboto"/>
              <a:sym typeface="Roboto"/>
            </a:endParaRPr>
          </a:p>
          <a:p>
            <a:pPr indent="0" lvl="0" marL="0" rtl="0" algn="l">
              <a:spcBef>
                <a:spcPts val="0"/>
              </a:spcBef>
              <a:spcAft>
                <a:spcPts val="0"/>
              </a:spcAft>
              <a:buNone/>
            </a:pPr>
            <a:r>
              <a:t/>
            </a:r>
            <a:endParaRPr sz="1700">
              <a:solidFill>
                <a:srgbClr val="434343"/>
              </a:solidFill>
              <a:latin typeface="Roboto"/>
              <a:ea typeface="Roboto"/>
              <a:cs typeface="Roboto"/>
              <a:sym typeface="Roboto"/>
            </a:endParaRPr>
          </a:p>
        </p:txBody>
      </p:sp>
      <p:pic>
        <p:nvPicPr>
          <p:cNvPr id="94" name="Google Shape;94;p17"/>
          <p:cNvPicPr preferRelativeResize="0"/>
          <p:nvPr/>
        </p:nvPicPr>
        <p:blipFill>
          <a:blip r:embed="rId3">
            <a:alphaModFix/>
          </a:blip>
          <a:stretch>
            <a:fillRect/>
          </a:stretch>
        </p:blipFill>
        <p:spPr>
          <a:xfrm>
            <a:off x="4648425" y="2323550"/>
            <a:ext cx="4306801" cy="22352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Tristimulus Theory</a:t>
            </a:r>
            <a:endParaRPr/>
          </a:p>
        </p:txBody>
      </p:sp>
      <p:sp>
        <p:nvSpPr>
          <p:cNvPr id="100" name="Google Shape;100;p18"/>
          <p:cNvSpPr txBox="1"/>
          <p:nvPr/>
        </p:nvSpPr>
        <p:spPr>
          <a:xfrm>
            <a:off x="494700" y="1876975"/>
            <a:ext cx="8140800" cy="31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Roboto"/>
                <a:ea typeface="Roboto"/>
                <a:cs typeface="Roboto"/>
                <a:sym typeface="Roboto"/>
              </a:rPr>
              <a:t>All perceivable colours can be specified as weighted combination of primary colours R, G, and B. </a:t>
            </a:r>
            <a:br>
              <a:rPr lang="en" sz="1700">
                <a:solidFill>
                  <a:srgbClr val="434343"/>
                </a:solidFill>
                <a:latin typeface="Roboto"/>
                <a:ea typeface="Roboto"/>
                <a:cs typeface="Roboto"/>
                <a:sym typeface="Roboto"/>
              </a:rPr>
            </a:br>
            <a:br>
              <a:rPr lang="en" sz="1700">
                <a:solidFill>
                  <a:srgbClr val="434343"/>
                </a:solidFill>
                <a:latin typeface="Roboto"/>
                <a:ea typeface="Roboto"/>
                <a:cs typeface="Roboto"/>
                <a:sym typeface="Roboto"/>
              </a:rPr>
            </a:br>
            <a:r>
              <a:rPr lang="en" sz="1700">
                <a:solidFill>
                  <a:srgbClr val="434343"/>
                </a:solidFill>
                <a:latin typeface="Roboto"/>
                <a:ea typeface="Roboto"/>
                <a:cs typeface="Roboto"/>
                <a:sym typeface="Roboto"/>
              </a:rPr>
              <a:t>Here, RGB define a set of basis vectors. Mix them in different measures to get</a:t>
            </a:r>
            <a:endParaRPr sz="1700">
              <a:solidFill>
                <a:srgbClr val="434343"/>
              </a:solidFill>
              <a:latin typeface="Roboto"/>
              <a:ea typeface="Roboto"/>
              <a:cs typeface="Roboto"/>
              <a:sym typeface="Roboto"/>
            </a:endParaRPr>
          </a:p>
          <a:p>
            <a:pPr indent="0" lvl="0" marL="0" rtl="0" algn="l">
              <a:spcBef>
                <a:spcPts val="0"/>
              </a:spcBef>
              <a:spcAft>
                <a:spcPts val="0"/>
              </a:spcAft>
              <a:buNone/>
            </a:pPr>
            <a:r>
              <a:rPr lang="en" sz="1700">
                <a:solidFill>
                  <a:srgbClr val="434343"/>
                </a:solidFill>
                <a:latin typeface="Roboto"/>
                <a:ea typeface="Roboto"/>
                <a:cs typeface="Roboto"/>
                <a:sym typeface="Roboto"/>
              </a:rPr>
              <a:t>any colour.</a:t>
            </a:r>
            <a:endParaRPr sz="1700">
              <a:solidFill>
                <a:srgbClr val="434343"/>
              </a:solidFill>
              <a:latin typeface="Roboto"/>
              <a:ea typeface="Roboto"/>
              <a:cs typeface="Roboto"/>
              <a:sym typeface="Roboto"/>
            </a:endParaRPr>
          </a:p>
          <a:p>
            <a:pPr indent="0" lvl="0" marL="0" rtl="0" algn="l">
              <a:spcBef>
                <a:spcPts val="0"/>
              </a:spcBef>
              <a:spcAft>
                <a:spcPts val="0"/>
              </a:spcAft>
              <a:buNone/>
            </a:pPr>
            <a:r>
              <a:t/>
            </a:r>
            <a:endParaRPr sz="1700">
              <a:solidFill>
                <a:srgbClr val="434343"/>
              </a:solidFill>
              <a:latin typeface="Roboto"/>
              <a:ea typeface="Roboto"/>
              <a:cs typeface="Roboto"/>
              <a:sym typeface="Roboto"/>
            </a:endParaRPr>
          </a:p>
          <a:p>
            <a:pPr indent="0" lvl="0" marL="0" rtl="0" algn="l">
              <a:spcBef>
                <a:spcPts val="0"/>
              </a:spcBef>
              <a:spcAft>
                <a:spcPts val="0"/>
              </a:spcAft>
              <a:buNone/>
            </a:pPr>
            <a:r>
              <a:rPr lang="en" sz="1700">
                <a:solidFill>
                  <a:srgbClr val="434343"/>
                </a:solidFill>
                <a:latin typeface="Roboto"/>
                <a:ea typeface="Roboto"/>
                <a:cs typeface="Roboto"/>
                <a:sym typeface="Roboto"/>
              </a:rPr>
              <a:t>This property is quite attractive to us, because a very compact representation is possible, and can is still quite accurate at representing real world colour. Outr problem now reduces to: </a:t>
            </a:r>
            <a:br>
              <a:rPr lang="en" sz="1700">
                <a:solidFill>
                  <a:srgbClr val="434343"/>
                </a:solidFill>
                <a:latin typeface="Roboto"/>
                <a:ea typeface="Roboto"/>
                <a:cs typeface="Roboto"/>
                <a:sym typeface="Roboto"/>
              </a:rPr>
            </a:br>
            <a:r>
              <a:rPr b="1" lang="en" sz="1700">
                <a:solidFill>
                  <a:srgbClr val="434343"/>
                </a:solidFill>
                <a:latin typeface="Roboto"/>
                <a:ea typeface="Roboto"/>
                <a:cs typeface="Roboto"/>
                <a:sym typeface="Roboto"/>
              </a:rPr>
              <a:t>Find RGB values to approximate a given perceptual colour</a:t>
            </a:r>
            <a:endParaRPr b="1" sz="1700">
              <a:solidFill>
                <a:srgbClr val="434343"/>
              </a:solidFill>
              <a:latin typeface="Roboto"/>
              <a:ea typeface="Roboto"/>
              <a:cs typeface="Roboto"/>
              <a:sym typeface="Roboto"/>
            </a:endParaRPr>
          </a:p>
          <a:p>
            <a:pPr indent="0" lvl="0" marL="0" rtl="0" algn="l">
              <a:spcBef>
                <a:spcPts val="0"/>
              </a:spcBef>
              <a:spcAft>
                <a:spcPts val="0"/>
              </a:spcAft>
              <a:buNone/>
            </a:pPr>
            <a:r>
              <a:t/>
            </a:r>
            <a:endParaRPr sz="1700">
              <a:solidFill>
                <a:srgbClr val="434343"/>
              </a:solidFill>
              <a:latin typeface="Roboto"/>
              <a:ea typeface="Roboto"/>
              <a:cs typeface="Roboto"/>
              <a:sym typeface="Roboto"/>
            </a:endParaRPr>
          </a:p>
          <a:p>
            <a:pPr indent="0" lvl="0" marL="0" rtl="0" algn="l">
              <a:spcBef>
                <a:spcPts val="0"/>
              </a:spcBef>
              <a:spcAft>
                <a:spcPts val="0"/>
              </a:spcAft>
              <a:buNone/>
            </a:pPr>
            <a:r>
              <a:t/>
            </a:r>
            <a:endParaRPr sz="1700">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Note on Different Colour Spaces</a:t>
            </a:r>
            <a:endParaRPr/>
          </a:p>
        </p:txBody>
      </p:sp>
      <p:sp>
        <p:nvSpPr>
          <p:cNvPr id="106" name="Google Shape;106;p19"/>
          <p:cNvSpPr txBox="1"/>
          <p:nvPr/>
        </p:nvSpPr>
        <p:spPr>
          <a:xfrm>
            <a:off x="320100" y="1833325"/>
            <a:ext cx="4306800" cy="19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RGB Model</a:t>
            </a:r>
            <a:br>
              <a:rPr b="1" lang="en" sz="1600">
                <a:latin typeface="Roboto"/>
                <a:ea typeface="Roboto"/>
                <a:cs typeface="Roboto"/>
                <a:sym typeface="Roboto"/>
              </a:rPr>
            </a:br>
            <a:r>
              <a:rPr lang="en" sz="1600">
                <a:latin typeface="Roboto"/>
                <a:ea typeface="Roboto"/>
                <a:cs typeface="Roboto"/>
                <a:sym typeface="Roboto"/>
              </a:rPr>
              <a:t>These are called the Additive Primaries.</a:t>
            </a:r>
            <a:br>
              <a:rPr lang="en" sz="1600">
                <a:latin typeface="Roboto"/>
                <a:ea typeface="Roboto"/>
                <a:cs typeface="Roboto"/>
                <a:sym typeface="Roboto"/>
              </a:rPr>
            </a:br>
            <a:r>
              <a:rPr lang="en" sz="1600">
                <a:latin typeface="Roboto"/>
                <a:ea typeface="Roboto"/>
                <a:cs typeface="Roboto"/>
                <a:sym typeface="Roboto"/>
              </a:rPr>
              <a:t> All colors begin with black "darkness", to which different color "lights" are added to produce visible colors. RGB "maxes" at white, which is the equivalent of having all "lights" on at full brightness (red, green, blue).</a:t>
            </a:r>
            <a:endParaRPr sz="1600">
              <a:latin typeface="Roboto"/>
              <a:ea typeface="Roboto"/>
              <a:cs typeface="Roboto"/>
              <a:sym typeface="Roboto"/>
            </a:endParaRPr>
          </a:p>
        </p:txBody>
      </p:sp>
      <p:sp>
        <p:nvSpPr>
          <p:cNvPr id="107" name="Google Shape;107;p19"/>
          <p:cNvSpPr txBox="1"/>
          <p:nvPr/>
        </p:nvSpPr>
        <p:spPr>
          <a:xfrm>
            <a:off x="4739700" y="1833325"/>
            <a:ext cx="4306800" cy="15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CMY (K) Model</a:t>
            </a:r>
            <a:br>
              <a:rPr b="1" lang="en" sz="1600">
                <a:latin typeface="Roboto"/>
                <a:ea typeface="Roboto"/>
                <a:cs typeface="Roboto"/>
                <a:sym typeface="Roboto"/>
              </a:rPr>
            </a:br>
            <a:r>
              <a:rPr lang="en" sz="1600">
                <a:latin typeface="Roboto"/>
                <a:ea typeface="Roboto"/>
                <a:cs typeface="Roboto"/>
                <a:sym typeface="Roboto"/>
              </a:rPr>
              <a:t>These are called the Subtractive Primaries.</a:t>
            </a:r>
            <a:br>
              <a:rPr lang="en" sz="1600">
                <a:latin typeface="Roboto"/>
                <a:ea typeface="Roboto"/>
                <a:cs typeface="Roboto"/>
                <a:sym typeface="Roboto"/>
              </a:rPr>
            </a:br>
            <a:r>
              <a:rPr lang="en" sz="1600">
                <a:latin typeface="Roboto"/>
                <a:ea typeface="Roboto"/>
                <a:cs typeface="Roboto"/>
                <a:sym typeface="Roboto"/>
              </a:rPr>
              <a:t>All colors start with white "paper", to which different color "inks" are added to absorb (subtract) light that is reflected.</a:t>
            </a:r>
            <a:endParaRPr sz="1600">
              <a:latin typeface="Roboto"/>
              <a:ea typeface="Roboto"/>
              <a:cs typeface="Roboto"/>
              <a:sym typeface="Roboto"/>
            </a:endParaRPr>
          </a:p>
        </p:txBody>
      </p:sp>
      <p:sp>
        <p:nvSpPr>
          <p:cNvPr id="108" name="Google Shape;108;p19"/>
          <p:cNvSpPr txBox="1"/>
          <p:nvPr/>
        </p:nvSpPr>
        <p:spPr>
          <a:xfrm>
            <a:off x="320100" y="3814525"/>
            <a:ext cx="8726400" cy="11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They are essentially doing the exact same thing. Combination of the primary colours of RGB yield the primary colours of CMY, and vice versa.</a:t>
            </a:r>
            <a:br>
              <a:rPr lang="en" sz="1600">
                <a:latin typeface="Roboto"/>
                <a:ea typeface="Roboto"/>
                <a:cs typeface="Roboto"/>
                <a:sym typeface="Roboto"/>
              </a:rPr>
            </a:br>
            <a:br>
              <a:rPr lang="en" sz="1600">
                <a:latin typeface="Roboto"/>
                <a:ea typeface="Roboto"/>
                <a:cs typeface="Roboto"/>
                <a:sym typeface="Roboto"/>
              </a:rPr>
            </a:br>
            <a:r>
              <a:rPr lang="en" sz="1600">
                <a:latin typeface="Roboto"/>
                <a:ea typeface="Roboto"/>
                <a:cs typeface="Roboto"/>
                <a:sym typeface="Roboto"/>
              </a:rPr>
              <a:t>RGB is very popular in digital screens, and CMY has become the default for print media.</a:t>
            </a:r>
            <a:endParaRPr sz="16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Illumination Model</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Illumination Models</a:t>
            </a:r>
            <a:endParaRPr/>
          </a:p>
        </p:txBody>
      </p:sp>
      <p:sp>
        <p:nvSpPr>
          <p:cNvPr id="119" name="Google Shape;119;p21"/>
          <p:cNvSpPr txBox="1"/>
          <p:nvPr/>
        </p:nvSpPr>
        <p:spPr>
          <a:xfrm>
            <a:off x="320100" y="1957000"/>
            <a:ext cx="8726400" cy="29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Like we said, illumination models describe the modelling of the interaction with light and an object point from the point of view of the camera image. Three factors come into play: light source properties, material properties, and atmospheric effects. </a:t>
            </a:r>
            <a:br>
              <a:rPr lang="en" sz="1600">
                <a:latin typeface="Roboto"/>
                <a:ea typeface="Roboto"/>
                <a:cs typeface="Roboto"/>
                <a:sym typeface="Roboto"/>
              </a:rPr>
            </a:br>
            <a:br>
              <a:rPr lang="en" sz="1600">
                <a:latin typeface="Roboto"/>
                <a:ea typeface="Roboto"/>
                <a:cs typeface="Roboto"/>
                <a:sym typeface="Roboto"/>
              </a:rPr>
            </a:br>
            <a:r>
              <a:rPr b="1" lang="en" sz="1600">
                <a:latin typeface="Roboto"/>
                <a:ea typeface="Roboto"/>
                <a:cs typeface="Roboto"/>
                <a:sym typeface="Roboto"/>
              </a:rPr>
              <a:t>Light Source Properties </a:t>
            </a:r>
            <a:r>
              <a:rPr lang="en" sz="1600">
                <a:latin typeface="Roboto"/>
                <a:ea typeface="Roboto"/>
                <a:cs typeface="Roboto"/>
                <a:sym typeface="Roboto"/>
              </a:rPr>
              <a:t>They emit light, and they can have colour and directionality.</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Material</a:t>
            </a:r>
            <a:r>
              <a:rPr b="1" lang="en" sz="1600">
                <a:latin typeface="Roboto"/>
                <a:ea typeface="Roboto"/>
                <a:cs typeface="Roboto"/>
                <a:sym typeface="Roboto"/>
              </a:rPr>
              <a:t> Properties </a:t>
            </a:r>
            <a:r>
              <a:rPr lang="en" sz="1600">
                <a:latin typeface="Roboto"/>
                <a:ea typeface="Roboto"/>
                <a:cs typeface="Roboto"/>
                <a:sym typeface="Roboto"/>
              </a:rPr>
              <a:t>Different materials interact with light differently. They can have colour, reflectivity, transparency etc.</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Atmospheric Effects </a:t>
            </a:r>
            <a:r>
              <a:rPr lang="en" sz="1600">
                <a:latin typeface="Roboto"/>
                <a:ea typeface="Roboto"/>
                <a:cs typeface="Roboto"/>
                <a:sym typeface="Roboto"/>
              </a:rPr>
              <a:t>Ambient light, and most importantly, attenuation</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