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Quicksa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icksand-bold.fntdata"/><Relationship Id="rId10" Type="http://schemas.openxmlformats.org/officeDocument/2006/relationships/slide" Target="slides/slide5.xml"/><Relationship Id="rId32" Type="http://schemas.openxmlformats.org/officeDocument/2006/relationships/font" Target="fonts/Quicksa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2ecf9c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2ecf9c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2ecf9c9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2ecf9c9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2ecf9c9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2ecf9c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2ecf9c9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2ecf9c9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2ecf9c9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2ecf9c9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2ecf9c9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2ecf9c9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2ecf9c9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2ecf9c9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2ecf9c9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2ecf9c9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2ecf9c9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2ecf9c9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2ecf9c9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2ecf9c9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2ecf9c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b2ecf9c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2ecf9c9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b2ecf9c9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2ecf9c9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b2ecf9c9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2ecf9c9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2ecf9c9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2ecf9c9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2ecf9c9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2ecf9c9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2ecf9c9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2ecf9c9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2ecf9c9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2ecf9c9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2ecf9c9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2ecf9c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2ecf9c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2ecf9c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2ecf9c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2ecf9c9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2ecf9c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2ecf9c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2ecf9c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2ecf9c9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2ecf9c9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2ecf9c9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2ecf9c9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2ecf9c9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2ecf9c9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4550" y="1534650"/>
            <a:ext cx="81549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</a:t>
            </a:r>
            <a:r>
              <a:rPr b="1" lang="en" sz="51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NET</a:t>
            </a:r>
            <a:endParaRPr b="1" sz="51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End-to-End Learning for Point Cloud Based 3D Object Detection</a:t>
            </a:r>
            <a:endParaRPr b="1" sz="2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475675" y="1238308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Stacked Voxel Feature Encoding :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Each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’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transformed through the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Fully Connected Network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into a feature point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𝝐 R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baseline="-25000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This FCN is composed of a linear layer, and a batch norm layer with ReLu activation function.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Then, Maxpooling is applied element-wise to get a locally aggregated feature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f’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𝝐 R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for the voxel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V.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Define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 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 f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f’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𝝐 R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2m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{ f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= 1,2,.....t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475675" y="1455447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➔"/>
            </a:pP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Stacked Voxel Feature Encoding :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◆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VFE-i(c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the i-th VFE layer which transforms input features of dimension c</a:t>
            </a:r>
            <a:r>
              <a:rPr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into output features of dimension c</a:t>
            </a:r>
            <a:r>
              <a:rPr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◆"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linear layer learns a matrix of size 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x (c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/2)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◆"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output of VFE-n is transformed into 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baseline="30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 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using an FCN and applying Maxpooling. (C is the dimension of voxel-wise feature)</a:t>
            </a:r>
            <a:r>
              <a:rPr b="1" baseline="30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baseline="30000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475675" y="1455447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➔"/>
            </a:pP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Stacked Voxel Feature Encoding :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◆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VFE-i(c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the i-th VFE layer which transforms input features of dimension c</a:t>
            </a:r>
            <a:r>
              <a:rPr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into output features of dimension c</a:t>
            </a:r>
            <a:r>
              <a:rPr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◆"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linear layer learns a matrix of size 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x (c</a:t>
            </a:r>
            <a:r>
              <a:rPr b="1" baseline="-25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/2)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"/>
              <a:buChar char="◆"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output of VFE-n is transformed into 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baseline="30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 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using an FCN and applying Maxpooling. (C is the dimension of voxel-wise feature)</a:t>
            </a:r>
            <a:r>
              <a:rPr b="1" baseline="30000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baseline="30000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➔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Sparse Tensor Representation :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◆"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list of voxel-wise features can be represented as a sparse 4D tensor of size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 x D’ x H’ x W’.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◆"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sparse tensor reduces the memory usage.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250" y="1265450"/>
            <a:ext cx="5425375" cy="36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56" y="1580705"/>
            <a:ext cx="8597074" cy="2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470400" y="1889722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ConvMD( c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, c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, k, s, p)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an M-dimensional Convolutional Operator, where c</a:t>
            </a:r>
            <a:r>
              <a:rPr baseline="-25000" lang="en" sz="1700">
                <a:latin typeface="Quicksand"/>
                <a:ea typeface="Quicksand"/>
                <a:cs typeface="Quicksand"/>
                <a:sym typeface="Quicksand"/>
              </a:rPr>
              <a:t>in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and c</a:t>
            </a:r>
            <a:r>
              <a:rPr baseline="-25000" lang="en" sz="1700">
                <a:latin typeface="Quicksand"/>
                <a:ea typeface="Quicksand"/>
                <a:cs typeface="Quicksand"/>
                <a:sym typeface="Quicksand"/>
              </a:rPr>
              <a:t>out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 are the number of  input and output channels.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Each convolutional layer applies 3D convolution, Batch Norm, and ReLu sequentially.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Convolutional Middle Layers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470400" y="1618298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 input to RPN is the feature map provided by final convolutional layer.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 RPN has 3 blocks of fully convolutional layers.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 first layer of each map downsamples the featue map by half via a convolution with a stride size of 2.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It is followed by the convolutions of stride 1.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✕q</a:t>
            </a:r>
            <a:r>
              <a:rPr i="1" lang="en" sz="17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means applying the filter q times.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Then, BN and ReLU is applied.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Output of each block is then upsampled to a fixed size and concatenated to form a feature map.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Finally, this feature map is mapped to the desired learnings: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1.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 Probability score map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&amp; 2.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Regression map.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Region Proposal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Region Proposal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9" y="1499277"/>
            <a:ext cx="8991599" cy="296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818E"/>
                </a:solidFill>
                <a:latin typeface="Quicksand"/>
                <a:ea typeface="Quicksand"/>
                <a:cs typeface="Quicksand"/>
                <a:sym typeface="Quicksand"/>
              </a:rPr>
              <a:t>Loss</a:t>
            </a:r>
            <a:r>
              <a:rPr b="1" lang="en" sz="30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000">
                <a:solidFill>
                  <a:srgbClr val="134F5C"/>
                </a:solidFill>
                <a:latin typeface="Quicksand"/>
                <a:ea typeface="Quicksand"/>
                <a:cs typeface="Quicksand"/>
                <a:sym typeface="Quicksand"/>
              </a:rPr>
              <a:t>Function</a:t>
            </a:r>
            <a:endParaRPr b="1" sz="3000">
              <a:solidFill>
                <a:srgbClr val="134F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Anchors</a:t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888" y="1438275"/>
            <a:ext cx="3362775" cy="3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818E"/>
                </a:solidFill>
                <a:latin typeface="Quicksand"/>
                <a:ea typeface="Quicksand"/>
                <a:cs typeface="Quicksand"/>
                <a:sym typeface="Quicksand"/>
              </a:rPr>
              <a:t>Loss</a:t>
            </a:r>
            <a:r>
              <a:rPr b="1" lang="en" sz="30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000">
                <a:solidFill>
                  <a:srgbClr val="134F5C"/>
                </a:solidFill>
                <a:latin typeface="Quicksand"/>
                <a:ea typeface="Quicksand"/>
                <a:cs typeface="Quicksand"/>
                <a:sym typeface="Quicksand"/>
              </a:rPr>
              <a:t>Function</a:t>
            </a:r>
            <a:endParaRPr b="1" sz="3000">
              <a:solidFill>
                <a:srgbClr val="134F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Anchors</a:t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0" y="1349975"/>
            <a:ext cx="8418530" cy="3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Topics to be covered</a:t>
            </a:r>
            <a:endParaRPr b="1" sz="30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75675" y="1337075"/>
            <a:ext cx="8203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Object Detection in 3D space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VoxelNet Architecture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Loss Function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Car Detection Example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Results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818E"/>
                </a:solidFill>
                <a:latin typeface="Quicksand"/>
                <a:ea typeface="Quicksand"/>
                <a:cs typeface="Quicksand"/>
                <a:sym typeface="Quicksand"/>
              </a:rPr>
              <a:t>Loss</a:t>
            </a:r>
            <a:r>
              <a:rPr b="1" lang="en" sz="30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000">
                <a:solidFill>
                  <a:srgbClr val="134F5C"/>
                </a:solidFill>
                <a:latin typeface="Quicksand"/>
                <a:ea typeface="Quicksand"/>
                <a:cs typeface="Quicksand"/>
                <a:sym typeface="Quicksand"/>
              </a:rPr>
              <a:t>Function</a:t>
            </a:r>
            <a:endParaRPr b="1" sz="3000">
              <a:solidFill>
                <a:srgbClr val="134F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Formulation</a:t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470400" y="1618298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{ a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= 1,2,.....Npos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 the set of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positive anchor boxes.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Similarly, let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{ a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neg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= 1,2,.....Nneg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 the set of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neg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negative anchor boxes.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3D ground truth bounding box is parametrized as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 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z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l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h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θ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Anchors is parametrized as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 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z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l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h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θ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Define a residual vector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u* 𝝐 R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u* = [𝚫x, 𝚫y, 𝚫z, 𝚫l, 𝚫w, 𝚫h, 𝚫θ]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818E"/>
                </a:solidFill>
                <a:latin typeface="Quicksand"/>
                <a:ea typeface="Quicksand"/>
                <a:cs typeface="Quicksand"/>
                <a:sym typeface="Quicksand"/>
              </a:rPr>
              <a:t>Loss</a:t>
            </a:r>
            <a:r>
              <a:rPr b="1" lang="en" sz="30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000">
                <a:solidFill>
                  <a:srgbClr val="134F5C"/>
                </a:solidFill>
                <a:latin typeface="Quicksand"/>
                <a:ea typeface="Quicksand"/>
                <a:cs typeface="Quicksand"/>
                <a:sym typeface="Quicksand"/>
              </a:rPr>
              <a:t>Function</a:t>
            </a:r>
            <a:endParaRPr b="1" sz="3000">
              <a:solidFill>
                <a:srgbClr val="134F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Formulation</a:t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375" y="1580702"/>
            <a:ext cx="5652450" cy="19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350" y="3789475"/>
            <a:ext cx="3375025" cy="5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2904236" y="435637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(diagonal of the base of the anchor box)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818E"/>
                </a:solidFill>
                <a:latin typeface="Quicksand"/>
                <a:ea typeface="Quicksand"/>
                <a:cs typeface="Quicksand"/>
                <a:sym typeface="Quicksand"/>
              </a:rPr>
              <a:t>Loss</a:t>
            </a:r>
            <a:r>
              <a:rPr b="1" lang="en" sz="30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000">
                <a:solidFill>
                  <a:srgbClr val="134F5C"/>
                </a:solidFill>
                <a:latin typeface="Quicksand"/>
                <a:ea typeface="Quicksand"/>
                <a:cs typeface="Quicksand"/>
                <a:sym typeface="Quicksand"/>
              </a:rPr>
              <a:t>Function</a:t>
            </a:r>
            <a:endParaRPr b="1" sz="3000">
              <a:solidFill>
                <a:srgbClr val="134F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Formulation</a:t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45" y="1401050"/>
            <a:ext cx="7196375" cy="20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470400" y="3830073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cls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the binary cross entropy loss.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the L1 loss.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  <a:latin typeface="Quicksand"/>
                <a:ea typeface="Quicksand"/>
                <a:cs typeface="Quicksand"/>
                <a:sym typeface="Quicksand"/>
              </a:rPr>
              <a:t>Car</a:t>
            </a:r>
            <a:r>
              <a:rPr b="1" lang="en" sz="3000">
                <a:solidFill>
                  <a:srgbClr val="45818E"/>
                </a:solidFill>
                <a:latin typeface="Quicksand"/>
                <a:ea typeface="Quicksand"/>
                <a:cs typeface="Quicksand"/>
                <a:sym typeface="Quicksand"/>
              </a:rPr>
              <a:t> Detection</a:t>
            </a:r>
            <a:endParaRPr b="1" sz="3000">
              <a:solidFill>
                <a:srgbClr val="134F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551825" y="1197598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Point clouds are within the range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[-3,1] x [-40,40] x [0,70.4] metres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along Z, Y and X axis respectively.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= 0.4, v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= 0.2, v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= 0.2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D’ = 10, H’ = 400, W’ = 352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T = 35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Two VFE-layers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VFE-1(7,32)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VFE-2(32,128)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FCN maps VFE-2’s ouptu to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baseline="30000" lang="en" sz="1700">
                <a:latin typeface="Quicksand"/>
                <a:ea typeface="Quicksand"/>
                <a:cs typeface="Quicksand"/>
                <a:sym typeface="Quicksand"/>
              </a:rPr>
              <a:t>128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Generated sparse tensor is of dimension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128 x 10 x 400 x 352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  <a:latin typeface="Quicksand"/>
                <a:ea typeface="Quicksand"/>
                <a:cs typeface="Quicksand"/>
                <a:sym typeface="Quicksand"/>
              </a:rPr>
              <a:t>Car</a:t>
            </a:r>
            <a:r>
              <a:rPr b="1" lang="en" sz="3000">
                <a:solidFill>
                  <a:srgbClr val="45818E"/>
                </a:solidFill>
                <a:latin typeface="Quicksand"/>
                <a:ea typeface="Quicksand"/>
                <a:cs typeface="Quicksand"/>
                <a:sym typeface="Quicksand"/>
              </a:rPr>
              <a:t> Detection</a:t>
            </a:r>
            <a:endParaRPr b="1" sz="3000">
              <a:solidFill>
                <a:srgbClr val="134F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551825" y="1197598"/>
            <a:ext cx="82032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3 Conv3D layers are used :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Conv3D( 128, 64, 3, (2,1,1), (1,1,1) )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Conv3D( 64, 64, 3, (1,1,1), (0,1,1) )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Conv3D( 64, 64, 3, (2,1,1), (1,1,1) )	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Output is 64 x 2 x 400 x 352, which is reshaped into 128 x 400 x 352 and feeded to RPN.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Only one anchor size is used : l</a:t>
            </a:r>
            <a:r>
              <a:rPr baseline="30000" lang="en" sz="1700"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 = 3.9,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1.6, h</a:t>
            </a:r>
            <a:r>
              <a:rPr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1.56 metres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𝝰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=1.5,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𝝱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=1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Results</a:t>
            </a:r>
            <a:endParaRPr b="1" sz="3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4" y="843391"/>
            <a:ext cx="8745001" cy="410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Results</a:t>
            </a:r>
            <a:endParaRPr b="1" sz="3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25" y="1597838"/>
            <a:ext cx="5723975" cy="1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Object Detection in 3D Space</a:t>
            </a:r>
            <a:endParaRPr b="1" sz="300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99" y="1143400"/>
            <a:ext cx="6254950" cy="351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Object Detection in 3D Space</a:t>
            </a:r>
            <a:endParaRPr b="1" sz="300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75675" y="1337075"/>
            <a:ext cx="8203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 task is to identify the 3D objects in a scene and put a bounding box around them.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Also, predict a probability score map for each of the bounding box.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Idea is to initialize a set of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“Anchors”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and then refine them to get a bounding box with highest IOU among them.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In this module, we will use point cloud representation of the 3D scene.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5675" y="1337075"/>
            <a:ext cx="8203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VoxelNet was developed by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Yin Zhou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Oncel Tuzel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in 2017.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Three main parts: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Convolutional Middle Layers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Region Proposal Network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Key feature of the architecture is VFE (Voxel Feature Encoding) layer.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" y="1054125"/>
            <a:ext cx="7628302" cy="3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75675" y="1391360"/>
            <a:ext cx="8203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Voxel Partitioning :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Suppose point cloud encompasses the 3D space with range D, H, W along the Z, Y, X axis respectively.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Define voxel size as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, v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 and v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Sub-divide the 3D space into equally spaced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 voxels.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 resulting 3D voxel grid is of dimensions : 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( D’ = D/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H’ = H/v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W’ = W/v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771" y="2286325"/>
            <a:ext cx="3100575" cy="27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75675" y="1265450"/>
            <a:ext cx="82032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Grouping :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3D points are grouped based based on the voxel they reside in.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Due to LiDAR scanning, point cloud is sparse and has highly variable point cloud density.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Therefore, voxels will contain different number of points. Some voxels might be empty.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 Sampling :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Randomly sample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points from each voxel (if voxel contains more than T points).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Benefits?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1.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Computational Savings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2.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Reduction in imbalance of points among voxels.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04775" y="252950"/>
            <a:ext cx="874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VoxelNet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Architecture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Feature Learning Network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75675" y="1265450"/>
            <a:ext cx="82032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Stacked Voxel Feature Encoding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: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Key innovation is chain of VFE layers, which hierarchically perform feature encoding process for a voxel.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Denote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V = { p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= [x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, y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, z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, r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]</a:t>
            </a:r>
            <a:r>
              <a:rPr b="1" baseline="30000" lang="en" sz="1700"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 𝝐 R</a:t>
            </a:r>
            <a:r>
              <a:rPr b="1" baseline="30000" lang="en" sz="1700">
                <a:latin typeface="Quicksand"/>
                <a:ea typeface="Quicksand"/>
                <a:cs typeface="Quicksand"/>
                <a:sym typeface="Quicksand"/>
              </a:rPr>
              <a:t>4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}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i = 1,2,.....t</a:t>
            </a:r>
            <a:r>
              <a:rPr baseline="-25000" lang="en" sz="17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as a voxel which contains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t&lt;=T </a:t>
            </a: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points.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◆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Compute the mean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(v</a:t>
            </a:r>
            <a:r>
              <a:rPr b="1" baseline="-25000" lang="en" sz="17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z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all poits in V.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feature set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{ p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’ = [x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z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r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z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z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𝝐 R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= 1,2,.....t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