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52A4AF-3963-4799-AF64-1A858C510CA1}">
  <a:tblStyle styleId="{0552A4AF-3963-4799-AF64-1A858C510C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8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7a212a69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7a212a69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a212a69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a212a69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c8417d9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c8417d9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a212a69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a212a69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a212a693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7a212a69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b014df42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b014df42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b014df42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b014df42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b014df4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b014df4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c8417d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c8417d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6c8417d9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6c8417d9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adfb6122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adfb6122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b014df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7b014df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b014df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7b014df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b014df4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7b014df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7b014df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7b014df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b014df42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b014df42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44452c60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44452c60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7a212a6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7a212a6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c8417d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c8417d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c8417d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c8417d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6c8417d9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6c8417d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a212a69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a212a69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6c8417d9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6c8417d9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c8417d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c8417d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50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448225" y="447900"/>
            <a:ext cx="4247700" cy="4247700"/>
          </a:xfrm>
          <a:prstGeom prst="ellipse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571750" y="571500"/>
            <a:ext cx="4000500" cy="4000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4800"/>
              <a:buNone/>
              <a:defRPr b="1"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371625" y="3105075"/>
            <a:ext cx="2486100" cy="82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Relationship Id="rId4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5.jpg"/><Relationship Id="rId5" Type="http://schemas.openxmlformats.org/officeDocument/2006/relationships/image" Target="../media/image23.jpg"/><Relationship Id="rId6" Type="http://schemas.openxmlformats.org/officeDocument/2006/relationships/image" Target="../media/image2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Relationship Id="rId4" Type="http://schemas.openxmlformats.org/officeDocument/2006/relationships/image" Target="../media/image2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80650" y="2163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From voxels to pixels and back: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Self-supervision in natural-image reconstruction from fMRI</a:t>
            </a:r>
            <a:endParaRPr b="1" sz="22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512700" y="3840650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Avani Gupta(2019121004), </a:t>
            </a:r>
            <a:r>
              <a:rPr lang="en" sz="1900"/>
              <a:t>Jalees Jahanzaib(2018101001), Mayank Goyal(2018101002)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512700" y="1286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(Images -&gt; fMRI)</a:t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512700" y="1937076"/>
            <a:ext cx="81186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fMRI loss 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0" y="3039950"/>
            <a:ext cx="3228475" cy="1896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525" y="2027450"/>
            <a:ext cx="3501200" cy="7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512700" y="1487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 D (fMRI -&gt; Images)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512700" y="1957126"/>
            <a:ext cx="81186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 loss of our decoder consists of three main losses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16991" l="0" r="0" t="0"/>
          <a:stretch/>
        </p:blipFill>
        <p:spPr>
          <a:xfrm>
            <a:off x="1977200" y="2478500"/>
            <a:ext cx="1616250" cy="4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925" y="2388675"/>
            <a:ext cx="2545375" cy="24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386475" y="579200"/>
            <a:ext cx="8118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Loss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489750" y="1848175"/>
            <a:ext cx="85179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t/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Decoder Supervised Training</a:t>
            </a:r>
            <a:r>
              <a:rPr lang="en" sz="2000"/>
              <a:t> </a:t>
            </a:r>
            <a:endParaRPr sz="2000"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23675"/>
          <a:stretch/>
        </p:blipFill>
        <p:spPr>
          <a:xfrm>
            <a:off x="5205675" y="1977175"/>
            <a:ext cx="874300" cy="7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900" y="3320725"/>
            <a:ext cx="2197775" cy="7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5">
            <a:alphaModFix/>
          </a:blip>
          <a:srcRect b="52554" l="0" r="0" t="0"/>
          <a:stretch/>
        </p:blipFill>
        <p:spPr>
          <a:xfrm>
            <a:off x="1132200" y="4301025"/>
            <a:ext cx="6627151" cy="4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7300" y="2571750"/>
            <a:ext cx="2499825" cy="12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512700" y="1487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 (contd)</a:t>
            </a:r>
            <a:endParaRPr/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512700" y="2097501"/>
            <a:ext cx="8118600" cy="25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Encoder-Decoder training on unlabeled Natural Images: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350" y="2571738"/>
            <a:ext cx="35433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575" y="2892850"/>
            <a:ext cx="1925050" cy="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175" y="3895725"/>
            <a:ext cx="2071450" cy="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512700" y="1487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Loss (contd)</a:t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512700" y="2097501"/>
            <a:ext cx="8118600" cy="25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Decoder-Encoder training on unlabeled test fMRI</a:t>
            </a:r>
            <a:r>
              <a:rPr lang="en"/>
              <a:t>: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500" y="148725"/>
            <a:ext cx="2609125" cy="12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550" y="2892850"/>
            <a:ext cx="2071450" cy="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4300" y="3902250"/>
            <a:ext cx="2241925" cy="5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8525" y="2571750"/>
            <a:ext cx="3854249" cy="23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512700" y="-164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details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512700" y="1894125"/>
            <a:ext cx="81186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train encoder(image to fMRI) for 80 epochs.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Froze it then train decoder(fMRI to image) for 150 epochs.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Decoder is trained </a:t>
            </a:r>
            <a:r>
              <a:rPr lang="en" sz="2300"/>
              <a:t>jointly</a:t>
            </a:r>
            <a:r>
              <a:rPr lang="en" sz="2300"/>
              <a:t> on a mix of labelled and unlabelled data with 48 paired and 16 unpaired samples in a batch.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have a training time of 15-20 mins for encoder(on 1 1080 RTX GPU) and nearly 1-2 hours for decoder on 2 1080 </a:t>
            </a:r>
            <a:r>
              <a:rPr lang="en" sz="2300"/>
              <a:t>RTX </a:t>
            </a:r>
            <a:r>
              <a:rPr lang="en" sz="2300"/>
              <a:t>GPUs)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ctrTitle"/>
          </p:nvPr>
        </p:nvSpPr>
        <p:spPr>
          <a:xfrm>
            <a:off x="512700" y="-164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details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subTitle"/>
          </p:nvPr>
        </p:nvSpPr>
        <p:spPr>
          <a:xfrm>
            <a:off x="512700" y="1894125"/>
            <a:ext cx="81186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Encoder is trained using SGD optimizer with an initial learning rate of 0.1, with a predefined learning rate scheduler.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Decoder is trained for 150 epochs using Adam optimizer with an initial learning rate of 1e-3, and 80% learning rate drop after every 30 epochs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2771700" y="1441775"/>
            <a:ext cx="3600600" cy="15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386475" y="579200"/>
            <a:ext cx="8118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</a:t>
            </a:r>
            <a:endParaRPr sz="3400"/>
          </a:p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453025" y="1761300"/>
            <a:ext cx="29361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SSL training on </a:t>
            </a:r>
            <a:r>
              <a:rPr lang="en"/>
              <a:t>600 images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25" y="0"/>
            <a:ext cx="513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4162425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025" y="0"/>
            <a:ext cx="513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4162425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ctrTitle"/>
          </p:nvPr>
        </p:nvSpPr>
        <p:spPr>
          <a:xfrm>
            <a:off x="386475" y="579200"/>
            <a:ext cx="8118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sz="3400"/>
          </a:p>
        </p:txBody>
      </p:sp>
      <p:sp>
        <p:nvSpPr>
          <p:cNvPr id="203" name="Google Shape;203;p32"/>
          <p:cNvSpPr txBox="1"/>
          <p:nvPr>
            <p:ph idx="1" type="subTitle"/>
          </p:nvPr>
        </p:nvSpPr>
        <p:spPr>
          <a:xfrm>
            <a:off x="453025" y="1761300"/>
            <a:ext cx="29361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SSL training on 50k images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25" y="0"/>
            <a:ext cx="51339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4162425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386475" y="579200"/>
            <a:ext cx="8118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Problem statement: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489750" y="1848175"/>
            <a:ext cx="81645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econstructing observed images from fMRI brain recordings.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675" y="2987325"/>
            <a:ext cx="46672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87275" y="3784250"/>
            <a:ext cx="2764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Brain Machine Interfaces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Reconstructing dreams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●"/>
            </a:pPr>
            <a:r>
              <a:rPr lang="en" sz="1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Study Consciousness</a:t>
            </a:r>
            <a:endParaRPr sz="1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subTitle"/>
          </p:nvPr>
        </p:nvSpPr>
        <p:spPr>
          <a:xfrm>
            <a:off x="512700" y="3840650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13"/>
            <a:ext cx="4093025" cy="20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52413"/>
            <a:ext cx="4093025" cy="204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62888"/>
            <a:ext cx="4093025" cy="204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63" y="2462875"/>
            <a:ext cx="4093050" cy="20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ctrTitle"/>
          </p:nvPr>
        </p:nvSpPr>
        <p:spPr>
          <a:xfrm>
            <a:off x="1698175" y="-773700"/>
            <a:ext cx="72381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paper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825300"/>
            <a:ext cx="3962375" cy="397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87200"/>
            <a:ext cx="3962375" cy="397930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1861450" y="4735275"/>
            <a:ext cx="109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Ours</a:t>
            </a:r>
            <a:endParaRPr b="1"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128650" y="4659075"/>
            <a:ext cx="109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Paper</a:t>
            </a:r>
            <a:endParaRPr b="1"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sp>
        <p:nvSpPr>
          <p:cNvPr id="229" name="Google Shape;229;p35"/>
          <p:cNvSpPr txBox="1"/>
          <p:nvPr>
            <p:ph idx="1" type="subTitle"/>
          </p:nvPr>
        </p:nvSpPr>
        <p:spPr>
          <a:xfrm>
            <a:off x="512700" y="3739250"/>
            <a:ext cx="81186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</a:t>
            </a:r>
            <a:r>
              <a:rPr lang="en"/>
              <a:t>Identification</a:t>
            </a:r>
            <a:r>
              <a:rPr lang="en"/>
              <a:t> Accuracy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ctrTitle"/>
          </p:nvPr>
        </p:nvSpPr>
        <p:spPr>
          <a:xfrm>
            <a:off x="512700" y="-3927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Identification Accuracy</a:t>
            </a:r>
            <a:endParaRPr/>
          </a:p>
        </p:txBody>
      </p:sp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512700" y="1326051"/>
            <a:ext cx="8118600" cy="28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For each reconstructed image, the task is to identify its ground truth image among n candidate images (n= 2, 5 or 10).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Correct Identification </a:t>
            </a:r>
            <a:r>
              <a:rPr b="1" lang="en" sz="2000">
                <a:solidFill>
                  <a:schemeClr val="lt1"/>
                </a:solidFill>
              </a:rPr>
              <a:t>accuracy is calculated as follows: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Given Prediction image, choose 10 random images 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Now find pearson correlation(corr) between Prediction and random images.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The one with highest corr is identified as matching image.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Check if matching image is GT, if yes, correct, else wrong.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Calculate Accuracy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ctrTitle"/>
          </p:nvPr>
        </p:nvSpPr>
        <p:spPr>
          <a:xfrm>
            <a:off x="512700" y="-164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CIA comparison</a:t>
            </a:r>
            <a:endParaRPr/>
          </a:p>
        </p:txBody>
      </p:sp>
      <p:graphicFrame>
        <p:nvGraphicFramePr>
          <p:cNvPr id="241" name="Google Shape;241;p37"/>
          <p:cNvGraphicFramePr/>
          <p:nvPr/>
        </p:nvGraphicFramePr>
        <p:xfrm>
          <a:off x="9525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{0552A4AF-3963-4799-AF64-1A858C510CA1}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2-way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5-way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10-way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Ours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79.8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60.3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48.6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Paper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83.1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66.4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51.2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ctrTitle"/>
          </p:nvPr>
        </p:nvSpPr>
        <p:spPr>
          <a:xfrm>
            <a:off x="607175" y="2571750"/>
            <a:ext cx="8382600" cy="6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Thanks !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341725" y="980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512700" y="1903526"/>
            <a:ext cx="81186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Restricted by lack in “labelled” training data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Poor Spatio-temporal resolution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Low Signal to Noise ratio(SNR)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Domain adaptation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86475" y="579200"/>
            <a:ext cx="8118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Work: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489750" y="1848175"/>
            <a:ext cx="81645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Linear regression between fMRI data and handcrafted image-features.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Linear regression between fMRI data and Deep image-features.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End-to-end supervised Deep Learning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these methods are supervised (less data , poor </a:t>
            </a:r>
            <a:r>
              <a:rPr lang="en"/>
              <a:t>results</a:t>
            </a:r>
            <a:r>
              <a:rPr lang="en"/>
              <a:t>)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900" y="132350"/>
            <a:ext cx="4010526" cy="1970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86475" y="579200"/>
            <a:ext cx="8118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Self-Supervision: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489750" y="1848175"/>
            <a:ext cx="75489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elf-supervision using unlabelled data.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4242" l="0" r="0" t="0"/>
          <a:stretch/>
        </p:blipFill>
        <p:spPr>
          <a:xfrm>
            <a:off x="2327125" y="2378075"/>
            <a:ext cx="4919075" cy="27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86475" y="579200"/>
            <a:ext cx="8118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Self-Supervision effect:</a:t>
            </a:r>
            <a:endParaRPr sz="3400"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489750" y="1848175"/>
            <a:ext cx="34170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Training on these unlabeled test-fMRI (without their images) is the key feature.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350" y="1933675"/>
            <a:ext cx="5015424" cy="30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512700" y="1086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Used: fMRI on imagenet</a:t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512700" y="1957126"/>
            <a:ext cx="81186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>
                <a:solidFill>
                  <a:srgbClr val="9E9E9E"/>
                </a:solidFill>
              </a:rPr>
              <a:t>for Supervised training: </a:t>
            </a:r>
            <a:r>
              <a:rPr lang="en">
                <a:solidFill>
                  <a:srgbClr val="9E9E9E"/>
                </a:solidFill>
              </a:rPr>
              <a:t>fMRI on imagenet </a:t>
            </a:r>
            <a:endParaRPr>
              <a:solidFill>
                <a:srgbClr val="9E9E9E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○"/>
            </a:pPr>
            <a:r>
              <a:rPr lang="en">
                <a:solidFill>
                  <a:srgbClr val="9E9E9E"/>
                </a:solidFill>
              </a:rPr>
              <a:t>1250 distinct ImageNet images from 200 categories. </a:t>
            </a:r>
            <a:endParaRPr>
              <a:solidFill>
                <a:srgbClr val="9E9E9E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○"/>
            </a:pPr>
            <a:r>
              <a:rPr lang="en">
                <a:solidFill>
                  <a:srgbClr val="9E9E9E"/>
                </a:solidFill>
              </a:rPr>
              <a:t>1200 for training, 50 for testing.</a:t>
            </a:r>
            <a:endParaRPr>
              <a:solidFill>
                <a:srgbClr val="9E9E9E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Char char="●"/>
            </a:pPr>
            <a:r>
              <a:rPr lang="en">
                <a:solidFill>
                  <a:srgbClr val="9E9E9E"/>
                </a:solidFill>
              </a:rPr>
              <a:t>for SSL: 50K unlabeled natural images from ImageNet validation data </a:t>
            </a:r>
            <a:endParaRPr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975" y="1717200"/>
            <a:ext cx="7048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86475" y="579200"/>
            <a:ext cx="8118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Overview: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6475" y="2416625"/>
            <a:ext cx="3516000" cy="24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Two Deep Models: Encoder and Decoder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2095"/>
          <a:stretch/>
        </p:blipFill>
        <p:spPr>
          <a:xfrm>
            <a:off x="4167850" y="1628975"/>
            <a:ext cx="4714925" cy="34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386475" y="579200"/>
            <a:ext cx="81186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Overview: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89750" y="1848175"/>
            <a:ext cx="45015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Phase 1: </a:t>
            </a:r>
            <a:r>
              <a:rPr lang="en" sz="1600"/>
              <a:t>Training</a:t>
            </a:r>
            <a:r>
              <a:rPr lang="en" sz="1600"/>
              <a:t> the Encoder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Phase 2: </a:t>
            </a:r>
            <a:r>
              <a:rPr lang="en" sz="1600"/>
              <a:t>Training Decoder on three types of batches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labeled image-fMRI pairs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unlabeled natural images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unlabeled fMRI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750" y="1717575"/>
            <a:ext cx="1857399" cy="10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125" y="2970200"/>
            <a:ext cx="2545375" cy="203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874" y="4336375"/>
            <a:ext cx="1737625" cy="6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