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C3D4-2871-46FA-AD3E-5EAB3A854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E208-D35F-4E3E-A0C3-38F6D6C38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2A9ACE-68C9-409F-B88E-11555888EC95}"/>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0EC9B945-430B-4DF1-BBEA-E87950CE3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402B-F1EA-4B90-BCFF-8642857E1EB6}"/>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231960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AD4C-1F51-4FBD-A802-16BB6D6E37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47949-027D-4499-BB3B-6E989BC55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791FA-49B4-4E0E-B24B-1CC674848B5F}"/>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4A34B893-A514-405C-AA38-97557B0D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C0362-2619-49BE-8B23-B4509509CE06}"/>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10670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8E7B5-3E3B-4086-A932-0A403A5B6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60807-435D-4324-B16C-FA05D61A9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E9E32-5DD9-4480-8CDD-DF43B675D09E}"/>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F8641CB6-B6A3-4B8F-8472-644A840AD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A6ACE-ACF0-4AAD-BC1F-876CA3E6CE22}"/>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40687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0135-21FF-4228-8A30-2BF156534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4A706-4E2D-483F-82BC-6FEB4B6426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5E82A-64FB-435E-BE6A-904C8E536569}"/>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654829DE-E29E-4289-B338-3CFCDA983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1EEB9-CCA5-4B36-8102-875CA610D109}"/>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166097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468E-26F9-43E4-B03C-FB0B421AA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AB3590-9881-435D-BE7A-90AD41C7A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1626B-060A-4701-B0E9-0C1892B33259}"/>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BA31A4B6-E4EB-4487-9297-21AB6C493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B7D70-18C6-4F41-9CC1-108686451B45}"/>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401405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1598-5A70-47FE-A014-E100931BF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5A355-E1DD-43C2-8D05-BEAA034C2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D0C482-A58A-48EF-B6BE-4E65107FF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2E9BE8-1469-411C-BAB9-9A6A4F61FE1E}"/>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6" name="Footer Placeholder 5">
            <a:extLst>
              <a:ext uri="{FF2B5EF4-FFF2-40B4-BE49-F238E27FC236}">
                <a16:creationId xmlns:a16="http://schemas.microsoft.com/office/drawing/2014/main" id="{4E766677-0C93-4C51-953D-57FC87AED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19C96-32B3-41C1-A66F-4661B1EAF55A}"/>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265617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7008-2EFD-45FC-8035-82D8F792C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276EE-4225-4E73-92D4-F39715243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79554-3555-4070-986E-257A8E6DC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0FA25-8901-4844-85ED-B97877822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06A300-DFFC-4570-89BE-65BC5B930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08D50-44D2-459A-A84B-197F8D6CF8BE}"/>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8" name="Footer Placeholder 7">
            <a:extLst>
              <a:ext uri="{FF2B5EF4-FFF2-40B4-BE49-F238E27FC236}">
                <a16:creationId xmlns:a16="http://schemas.microsoft.com/office/drawing/2014/main" id="{E566AB8D-B1B9-4DEE-9AE5-482D5DDF8D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1598B-3D4B-426F-BFC9-145CC0D35C14}"/>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55005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A3E5-4558-4EBA-9871-AED4ACE0B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88342-F35E-4A0D-B1B3-11274D0D52A4}"/>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4" name="Footer Placeholder 3">
            <a:extLst>
              <a:ext uri="{FF2B5EF4-FFF2-40B4-BE49-F238E27FC236}">
                <a16:creationId xmlns:a16="http://schemas.microsoft.com/office/drawing/2014/main" id="{32BA8ED3-A148-4206-8974-AC5E44FD4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62EA6-7DED-4AAA-917B-FBC26D34A0B9}"/>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40091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A61BE-43A3-4624-99A5-16AD7F1798ED}"/>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3" name="Footer Placeholder 2">
            <a:extLst>
              <a:ext uri="{FF2B5EF4-FFF2-40B4-BE49-F238E27FC236}">
                <a16:creationId xmlns:a16="http://schemas.microsoft.com/office/drawing/2014/main" id="{9F44E18D-691F-45BA-B51F-31E00D328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2A68E-17C0-4D1D-9374-CA3530DA326A}"/>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331743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D050-6FAC-473A-ACEE-34A7CC030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040CC5-6522-424B-B8AA-B1E7BAC71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93180-3A33-45E4-9D58-0493D2602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05412-FDAD-4238-A392-9B1939AABF49}"/>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6" name="Footer Placeholder 5">
            <a:extLst>
              <a:ext uri="{FF2B5EF4-FFF2-40B4-BE49-F238E27FC236}">
                <a16:creationId xmlns:a16="http://schemas.microsoft.com/office/drawing/2014/main" id="{B585CEE3-8E7E-4230-83BC-F642EC1E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E3DE3-71B6-4BBC-89C1-D9821920EEE3}"/>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42616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8F38-AE75-4BEF-97F7-54BF8AA8C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A02F6-9691-4B40-B0C6-23EA2148C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1AE480-B5EA-4111-A0E8-BDD15EAEA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6C963-3010-4072-940C-FCF5F02C3335}"/>
              </a:ext>
            </a:extLst>
          </p:cNvPr>
          <p:cNvSpPr>
            <a:spLocks noGrp="1"/>
          </p:cNvSpPr>
          <p:nvPr>
            <p:ph type="dt" sz="half" idx="10"/>
          </p:nvPr>
        </p:nvSpPr>
        <p:spPr/>
        <p:txBody>
          <a:bodyPr/>
          <a:lstStyle/>
          <a:p>
            <a:fld id="{C665FAB1-10ED-44D9-96DE-00A5DD3EAF25}" type="datetimeFigureOut">
              <a:rPr lang="en-US" smtClean="0"/>
              <a:t>8/12/2021</a:t>
            </a:fld>
            <a:endParaRPr lang="en-US"/>
          </a:p>
        </p:txBody>
      </p:sp>
      <p:sp>
        <p:nvSpPr>
          <p:cNvPr id="6" name="Footer Placeholder 5">
            <a:extLst>
              <a:ext uri="{FF2B5EF4-FFF2-40B4-BE49-F238E27FC236}">
                <a16:creationId xmlns:a16="http://schemas.microsoft.com/office/drawing/2014/main" id="{D2D9D8E0-9C33-4EAD-901D-6BB159A1C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88166-9338-45C0-8E4E-8C23A1E0BA4F}"/>
              </a:ext>
            </a:extLst>
          </p:cNvPr>
          <p:cNvSpPr>
            <a:spLocks noGrp="1"/>
          </p:cNvSpPr>
          <p:nvPr>
            <p:ph type="sldNum" sz="quarter" idx="12"/>
          </p:nvPr>
        </p:nvSpPr>
        <p:spPr/>
        <p:txBody>
          <a:bodyPr/>
          <a:lstStyle/>
          <a:p>
            <a:fld id="{CD748749-F30E-4F8C-80ED-B7911FE72A4D}" type="slidenum">
              <a:rPr lang="en-US" smtClean="0"/>
              <a:t>‹#›</a:t>
            </a:fld>
            <a:endParaRPr lang="en-US"/>
          </a:p>
        </p:txBody>
      </p:sp>
    </p:spTree>
    <p:extLst>
      <p:ext uri="{BB962C8B-B14F-4D97-AF65-F5344CB8AC3E}">
        <p14:creationId xmlns:p14="http://schemas.microsoft.com/office/powerpoint/2010/main" val="380809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7C4CD-F314-4E5C-A7F8-CFCCA475B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106B5-DC93-4682-86D2-66350C872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0100E-2999-48B5-ABEE-B6005911A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5FAB1-10ED-44D9-96DE-00A5DD3EAF25}" type="datetimeFigureOut">
              <a:rPr lang="en-US" smtClean="0"/>
              <a:t>8/12/2021</a:t>
            </a:fld>
            <a:endParaRPr lang="en-US"/>
          </a:p>
        </p:txBody>
      </p:sp>
      <p:sp>
        <p:nvSpPr>
          <p:cNvPr id="5" name="Footer Placeholder 4">
            <a:extLst>
              <a:ext uri="{FF2B5EF4-FFF2-40B4-BE49-F238E27FC236}">
                <a16:creationId xmlns:a16="http://schemas.microsoft.com/office/drawing/2014/main" id="{08123BE8-06C9-496C-9F26-3E5A9EF31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5CD4D-C1C4-4F9E-BAD9-FE087AFC6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48749-F30E-4F8C-80ED-B7911FE72A4D}" type="slidenum">
              <a:rPr lang="en-US" smtClean="0"/>
              <a:t>‹#›</a:t>
            </a:fld>
            <a:endParaRPr lang="en-US"/>
          </a:p>
        </p:txBody>
      </p:sp>
    </p:spTree>
    <p:extLst>
      <p:ext uri="{BB962C8B-B14F-4D97-AF65-F5344CB8AC3E}">
        <p14:creationId xmlns:p14="http://schemas.microsoft.com/office/powerpoint/2010/main" val="260088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 Id="rId4" Type="http://schemas.openxmlformats.org/officeDocument/2006/relationships/hyperlink" Target="https://en.wikipedia.org/wiki/Demographics_of_New_York_C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B017-ED71-441F-9730-9612969AC932}"/>
              </a:ext>
            </a:extLst>
          </p:cNvPr>
          <p:cNvSpPr>
            <a:spLocks noGrp="1"/>
          </p:cNvSpPr>
          <p:nvPr>
            <p:ph type="ctrTitle"/>
          </p:nvPr>
        </p:nvSpPr>
        <p:spPr/>
        <p:txBody>
          <a:bodyPr>
            <a:normAutofit/>
          </a:bodyPr>
          <a:lstStyle/>
          <a:p>
            <a:r>
              <a:rPr lang="en-US"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Applied Data Science Capstone by IBM/Coursera</a:t>
            </a:r>
            <a:endParaRPr lang="en-US" sz="3200" dirty="0"/>
          </a:p>
        </p:txBody>
      </p:sp>
      <p:sp>
        <p:nvSpPr>
          <p:cNvPr id="3" name="Subtitle 2">
            <a:extLst>
              <a:ext uri="{FF2B5EF4-FFF2-40B4-BE49-F238E27FC236}">
                <a16:creationId xmlns:a16="http://schemas.microsoft.com/office/drawing/2014/main" id="{BFF2E5E3-4868-4B83-86B1-58E04C2B1334}"/>
              </a:ext>
            </a:extLst>
          </p:cNvPr>
          <p:cNvSpPr>
            <a:spLocks noGrp="1"/>
          </p:cNvSpPr>
          <p:nvPr>
            <p:ph type="subTitle" idx="1"/>
          </p:nvPr>
        </p:nvSpPr>
        <p:spPr/>
        <p:txBody>
          <a:bodyPr/>
          <a:lstStyle/>
          <a:p>
            <a:pPr marL="0" marR="0" algn="ctr">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Avani Bhatnagar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August 11,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6637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532D-1418-484B-9A58-00C666AE97D8}"/>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591B26C5-FB9A-4BF0-B0E2-53A04F3ECC16}"/>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rPr>
              <a:t>Location is very important when it comes to opening a restaurant. If a family wants to open up a restaurant in a city, they need to know different things about the location to be able to strategically select the correct neighborhood which will attract the most crowd, is affordable to open up a restaurant at, has lesser competition, population etc.</a:t>
            </a:r>
            <a:endParaRPr lang="en-US" dirty="0"/>
          </a:p>
        </p:txBody>
      </p:sp>
    </p:spTree>
    <p:extLst>
      <p:ext uri="{BB962C8B-B14F-4D97-AF65-F5344CB8AC3E}">
        <p14:creationId xmlns:p14="http://schemas.microsoft.com/office/powerpoint/2010/main" val="371083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9EEE-E29D-4409-A964-1A04EBED8394}"/>
              </a:ext>
            </a:extLst>
          </p:cNvPr>
          <p:cNvSpPr>
            <a:spLocks noGrp="1"/>
          </p:cNvSpPr>
          <p:nvPr>
            <p:ph type="title"/>
          </p:nvPr>
        </p:nvSpPr>
        <p:spPr/>
        <p:txBody>
          <a:bodyPr/>
          <a:lstStyle/>
          <a:p>
            <a:pPr marL="0" marR="0">
              <a:lnSpc>
                <a:spcPct val="107000"/>
              </a:lnSpc>
              <a:spcBef>
                <a:spcPts val="0"/>
              </a:spcBef>
              <a:spcAft>
                <a:spcPts val="0"/>
              </a:spcAft>
            </a:pPr>
            <a:r>
              <a:rPr lang="en-US"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Acquisition and Cleaning</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FE6622-0B8F-4372-9465-6837C9A7D81A}"/>
              </a:ext>
            </a:extLst>
          </p:cNvPr>
          <p:cNvSpPr>
            <a:spLocks noGrp="1"/>
          </p:cNvSpPr>
          <p:nvPr>
            <p:ph idx="1"/>
          </p:nvPr>
        </p:nvSpPr>
        <p:spPr/>
        <p:txBody>
          <a:bodyPr/>
          <a:lstStyle/>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York Data: We use this dataset: </a:t>
            </a:r>
            <a:r>
              <a:rPr lang="en-US" sz="1600" u="sng" dirty="0">
                <a:solidFill>
                  <a:srgbClr val="0088CC"/>
                </a:solidFill>
                <a:effectLst/>
                <a:latin typeface="Calibri" panose="020F0502020204030204" pitchFamily="34" charset="0"/>
                <a:ea typeface="Times New Roman" panose="02020603050405020304" pitchFamily="18" charset="0"/>
                <a:cs typeface="Calibri" panose="020F0502020204030204" pitchFamily="34" charset="0"/>
                <a:hlinkClick r:id="rId2"/>
              </a:rPr>
              <a:t>https://en.wikipedia.org/wiki/New_York_City</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get information about the various New York neighborhoods which will help us explore and decide the best location for an Indian restaurant.</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304800" lvl="0" indent="0" algn="just">
              <a:lnSpc>
                <a:spcPts val="1500"/>
              </a:lnSpc>
              <a:spcBef>
                <a:spcPts val="0"/>
              </a:spcBef>
              <a:spcAft>
                <a:spcPts val="0"/>
              </a:spcAft>
              <a:buSzPts val="1000"/>
              <a:buNone/>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Foursquare API: We use Foursquare API to get various restaurants in New York such as Indian Cuisine. This will help the business get an idea of what's the best location to open their restaurant in terms on relative competition in the same business.</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304800" lvl="0" indent="0" algn="just">
              <a:lnSpc>
                <a:spcPts val="1500"/>
              </a:lnSpc>
              <a:spcBef>
                <a:spcPts val="0"/>
              </a:spcBef>
              <a:spcAft>
                <a:spcPts val="0"/>
              </a:spcAft>
              <a:buSzPts val="1000"/>
              <a:buNone/>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Geospatial data - We use </a:t>
            </a:r>
            <a:r>
              <a:rPr lang="en-US" sz="1600" u="sng" dirty="0">
                <a:solidFill>
                  <a:srgbClr val="0088CC"/>
                </a:solidFill>
                <a:effectLst/>
                <a:latin typeface="Calibri" panose="020F0502020204030204" pitchFamily="34" charset="0"/>
                <a:ea typeface="Times New Roman" panose="02020603050405020304" pitchFamily="18" charset="0"/>
                <a:cs typeface="Calibri" panose="020F0502020204030204" pitchFamily="34" charset="0"/>
                <a:hlinkClick r:id="rId3"/>
              </a:rPr>
              <a:t>https://data.cityofnewyork.us/City-Government/Borough-Boundaries/tqmj-j8zm</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get the location details of New York - it gives us the Latitude and Longitude values for each Borough in New York. This will be greatly helpful in generating maps and visualizing the overall results.</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304800" lvl="0" indent="0" algn="just">
              <a:lnSpc>
                <a:spcPts val="1500"/>
              </a:lnSpc>
              <a:spcBef>
                <a:spcPts val="0"/>
              </a:spcBef>
              <a:spcAft>
                <a:spcPts val="0"/>
              </a:spcAft>
              <a:buSzPts val="1000"/>
              <a:buNone/>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Demographic data - We use </a:t>
            </a:r>
            <a:r>
              <a:rPr lang="en-US" sz="1600" u="sng" dirty="0">
                <a:solidFill>
                  <a:srgbClr val="0088CC"/>
                </a:solidFill>
                <a:effectLst/>
                <a:latin typeface="Calibri" panose="020F0502020204030204" pitchFamily="34" charset="0"/>
                <a:ea typeface="Times New Roman" panose="02020603050405020304" pitchFamily="18" charset="0"/>
                <a:cs typeface="Calibri" panose="020F0502020204030204" pitchFamily="34" charset="0"/>
                <a:hlinkClick r:id="rId4"/>
              </a:rPr>
              <a:t>https://en.wikipedia.org/wiki/Demographics_of_New_York_City</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get the demographic data for NYC's jurisdiction.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075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4EC4-A073-4802-9263-DE2EE7B82C7E}"/>
              </a:ext>
            </a:extLst>
          </p:cNvPr>
          <p:cNvSpPr>
            <a:spLocks noGrp="1"/>
          </p:cNvSpPr>
          <p:nvPr>
            <p:ph type="title"/>
          </p:nvPr>
        </p:nvSpPr>
        <p:spPr/>
        <p:txBody>
          <a:bodyPr/>
          <a:lstStyle/>
          <a:p>
            <a:r>
              <a:rPr lang="en-US" dirty="0"/>
              <a:t>Finding the best restaurant</a:t>
            </a:r>
          </a:p>
        </p:txBody>
      </p:sp>
      <p:pic>
        <p:nvPicPr>
          <p:cNvPr id="5" name="Content Placeholder 4" descr="Table&#10;&#10;Description automatically generated">
            <a:extLst>
              <a:ext uri="{FF2B5EF4-FFF2-40B4-BE49-F238E27FC236}">
                <a16:creationId xmlns:a16="http://schemas.microsoft.com/office/drawing/2014/main" id="{7A860B22-6BFE-46AC-A369-AF4DAE57B2A6}"/>
              </a:ext>
            </a:extLst>
          </p:cNvPr>
          <p:cNvPicPr>
            <a:picLocks noGrp="1"/>
          </p:cNvPicPr>
          <p:nvPr>
            <p:ph idx="1"/>
          </p:nvPr>
        </p:nvPicPr>
        <p:blipFill>
          <a:blip r:embed="rId2"/>
          <a:stretch>
            <a:fillRect/>
          </a:stretch>
        </p:blipFill>
        <p:spPr>
          <a:xfrm>
            <a:off x="981629" y="1458876"/>
            <a:ext cx="5772150" cy="2238375"/>
          </a:xfrm>
          <a:prstGeom prst="rect">
            <a:avLst/>
          </a:prstGeom>
        </p:spPr>
      </p:pic>
      <p:sp>
        <p:nvSpPr>
          <p:cNvPr id="6" name="TextBox 5">
            <a:extLst>
              <a:ext uri="{FF2B5EF4-FFF2-40B4-BE49-F238E27FC236}">
                <a16:creationId xmlns:a16="http://schemas.microsoft.com/office/drawing/2014/main" id="{8703EC0D-286C-407A-BDA0-BD6A5A326CEA}"/>
              </a:ext>
            </a:extLst>
          </p:cNvPr>
          <p:cNvSpPr txBox="1"/>
          <p:nvPr/>
        </p:nvSpPr>
        <p:spPr>
          <a:xfrm>
            <a:off x="2065538" y="5626591"/>
            <a:ext cx="8060924" cy="646331"/>
          </a:xfrm>
          <a:prstGeom prst="rect">
            <a:avLst/>
          </a:prstGeom>
          <a:noFill/>
        </p:spPr>
        <p:txBody>
          <a:bodyPr wrap="square" rtlCol="0">
            <a:spAutoFit/>
          </a:bodyPr>
          <a:lstStyle/>
          <a:p>
            <a:r>
              <a:rPr lang="en-US" dirty="0"/>
              <a:t>We get all the boroughs of New York City with their population, </a:t>
            </a:r>
            <a:r>
              <a:rPr lang="en-US" dirty="0" err="1"/>
              <a:t>gdp</a:t>
            </a:r>
            <a:r>
              <a:rPr lang="en-US" dirty="0"/>
              <a:t> per capita and person sqm.</a:t>
            </a:r>
          </a:p>
        </p:txBody>
      </p:sp>
      <p:pic>
        <p:nvPicPr>
          <p:cNvPr id="7" name="Picture 6" descr="Chart, bar chart&#10;&#10;Description automatically generated">
            <a:extLst>
              <a:ext uri="{FF2B5EF4-FFF2-40B4-BE49-F238E27FC236}">
                <a16:creationId xmlns:a16="http://schemas.microsoft.com/office/drawing/2014/main" id="{E9976728-8CC4-459E-8FC7-9C56399E2A45}"/>
              </a:ext>
            </a:extLst>
          </p:cNvPr>
          <p:cNvPicPr/>
          <p:nvPr/>
        </p:nvPicPr>
        <p:blipFill>
          <a:blip r:embed="rId3"/>
          <a:stretch>
            <a:fillRect/>
          </a:stretch>
        </p:blipFill>
        <p:spPr>
          <a:xfrm>
            <a:off x="7368108" y="1375133"/>
            <a:ext cx="4253409" cy="2692634"/>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73930D76-16D6-4A33-A3EB-3B6614DEFF02}"/>
              </a:ext>
            </a:extLst>
          </p:cNvPr>
          <p:cNvPicPr/>
          <p:nvPr/>
        </p:nvPicPr>
        <p:blipFill>
          <a:blip r:embed="rId4"/>
          <a:stretch>
            <a:fillRect/>
          </a:stretch>
        </p:blipFill>
        <p:spPr>
          <a:xfrm>
            <a:off x="2914095" y="3972051"/>
            <a:ext cx="5943600" cy="1365885"/>
          </a:xfrm>
          <a:prstGeom prst="rect">
            <a:avLst/>
          </a:prstGeom>
        </p:spPr>
      </p:pic>
    </p:spTree>
    <p:extLst>
      <p:ext uri="{BB962C8B-B14F-4D97-AF65-F5344CB8AC3E}">
        <p14:creationId xmlns:p14="http://schemas.microsoft.com/office/powerpoint/2010/main" val="13710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4EC4-A073-4802-9263-DE2EE7B82C7E}"/>
              </a:ext>
            </a:extLst>
          </p:cNvPr>
          <p:cNvSpPr>
            <a:spLocks noGrp="1"/>
          </p:cNvSpPr>
          <p:nvPr>
            <p:ph type="title"/>
          </p:nvPr>
        </p:nvSpPr>
        <p:spPr/>
        <p:txBody>
          <a:bodyPr/>
          <a:lstStyle/>
          <a:p>
            <a:r>
              <a:rPr lang="en-US" dirty="0"/>
              <a:t>Finding the best restaurant</a:t>
            </a:r>
          </a:p>
        </p:txBody>
      </p:sp>
      <p:pic>
        <p:nvPicPr>
          <p:cNvPr id="4" name="Content Placeholder 3" descr="Chart, bar chart&#10;&#10;Description automatically generated">
            <a:extLst>
              <a:ext uri="{FF2B5EF4-FFF2-40B4-BE49-F238E27FC236}">
                <a16:creationId xmlns:a16="http://schemas.microsoft.com/office/drawing/2014/main" id="{DE5607DF-A0A8-40C7-B53C-27D23FF70D3A}"/>
              </a:ext>
            </a:extLst>
          </p:cNvPr>
          <p:cNvPicPr>
            <a:picLocks noGrp="1"/>
          </p:cNvPicPr>
          <p:nvPr>
            <p:ph idx="1"/>
          </p:nvPr>
        </p:nvPicPr>
        <p:blipFill>
          <a:blip r:embed="rId2"/>
          <a:stretch>
            <a:fillRect/>
          </a:stretch>
        </p:blipFill>
        <p:spPr>
          <a:xfrm>
            <a:off x="983089" y="1690688"/>
            <a:ext cx="5373322" cy="2764130"/>
          </a:xfrm>
          <a:prstGeom prst="rect">
            <a:avLst/>
          </a:prstGeom>
        </p:spPr>
      </p:pic>
      <p:pic>
        <p:nvPicPr>
          <p:cNvPr id="5" name="Picture 4" descr="Chart, bar chart&#10;&#10;Description automatically generated">
            <a:extLst>
              <a:ext uri="{FF2B5EF4-FFF2-40B4-BE49-F238E27FC236}">
                <a16:creationId xmlns:a16="http://schemas.microsoft.com/office/drawing/2014/main" id="{B53C9103-FD65-4BD7-BFA4-7F49A15A6192}"/>
              </a:ext>
            </a:extLst>
          </p:cNvPr>
          <p:cNvPicPr/>
          <p:nvPr/>
        </p:nvPicPr>
        <p:blipFill>
          <a:blip r:embed="rId3"/>
          <a:stretch>
            <a:fillRect/>
          </a:stretch>
        </p:blipFill>
        <p:spPr>
          <a:xfrm>
            <a:off x="6762750" y="1690689"/>
            <a:ext cx="4914900" cy="3071812"/>
          </a:xfrm>
          <a:prstGeom prst="rect">
            <a:avLst/>
          </a:prstGeom>
        </p:spPr>
      </p:pic>
      <p:sp>
        <p:nvSpPr>
          <p:cNvPr id="6" name="TextBox 5">
            <a:extLst>
              <a:ext uri="{FF2B5EF4-FFF2-40B4-BE49-F238E27FC236}">
                <a16:creationId xmlns:a16="http://schemas.microsoft.com/office/drawing/2014/main" id="{DC82F779-22A4-4862-9A17-54A767E4E425}"/>
              </a:ext>
            </a:extLst>
          </p:cNvPr>
          <p:cNvSpPr txBox="1"/>
          <p:nvPr/>
        </p:nvSpPr>
        <p:spPr>
          <a:xfrm>
            <a:off x="983089" y="5070184"/>
            <a:ext cx="10105121" cy="646331"/>
          </a:xfrm>
          <a:prstGeom prst="rect">
            <a:avLst/>
          </a:prstGeom>
          <a:noFill/>
        </p:spPr>
        <p:txBody>
          <a:bodyPr wrap="square" rtlCol="0">
            <a:spAutoFit/>
          </a:bodyPr>
          <a:lstStyle/>
          <a:p>
            <a:r>
              <a:rPr lang="en-US" dirty="0"/>
              <a:t>We use the Foursquare API to get the number of neighborhoods in NYC by Borough and Number of Indian restaurants in NYC by neighborhood</a:t>
            </a:r>
          </a:p>
        </p:txBody>
      </p:sp>
    </p:spTree>
    <p:extLst>
      <p:ext uri="{BB962C8B-B14F-4D97-AF65-F5344CB8AC3E}">
        <p14:creationId xmlns:p14="http://schemas.microsoft.com/office/powerpoint/2010/main" val="182756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5E73-4EA0-47D0-BE27-87C4B11A4516}"/>
              </a:ext>
            </a:extLst>
          </p:cNvPr>
          <p:cNvSpPr>
            <a:spLocks noGrp="1"/>
          </p:cNvSpPr>
          <p:nvPr>
            <p:ph type="title"/>
          </p:nvPr>
        </p:nvSpPr>
        <p:spPr/>
        <p:txBody>
          <a:bodyPr/>
          <a:lstStyle/>
          <a:p>
            <a:r>
              <a:rPr lang="en-US" dirty="0"/>
              <a:t>Finding the best restaurant</a:t>
            </a:r>
          </a:p>
        </p:txBody>
      </p:sp>
      <p:pic>
        <p:nvPicPr>
          <p:cNvPr id="4" name="Content Placeholder 3" descr="Table&#10;&#10;Description automatically generated">
            <a:extLst>
              <a:ext uri="{FF2B5EF4-FFF2-40B4-BE49-F238E27FC236}">
                <a16:creationId xmlns:a16="http://schemas.microsoft.com/office/drawing/2014/main" id="{02DEBA18-88C9-4F12-8A4A-532439149698}"/>
              </a:ext>
            </a:extLst>
          </p:cNvPr>
          <p:cNvPicPr>
            <a:picLocks noGrp="1"/>
          </p:cNvPicPr>
          <p:nvPr>
            <p:ph idx="1"/>
          </p:nvPr>
        </p:nvPicPr>
        <p:blipFill>
          <a:blip r:embed="rId2"/>
          <a:stretch>
            <a:fillRect/>
          </a:stretch>
        </p:blipFill>
        <p:spPr>
          <a:xfrm>
            <a:off x="504825" y="1787525"/>
            <a:ext cx="6207686" cy="3851275"/>
          </a:xfrm>
          <a:prstGeom prst="rect">
            <a:avLst/>
          </a:prstGeom>
        </p:spPr>
      </p:pic>
      <p:pic>
        <p:nvPicPr>
          <p:cNvPr id="5" name="Picture 4" descr="Chart, bar chart&#10;&#10;Description automatically generated">
            <a:extLst>
              <a:ext uri="{FF2B5EF4-FFF2-40B4-BE49-F238E27FC236}">
                <a16:creationId xmlns:a16="http://schemas.microsoft.com/office/drawing/2014/main" id="{BEBB9023-668F-4647-9394-FD6A333F40D7}"/>
              </a:ext>
            </a:extLst>
          </p:cNvPr>
          <p:cNvPicPr/>
          <p:nvPr/>
        </p:nvPicPr>
        <p:blipFill>
          <a:blip r:embed="rId3"/>
          <a:stretch>
            <a:fillRect/>
          </a:stretch>
        </p:blipFill>
        <p:spPr>
          <a:xfrm>
            <a:off x="6712511" y="1787525"/>
            <a:ext cx="5479489" cy="3707753"/>
          </a:xfrm>
          <a:prstGeom prst="rect">
            <a:avLst/>
          </a:prstGeom>
        </p:spPr>
      </p:pic>
    </p:spTree>
    <p:extLst>
      <p:ext uri="{BB962C8B-B14F-4D97-AF65-F5344CB8AC3E}">
        <p14:creationId xmlns:p14="http://schemas.microsoft.com/office/powerpoint/2010/main" val="26918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F2F1-9964-48B0-B13D-F0BB233C9DE7}"/>
              </a:ext>
            </a:extLst>
          </p:cNvPr>
          <p:cNvSpPr>
            <a:spLocks noGrp="1"/>
          </p:cNvSpPr>
          <p:nvPr>
            <p:ph type="title"/>
          </p:nvPr>
        </p:nvSpPr>
        <p:spPr/>
        <p:txBody>
          <a:bodyPr/>
          <a:lstStyle/>
          <a:p>
            <a:r>
              <a:rPr lang="en-US" dirty="0"/>
              <a:t>Finding in the restaurant</a:t>
            </a:r>
          </a:p>
        </p:txBody>
      </p:sp>
      <p:pic>
        <p:nvPicPr>
          <p:cNvPr id="4" name="Content Placeholder 3" descr="Map&#10;&#10;Description automatically generated">
            <a:extLst>
              <a:ext uri="{FF2B5EF4-FFF2-40B4-BE49-F238E27FC236}">
                <a16:creationId xmlns:a16="http://schemas.microsoft.com/office/drawing/2014/main" id="{C49179E1-31CA-4AC4-8EB9-58FF31E4A870}"/>
              </a:ext>
            </a:extLst>
          </p:cNvPr>
          <p:cNvPicPr>
            <a:picLocks noGrp="1"/>
          </p:cNvPicPr>
          <p:nvPr>
            <p:ph idx="1"/>
          </p:nvPr>
        </p:nvPicPr>
        <p:blipFill>
          <a:blip r:embed="rId2"/>
          <a:stretch>
            <a:fillRect/>
          </a:stretch>
        </p:blipFill>
        <p:spPr>
          <a:xfrm>
            <a:off x="2653107" y="1408374"/>
            <a:ext cx="6459657" cy="4351338"/>
          </a:xfrm>
          <a:prstGeom prst="rect">
            <a:avLst/>
          </a:prstGeom>
        </p:spPr>
      </p:pic>
      <p:sp>
        <p:nvSpPr>
          <p:cNvPr id="5" name="TextBox 4">
            <a:extLst>
              <a:ext uri="{FF2B5EF4-FFF2-40B4-BE49-F238E27FC236}">
                <a16:creationId xmlns:a16="http://schemas.microsoft.com/office/drawing/2014/main" id="{BD380A87-898E-4DFB-8853-2167A59C164A}"/>
              </a:ext>
            </a:extLst>
          </p:cNvPr>
          <p:cNvSpPr txBox="1"/>
          <p:nvPr/>
        </p:nvSpPr>
        <p:spPr>
          <a:xfrm>
            <a:off x="3465251" y="5939160"/>
            <a:ext cx="6761825" cy="369332"/>
          </a:xfrm>
          <a:prstGeom prst="rect">
            <a:avLst/>
          </a:prstGeom>
          <a:noFill/>
        </p:spPr>
        <p:txBody>
          <a:bodyPr wrap="square" rtlCol="0">
            <a:spAutoFit/>
          </a:bodyPr>
          <a:lstStyle/>
          <a:p>
            <a:r>
              <a:rPr lang="en-US" dirty="0"/>
              <a:t>Neighborhoods with highest ratings in NYC visualized.</a:t>
            </a:r>
          </a:p>
        </p:txBody>
      </p:sp>
    </p:spTree>
    <p:extLst>
      <p:ext uri="{BB962C8B-B14F-4D97-AF65-F5344CB8AC3E}">
        <p14:creationId xmlns:p14="http://schemas.microsoft.com/office/powerpoint/2010/main" val="4126451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337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Symbol</vt:lpstr>
      <vt:lpstr>Office Theme</vt:lpstr>
      <vt:lpstr>Applied Data Science Capstone by IBM/Coursera</vt:lpstr>
      <vt:lpstr>Business Problem</vt:lpstr>
      <vt:lpstr>Data Acquisition and Cleaning</vt:lpstr>
      <vt:lpstr>Finding the best restaurant</vt:lpstr>
      <vt:lpstr>Finding the best restaurant</vt:lpstr>
      <vt:lpstr>Finding the best restaurant</vt:lpstr>
      <vt:lpstr>Finding in the restaurant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by IBM/Coursera</dc:title>
  <dc:creator>Apoorva Bhatnagar</dc:creator>
  <cp:lastModifiedBy>Apoorva Bhatnagar</cp:lastModifiedBy>
  <cp:revision>6</cp:revision>
  <dcterms:created xsi:type="dcterms:W3CDTF">2021-08-13T03:28:15Z</dcterms:created>
  <dcterms:modified xsi:type="dcterms:W3CDTF">2021-08-13T03:43:18Z</dcterms:modified>
</cp:coreProperties>
</file>