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52" r:id="rId3"/>
  </p:sldMasterIdLst>
  <p:notesMasterIdLst>
    <p:notesMasterId r:id="rId18"/>
  </p:notesMasterIdLst>
  <p:sldIdLst>
    <p:sldId id="256" r:id="rId4"/>
    <p:sldId id="257" r:id="rId5"/>
    <p:sldId id="258" r:id="rId6"/>
    <p:sldId id="259" r:id="rId7"/>
    <p:sldId id="260" r:id="rId8"/>
    <p:sldId id="269" r:id="rId9"/>
    <p:sldId id="261" r:id="rId10"/>
    <p:sldId id="270" r:id="rId11"/>
    <p:sldId id="262" r:id="rId12"/>
    <p:sldId id="268" r:id="rId13"/>
    <p:sldId id="271" r:id="rId14"/>
    <p:sldId id="265" r:id="rId15"/>
    <p:sldId id="266" r:id="rId16"/>
    <p:sldId id="267"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Rh/IRKwUmM0DBSP05nxEmPG0N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89f2674989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89f2674989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89f2674989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289f2674989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2f8312dab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2f8312dab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a2f8312dab_1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5</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39a2a52a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39a2a52a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a39a2a52a7_0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a71cd492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a71cd492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ca71cd492a_0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603164563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603164563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a603164563_3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16"/>
          <p:cNvSpPr txBox="1">
            <a:spLocks noGrp="1"/>
          </p:cNvSpPr>
          <p:nvPr>
            <p:ph type="body" idx="1"/>
          </p:nvPr>
        </p:nvSpPr>
        <p:spPr>
          <a:xfrm>
            <a:off x="1" y="3509963"/>
            <a:ext cx="12191999" cy="1011980"/>
          </a:xfrm>
          <a:prstGeom prst="rect">
            <a:avLst/>
          </a:prstGeom>
          <a:solidFill>
            <a:srgbClr val="8592BC"/>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00"/>
              <a:buNone/>
              <a:defRPr sz="1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6"/>
          <p:cNvSpPr txBox="1">
            <a:spLocks noGrp="1"/>
          </p:cNvSpPr>
          <p:nvPr>
            <p:ph type="ctrTitle"/>
          </p:nvPr>
        </p:nvSpPr>
        <p:spPr>
          <a:xfrm>
            <a:off x="1524000" y="1122363"/>
            <a:ext cx="9144000" cy="163512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SzPts val="1400"/>
              <a:buNone/>
              <a:defRPr sz="4800" b="1">
                <a:solidFill>
                  <a:schemeClr val="lt1"/>
                </a:solidFill>
                <a:latin typeface="Georgia"/>
                <a:ea typeface="Georgia"/>
                <a:cs typeface="Georgia"/>
                <a:sym typeface="Georgia"/>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2" name="Google Shape;22;p16"/>
          <p:cNvSpPr txBox="1">
            <a:spLocks noGrp="1"/>
          </p:cNvSpPr>
          <p:nvPr>
            <p:ph type="subTitle" idx="2"/>
          </p:nvPr>
        </p:nvSpPr>
        <p:spPr>
          <a:xfrm>
            <a:off x="602166" y="3787947"/>
            <a:ext cx="6445405" cy="508225"/>
          </a:xfrm>
          <a:prstGeom prst="rect">
            <a:avLst/>
          </a:prstGeom>
          <a:noFill/>
          <a:ln>
            <a:noFill/>
          </a:ln>
        </p:spPr>
        <p:txBody>
          <a:bodyPr spcFirstLastPara="1" wrap="square" lIns="91425" tIns="45700" rIns="91425" bIns="45700" anchor="t" anchorCtr="0">
            <a:normAutofit/>
          </a:bodyPr>
          <a:lstStyle>
            <a:lvl1pPr marR="0" lvl="0" algn="l">
              <a:lnSpc>
                <a:spcPct val="90000"/>
              </a:lnSpc>
              <a:spcBef>
                <a:spcPts val="450"/>
              </a:spcBef>
              <a:spcAft>
                <a:spcPts val="0"/>
              </a:spcAft>
              <a:buClr>
                <a:srgbClr val="0C2577"/>
              </a:buClr>
              <a:buSzPts val="2400"/>
              <a:buFont typeface="Arial"/>
              <a:buNone/>
              <a:defRPr sz="2400">
                <a:solidFill>
                  <a:schemeClr val="lt1"/>
                </a:solidFill>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16"/>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8"/>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8"/>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18"/>
          <p:cNvSpPr txBox="1">
            <a:spLocks noGrp="1"/>
          </p:cNvSpPr>
          <p:nvPr>
            <p:ph type="dt" idx="10"/>
          </p:nvPr>
        </p:nvSpPr>
        <p:spPr>
          <a:xfrm>
            <a:off x="266700" y="6557962"/>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9629775" y="6492875"/>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8" name="Google Shape;48;p20"/>
          <p:cNvSpPr txBox="1">
            <a:spLocks noGrp="1"/>
          </p:cNvSpPr>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20"/>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1"/>
          <p:cNvSpPr txBox="1">
            <a:spLocks noGrp="1"/>
          </p:cNvSpPr>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21"/>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22"/>
          <p:cNvSpPr txBox="1">
            <a:spLocks noGrp="1"/>
          </p:cNvSpPr>
          <p:nvPr>
            <p:ph type="body" idx="1"/>
          </p:nvPr>
        </p:nvSpPr>
        <p:spPr>
          <a:xfrm rot="5400000">
            <a:off x="3920332" y="-1256507"/>
            <a:ext cx="4351337" cy="105156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2"/>
          <p:cNvSpPr txBox="1">
            <a:spLocks noGrp="1"/>
          </p:cNvSpPr>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22"/>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5" name="Google Shape;65;p23"/>
          <p:cNvSpPr>
            <a:spLocks noGrp="1"/>
          </p:cNvSpPr>
          <p:nvPr>
            <p:ph type="pic" idx="2"/>
          </p:nvPr>
        </p:nvSpPr>
        <p:spPr>
          <a:xfrm>
            <a:off x="5183188" y="987425"/>
            <a:ext cx="6172200" cy="4873625"/>
          </a:xfrm>
          <a:prstGeom prst="rect">
            <a:avLst/>
          </a:prstGeom>
          <a:noFill/>
          <a:ln>
            <a:noFill/>
          </a:ln>
        </p:spPr>
      </p:sp>
      <p:sp>
        <p:nvSpPr>
          <p:cNvPr id="66" name="Google Shape;66;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02060"/>
              </a:buClr>
              <a:buSzPts val="1600"/>
              <a:buNone/>
              <a:defRPr sz="1600">
                <a:solidFill>
                  <a:srgbClr val="002060"/>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3"/>
          <p:cNvSpPr txBox="1">
            <a:spLocks noGrp="1"/>
          </p:cNvSpPr>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23"/>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2" name="Google Shape;72;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rgbClr val="002060"/>
              </a:buClr>
              <a:buSzPts val="3200"/>
              <a:buChar char="•"/>
              <a:defRPr sz="3200">
                <a:solidFill>
                  <a:srgbClr val="002060"/>
                </a:solidFill>
              </a:defRPr>
            </a:lvl1pPr>
            <a:lvl2pPr marL="914400" lvl="1" indent="-406400" algn="l">
              <a:lnSpc>
                <a:spcPct val="90000"/>
              </a:lnSpc>
              <a:spcBef>
                <a:spcPts val="500"/>
              </a:spcBef>
              <a:spcAft>
                <a:spcPts val="0"/>
              </a:spcAft>
              <a:buClr>
                <a:srgbClr val="002060"/>
              </a:buClr>
              <a:buSzPts val="2800"/>
              <a:buChar char="•"/>
              <a:defRPr sz="2800">
                <a:solidFill>
                  <a:srgbClr val="002060"/>
                </a:solidFill>
              </a:defRPr>
            </a:lvl2pPr>
            <a:lvl3pPr marL="1371600" lvl="2" indent="-381000" algn="l">
              <a:lnSpc>
                <a:spcPct val="90000"/>
              </a:lnSpc>
              <a:spcBef>
                <a:spcPts val="500"/>
              </a:spcBef>
              <a:spcAft>
                <a:spcPts val="0"/>
              </a:spcAft>
              <a:buClr>
                <a:srgbClr val="002060"/>
              </a:buClr>
              <a:buSzPts val="2400"/>
              <a:buChar char="•"/>
              <a:defRPr sz="2400">
                <a:solidFill>
                  <a:srgbClr val="002060"/>
                </a:solidFill>
              </a:defRPr>
            </a:lvl3pPr>
            <a:lvl4pPr marL="1828800" lvl="3" indent="-355600" algn="l">
              <a:lnSpc>
                <a:spcPct val="90000"/>
              </a:lnSpc>
              <a:spcBef>
                <a:spcPts val="500"/>
              </a:spcBef>
              <a:spcAft>
                <a:spcPts val="0"/>
              </a:spcAft>
              <a:buClr>
                <a:srgbClr val="002060"/>
              </a:buClr>
              <a:buSzPts val="2000"/>
              <a:buChar char="•"/>
              <a:defRPr sz="2000">
                <a:solidFill>
                  <a:srgbClr val="002060"/>
                </a:solidFill>
              </a:defRPr>
            </a:lvl4pPr>
            <a:lvl5pPr marL="2286000" lvl="4" indent="-355600" algn="l">
              <a:lnSpc>
                <a:spcPct val="90000"/>
              </a:lnSpc>
              <a:spcBef>
                <a:spcPts val="500"/>
              </a:spcBef>
              <a:spcAft>
                <a:spcPts val="0"/>
              </a:spcAft>
              <a:buClr>
                <a:srgbClr val="002060"/>
              </a:buClr>
              <a:buSzPts val="2000"/>
              <a:buChar char="•"/>
              <a:defRPr sz="2000">
                <a:solidFill>
                  <a:srgbClr val="002060"/>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02060"/>
              </a:buClr>
              <a:buSzPts val="1600"/>
              <a:buNone/>
              <a:defRPr sz="1600">
                <a:solidFill>
                  <a:srgbClr val="002060"/>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4"/>
          <p:cNvSpPr txBox="1">
            <a:spLocks noGrp="1"/>
          </p:cNvSpPr>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24"/>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7"/>
        <p:cNvGrpSpPr/>
        <p:nvPr/>
      </p:nvGrpSpPr>
      <p:grpSpPr>
        <a:xfrm>
          <a:off x="0" y="0"/>
          <a:ext cx="0" cy="0"/>
          <a:chOff x="0" y="0"/>
          <a:chExt cx="0" cy="0"/>
        </a:xfrm>
      </p:grpSpPr>
      <p:sp>
        <p:nvSpPr>
          <p:cNvPr id="78" name="Google Shape;78;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9" name="Google Shape;79;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002060"/>
              </a:buClr>
              <a:buSzPts val="2400"/>
              <a:buNone/>
              <a:defRPr sz="2400" b="1">
                <a:solidFill>
                  <a:srgbClr val="002060"/>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0" name="Google Shape;80;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002060"/>
              </a:buClr>
              <a:buSzPts val="2400"/>
              <a:buNone/>
              <a:defRPr sz="2400" b="1">
                <a:solidFill>
                  <a:srgbClr val="002060"/>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2" name="Google Shape;82;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5"/>
          <p:cNvSpPr txBox="1">
            <a:spLocks noGrp="1"/>
          </p:cNvSpPr>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25"/>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6"/>
        <p:cNvGrpSpPr/>
        <p:nvPr/>
      </p:nvGrpSpPr>
      <p:grpSpPr>
        <a:xfrm>
          <a:off x="0" y="0"/>
          <a:ext cx="0" cy="0"/>
          <a:chOff x="0" y="0"/>
          <a:chExt cx="0" cy="0"/>
        </a:xfrm>
      </p:grpSpPr>
      <p:sp>
        <p:nvSpPr>
          <p:cNvPr id="87" name="Google Shape;87;p26"/>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8" name="Google Shape;88;p26"/>
          <p:cNvSpPr txBox="1">
            <a:spLocks noGrp="1"/>
          </p:cNvSpPr>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26"/>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p:nvPr/>
        </p:nvSpPr>
        <p:spPr>
          <a:xfrm>
            <a:off x="0" y="6465887"/>
            <a:ext cx="12192000" cy="404812"/>
          </a:xfrm>
          <a:prstGeom prst="rect">
            <a:avLst/>
          </a:prstGeom>
          <a:solidFill>
            <a:srgbClr val="0C2577"/>
          </a:solidFill>
          <a:ln>
            <a:noFill/>
          </a:ln>
        </p:spPr>
        <p:txBody>
          <a:bodyPr spcFirstLastPara="1" wrap="square" lIns="68525" tIns="34250" rIns="68525" bIns="342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 name="Google Shape;11;p15"/>
          <p:cNvPicPr preferRelativeResize="0"/>
          <p:nvPr/>
        </p:nvPicPr>
        <p:blipFill rotWithShape="1">
          <a:blip r:embed="rId3">
            <a:alphaModFix/>
          </a:blip>
          <a:srcRect/>
          <a:stretch/>
        </p:blipFill>
        <p:spPr>
          <a:xfrm>
            <a:off x="10623550" y="230187"/>
            <a:ext cx="1460500" cy="1460500"/>
          </a:xfrm>
          <a:prstGeom prst="rect">
            <a:avLst/>
          </a:prstGeom>
          <a:noFill/>
          <a:ln>
            <a:noFill/>
          </a:ln>
        </p:spPr>
      </p:pic>
      <p:sp>
        <p:nvSpPr>
          <p:cNvPr id="12" name="Google Shape;12;p15"/>
          <p:cNvSpPr txBox="1"/>
          <p:nvPr/>
        </p:nvSpPr>
        <p:spPr>
          <a:xfrm>
            <a:off x="0" y="0"/>
            <a:ext cx="12192000" cy="3509962"/>
          </a:xfrm>
          <a:prstGeom prst="rect">
            <a:avLst/>
          </a:prstGeom>
          <a:solidFill>
            <a:srgbClr val="0C2577"/>
          </a:solid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rgbClr val="0C2577"/>
              </a:buClr>
              <a:buSzPts val="100"/>
              <a:buFont typeface="Georgia"/>
              <a:buNone/>
            </a:pPr>
            <a:r>
              <a:rPr lang="en-US" sz="100" b="0" i="0" u="none" strike="noStrike" cap="none">
                <a:solidFill>
                  <a:srgbClr val="0C2577"/>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pic>
        <p:nvPicPr>
          <p:cNvPr id="13" name="Google Shape;13;p15"/>
          <p:cNvPicPr preferRelativeResize="0"/>
          <p:nvPr/>
        </p:nvPicPr>
        <p:blipFill rotWithShape="1">
          <a:blip r:embed="rId3">
            <a:alphaModFix/>
          </a:blip>
          <a:srcRect/>
          <a:stretch/>
        </p:blipFill>
        <p:spPr>
          <a:xfrm>
            <a:off x="150812" y="4852987"/>
            <a:ext cx="1244600" cy="1244600"/>
          </a:xfrm>
          <a:prstGeom prst="rect">
            <a:avLst/>
          </a:prstGeom>
          <a:noFill/>
          <a:ln>
            <a:noFill/>
          </a:ln>
        </p:spPr>
      </p:pic>
      <p:sp>
        <p:nvSpPr>
          <p:cNvPr id="14" name="Google Shape;14;p15"/>
          <p:cNvSpPr txBox="1"/>
          <p:nvPr/>
        </p:nvSpPr>
        <p:spPr>
          <a:xfrm>
            <a:off x="1619250" y="5013325"/>
            <a:ext cx="5559425"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3298A"/>
              </a:buClr>
              <a:buSzPts val="1800"/>
              <a:buFont typeface="Georgia"/>
              <a:buNone/>
            </a:pPr>
            <a:r>
              <a:rPr lang="en-US" sz="1800" b="1" i="0" u="none" strike="noStrike" cap="none">
                <a:solidFill>
                  <a:srgbClr val="23298A"/>
                </a:solidFill>
                <a:latin typeface="Georgia"/>
                <a:ea typeface="Georgia"/>
                <a:cs typeface="Georgia"/>
                <a:sym typeface="Georgia"/>
              </a:rPr>
              <a:t>Dr. Shyama Prasad Mukherjee International Institute of Information Technology, Naya Raipur </a:t>
            </a:r>
            <a:endParaRPr sz="1400" b="0" i="0" u="none" strike="noStrike" cap="none">
              <a:solidFill>
                <a:srgbClr val="000000"/>
              </a:solidFill>
              <a:latin typeface="Arial"/>
              <a:ea typeface="Arial"/>
              <a:cs typeface="Arial"/>
              <a:sym typeface="Arial"/>
            </a:endParaRPr>
          </a:p>
        </p:txBody>
      </p:sp>
      <p:sp>
        <p:nvSpPr>
          <p:cNvPr id="15" name="Google Shape;15;p15"/>
          <p:cNvSpPr txBox="1"/>
          <p:nvPr/>
        </p:nvSpPr>
        <p:spPr>
          <a:xfrm>
            <a:off x="8374062" y="3787775"/>
            <a:ext cx="3171825" cy="427037"/>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lt1"/>
              </a:buClr>
              <a:buSzPts val="2000"/>
              <a:buFont typeface="Georgia"/>
              <a:buNone/>
            </a:pPr>
            <a:r>
              <a:rPr lang="en-US" sz="2000" b="0" i="0" u="none" strike="noStrike" cap="none">
                <a:solidFill>
                  <a:schemeClr val="lt1"/>
                </a:solidFill>
                <a:latin typeface="Georgia"/>
                <a:ea typeface="Georgia"/>
                <a:cs typeface="Georgia"/>
                <a:sym typeface="Georgia"/>
              </a:rPr>
              <a:t>Date:</a:t>
            </a: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7" name="Google Shape;17;p15"/>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15"/>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7"/>
          <p:cNvSpPr txBox="1"/>
          <p:nvPr/>
        </p:nvSpPr>
        <p:spPr>
          <a:xfrm>
            <a:off x="0" y="6465887"/>
            <a:ext cx="12192000" cy="404812"/>
          </a:xfrm>
          <a:prstGeom prst="rect">
            <a:avLst/>
          </a:prstGeom>
          <a:solidFill>
            <a:srgbClr val="0C2577"/>
          </a:solidFill>
          <a:ln>
            <a:noFill/>
          </a:ln>
        </p:spPr>
        <p:txBody>
          <a:bodyPr spcFirstLastPara="1" wrap="square" lIns="68525" tIns="34250" rIns="68525" bIns="342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6" name="Google Shape;26;p17"/>
          <p:cNvPicPr preferRelativeResize="0"/>
          <p:nvPr/>
        </p:nvPicPr>
        <p:blipFill rotWithShape="1">
          <a:blip r:embed="rId3">
            <a:alphaModFix/>
          </a:blip>
          <a:srcRect/>
          <a:stretch/>
        </p:blipFill>
        <p:spPr>
          <a:xfrm>
            <a:off x="10623550" y="230187"/>
            <a:ext cx="1460500" cy="1460500"/>
          </a:xfrm>
          <a:prstGeom prst="rect">
            <a:avLst/>
          </a:prstGeom>
          <a:noFill/>
          <a:ln>
            <a:noFill/>
          </a:ln>
        </p:spPr>
      </p:pic>
      <p:sp>
        <p:nvSpPr>
          <p:cNvPr id="27" name="Google Shape;27;p17"/>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28" name="Google Shape;28;p17"/>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17"/>
          <p:cNvSpPr txBox="1">
            <a:spLocks noGrp="1"/>
          </p:cNvSpPr>
          <p:nvPr>
            <p:ph type="dt" idx="10"/>
          </p:nvPr>
        </p:nvSpPr>
        <p:spPr>
          <a:xfrm>
            <a:off x="266700" y="6557962"/>
            <a:ext cx="2209800" cy="3000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17"/>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17"/>
          <p:cNvSpPr txBox="1">
            <a:spLocks noGrp="1"/>
          </p:cNvSpPr>
          <p:nvPr>
            <p:ph type="sldNum" idx="12"/>
          </p:nvPr>
        </p:nvSpPr>
        <p:spPr>
          <a:xfrm>
            <a:off x="9629775" y="6492875"/>
            <a:ext cx="19796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Google Shape;39;p19"/>
          <p:cNvSpPr txBox="1"/>
          <p:nvPr/>
        </p:nvSpPr>
        <p:spPr>
          <a:xfrm>
            <a:off x="0" y="6465887"/>
            <a:ext cx="12192000" cy="404812"/>
          </a:xfrm>
          <a:prstGeom prst="rect">
            <a:avLst/>
          </a:prstGeom>
          <a:solidFill>
            <a:srgbClr val="0C2577"/>
          </a:solidFill>
          <a:ln>
            <a:noFill/>
          </a:ln>
        </p:spPr>
        <p:txBody>
          <a:bodyPr spcFirstLastPara="1" wrap="square" lIns="68525" tIns="34250" rIns="68525" bIns="342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19"/>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41" name="Google Shape;41;p19"/>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9"/>
          <p:cNvSpPr txBox="1">
            <a:spLocks noGrp="1"/>
          </p:cNvSpPr>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9"/>
          <p:cNvSpPr txBox="1">
            <a:spLocks noGrp="1"/>
          </p:cNvSpPr>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44" name="Google Shape;44;p19"/>
          <p:cNvPicPr preferRelativeResize="0"/>
          <p:nvPr/>
        </p:nvPicPr>
        <p:blipFill rotWithShape="1">
          <a:blip r:embed="rId9">
            <a:alphaModFix/>
          </a:blip>
          <a:srcRect/>
          <a:stretch/>
        </p:blipFill>
        <p:spPr>
          <a:xfrm>
            <a:off x="10623550" y="230187"/>
            <a:ext cx="1460500" cy="1460500"/>
          </a:xfrm>
          <a:prstGeom prst="rect">
            <a:avLst/>
          </a:prstGeom>
          <a:noFill/>
          <a:ln>
            <a:noFill/>
          </a:ln>
        </p:spPr>
      </p:pic>
      <p:sp>
        <p:nvSpPr>
          <p:cNvPr id="45" name="Google Shape;45;p19"/>
          <p:cNvSpPr txBox="1">
            <a:spLocks noGrp="1"/>
          </p:cNvSpPr>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915260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ieeexplore.ieee.org/document/970106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body" idx="1"/>
          </p:nvPr>
        </p:nvSpPr>
        <p:spPr>
          <a:xfrm>
            <a:off x="0" y="3509962"/>
            <a:ext cx="12192000" cy="1011237"/>
          </a:xfrm>
          <a:prstGeom prst="rect">
            <a:avLst/>
          </a:prstGeom>
          <a:solidFill>
            <a:srgbClr val="8592BC"/>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100"/>
              <a:buNone/>
            </a:pPr>
            <a:endParaRPr sz="100">
              <a:solidFill>
                <a:schemeClr val="lt2"/>
              </a:solidFill>
            </a:endParaRPr>
          </a:p>
        </p:txBody>
      </p:sp>
      <p:sp>
        <p:nvSpPr>
          <p:cNvPr id="96" name="Google Shape;96;p1"/>
          <p:cNvSpPr txBox="1">
            <a:spLocks noGrp="1"/>
          </p:cNvSpPr>
          <p:nvPr>
            <p:ph type="ctrTitle"/>
          </p:nvPr>
        </p:nvSpPr>
        <p:spPr>
          <a:xfrm>
            <a:off x="0" y="0"/>
            <a:ext cx="12192000" cy="266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800"/>
              <a:buFont typeface="Georgia"/>
              <a:buNone/>
            </a:pPr>
            <a:r>
              <a:rPr lang="en-US" sz="4700"/>
              <a:t>DSP PROJECT: WIRELESS PPG SIGNAL FOR ACTIVITY MONITORING</a:t>
            </a:r>
            <a:endParaRPr/>
          </a:p>
        </p:txBody>
      </p:sp>
      <p:sp>
        <p:nvSpPr>
          <p:cNvPr id="97" name="Google Shape;97;p1"/>
          <p:cNvSpPr txBox="1">
            <a:spLocks noGrp="1"/>
          </p:cNvSpPr>
          <p:nvPr>
            <p:ph type="subTitle" idx="2"/>
          </p:nvPr>
        </p:nvSpPr>
        <p:spPr>
          <a:xfrm>
            <a:off x="727072" y="4045450"/>
            <a:ext cx="5758500" cy="606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r>
              <a:rPr lang="en-US" sz="2400" b="0" i="0" u="none">
                <a:solidFill>
                  <a:srgbClr val="002060"/>
                </a:solidFill>
                <a:latin typeface="Georgia"/>
                <a:ea typeface="Georgia"/>
                <a:cs typeface="Georgia"/>
                <a:sym typeface="Georgia"/>
              </a:rPr>
              <a:t>Supervisor name: </a:t>
            </a:r>
            <a:r>
              <a:rPr lang="en-US">
                <a:solidFill>
                  <a:srgbClr val="002060"/>
                </a:solidFill>
              </a:rPr>
              <a:t>Prof. Anurag Singh</a:t>
            </a:r>
            <a:endParaRPr/>
          </a:p>
        </p:txBody>
      </p:sp>
      <p:sp>
        <p:nvSpPr>
          <p:cNvPr id="98" name="Google Shape;98;p1"/>
          <p:cNvSpPr txBox="1"/>
          <p:nvPr/>
        </p:nvSpPr>
        <p:spPr>
          <a:xfrm>
            <a:off x="8525725" y="4045450"/>
            <a:ext cx="3106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Georgia"/>
              <a:buNone/>
            </a:pPr>
            <a:r>
              <a:rPr lang="en-US" sz="2400" b="0" i="0" u="none" strike="noStrike" cap="none">
                <a:solidFill>
                  <a:schemeClr val="lt1"/>
                </a:solidFill>
                <a:latin typeface="Georgia"/>
                <a:ea typeface="Georgia"/>
                <a:cs typeface="Georgia"/>
                <a:sym typeface="Georgia"/>
              </a:rPr>
              <a:t>Date:</a:t>
            </a:r>
            <a:r>
              <a:rPr lang="en-US" sz="2400">
                <a:solidFill>
                  <a:schemeClr val="lt1"/>
                </a:solidFill>
                <a:latin typeface="Georgia"/>
                <a:ea typeface="Georgia"/>
                <a:cs typeface="Georgia"/>
                <a:sym typeface="Georgia"/>
              </a:rPr>
              <a:t>09</a:t>
            </a:r>
            <a:r>
              <a:rPr lang="en-US" sz="2400" b="0" i="0" u="none" strike="noStrike" cap="none">
                <a:solidFill>
                  <a:schemeClr val="lt1"/>
                </a:solidFill>
                <a:latin typeface="Georgia"/>
                <a:ea typeface="Georgia"/>
                <a:cs typeface="Georgia"/>
                <a:sym typeface="Georgia"/>
              </a:rPr>
              <a:t>/</a:t>
            </a:r>
            <a:r>
              <a:rPr lang="en-US" sz="2400">
                <a:solidFill>
                  <a:schemeClr val="lt1"/>
                </a:solidFill>
                <a:latin typeface="Georgia"/>
                <a:ea typeface="Georgia"/>
                <a:cs typeface="Georgia"/>
                <a:sym typeface="Georgia"/>
              </a:rPr>
              <a:t>04</a:t>
            </a:r>
            <a:r>
              <a:rPr lang="en-US" sz="2400" b="0" i="0" u="none" strike="noStrike" cap="none">
                <a:solidFill>
                  <a:schemeClr val="lt1"/>
                </a:solidFill>
                <a:latin typeface="Georgia"/>
                <a:ea typeface="Georgia"/>
                <a:cs typeface="Georgia"/>
                <a:sym typeface="Georgia"/>
              </a:rPr>
              <a:t>/202</a:t>
            </a:r>
            <a:r>
              <a:rPr lang="en-US" sz="2400">
                <a:solidFill>
                  <a:schemeClr val="lt1"/>
                </a:solidFill>
                <a:latin typeface="Georgia"/>
                <a:ea typeface="Georgia"/>
                <a:cs typeface="Georgia"/>
                <a:sym typeface="Georgia"/>
              </a:rPr>
              <a:t>4</a:t>
            </a:r>
            <a:endParaRPr sz="1400" b="0" i="0" u="none" strike="noStrike" cap="none">
              <a:solidFill>
                <a:srgbClr val="000000"/>
              </a:solidFill>
              <a:latin typeface="Arial"/>
              <a:ea typeface="Arial"/>
              <a:cs typeface="Arial"/>
              <a:sym typeface="Arial"/>
            </a:endParaRPr>
          </a:p>
        </p:txBody>
      </p:sp>
      <p:sp>
        <p:nvSpPr>
          <p:cNvPr id="99" name="Google Shape;99;p1"/>
          <p:cNvSpPr txBox="1"/>
          <p:nvPr/>
        </p:nvSpPr>
        <p:spPr>
          <a:xfrm>
            <a:off x="3009900" y="6492875"/>
            <a:ext cx="6005512"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Georgia"/>
              <a:buNone/>
            </a:pPr>
            <a:r>
              <a:rPr lang="en-US" sz="1600" b="0" i="0" u="none" strike="noStrike" cap="none">
                <a:solidFill>
                  <a:schemeClr val="lt1"/>
                </a:solidFill>
                <a:latin typeface="Georgia"/>
                <a:ea typeface="Georgia"/>
                <a:cs typeface="Georgia"/>
                <a:sym typeface="Georgia"/>
              </a:rPr>
              <a:t>International Institute of Information Technology, Naya Raipur</a:t>
            </a:r>
            <a:endParaRPr sz="1400" b="0" i="0" u="none" strike="noStrike" cap="none">
              <a:solidFill>
                <a:srgbClr val="000000"/>
              </a:solidFill>
              <a:latin typeface="Arial"/>
              <a:ea typeface="Arial"/>
              <a:cs typeface="Arial"/>
              <a:sym typeface="Arial"/>
            </a:endParaRPr>
          </a:p>
        </p:txBody>
      </p:sp>
      <p:sp>
        <p:nvSpPr>
          <p:cNvPr id="100" name="Google Shape;100;p1"/>
          <p:cNvSpPr txBox="1"/>
          <p:nvPr/>
        </p:nvSpPr>
        <p:spPr>
          <a:xfrm>
            <a:off x="727075" y="3614725"/>
            <a:ext cx="10991100" cy="36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Georgia"/>
              <a:buNone/>
            </a:pPr>
            <a:r>
              <a:rPr lang="en-US" sz="2400" b="0" i="0" u="none" strike="noStrike" cap="none">
                <a:solidFill>
                  <a:schemeClr val="lt1"/>
                </a:solidFill>
                <a:latin typeface="Georgia"/>
                <a:ea typeface="Georgia"/>
                <a:cs typeface="Georgia"/>
                <a:sym typeface="Georgia"/>
              </a:rPr>
              <a:t>Group Member name: Avani Paresh Gajallewar</a:t>
            </a:r>
            <a:r>
              <a:rPr lang="en-US" sz="2400">
                <a:solidFill>
                  <a:schemeClr val="lt1"/>
                </a:solidFill>
                <a:latin typeface="Georgia"/>
                <a:ea typeface="Georgia"/>
                <a:cs typeface="Georgia"/>
                <a:sym typeface="Georgia"/>
              </a:rPr>
              <a:t>, Krishna Agrawal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A80D80-80F6-F2F4-6E01-5ADC9EE3AF2C}"/>
              </a:ext>
            </a:extLst>
          </p:cNvPr>
          <p:cNvSpPr>
            <a:spLocks noGrp="1"/>
          </p:cNvSpPr>
          <p:nvPr>
            <p:ph type="title"/>
          </p:nvPr>
        </p:nvSpPr>
        <p:spPr/>
        <p:txBody>
          <a:bodyPr/>
          <a:lstStyle/>
          <a:p>
            <a:r>
              <a:rPr lang="en-US" b="1" dirty="0"/>
              <a:t>RESULTS</a:t>
            </a:r>
            <a:endParaRPr lang="en-IN" dirty="0"/>
          </a:p>
        </p:txBody>
      </p:sp>
      <p:sp>
        <p:nvSpPr>
          <p:cNvPr id="4" name="Slide Number Placeholder 3">
            <a:extLst>
              <a:ext uri="{FF2B5EF4-FFF2-40B4-BE49-F238E27FC236}">
                <a16:creationId xmlns:a16="http://schemas.microsoft.com/office/drawing/2014/main" id="{B37FE54B-BE70-412A-9DA5-63A10DFF10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Picture 5">
            <a:extLst>
              <a:ext uri="{FF2B5EF4-FFF2-40B4-BE49-F238E27FC236}">
                <a16:creationId xmlns:a16="http://schemas.microsoft.com/office/drawing/2014/main" id="{D1458B6A-0492-BC53-A72D-9108C784D769}"/>
              </a:ext>
            </a:extLst>
          </p:cNvPr>
          <p:cNvPicPr>
            <a:picLocks noChangeAspect="1"/>
          </p:cNvPicPr>
          <p:nvPr/>
        </p:nvPicPr>
        <p:blipFill>
          <a:blip r:embed="rId2"/>
          <a:stretch>
            <a:fillRect/>
          </a:stretch>
        </p:blipFill>
        <p:spPr>
          <a:xfrm>
            <a:off x="1205077" y="1405117"/>
            <a:ext cx="9251082" cy="4835136"/>
          </a:xfrm>
          <a:prstGeom prst="rect">
            <a:avLst/>
          </a:prstGeom>
        </p:spPr>
      </p:pic>
    </p:spTree>
    <p:extLst>
      <p:ext uri="{BB962C8B-B14F-4D97-AF65-F5344CB8AC3E}">
        <p14:creationId xmlns:p14="http://schemas.microsoft.com/office/powerpoint/2010/main" val="2973549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6E804D-6859-D200-6B21-CC318AFE42D3}"/>
              </a:ext>
            </a:extLst>
          </p:cNvPr>
          <p:cNvSpPr>
            <a:spLocks noGrp="1"/>
          </p:cNvSpPr>
          <p:nvPr>
            <p:ph type="title"/>
          </p:nvPr>
        </p:nvSpPr>
        <p:spPr/>
        <p:txBody>
          <a:bodyPr/>
          <a:lstStyle/>
          <a:p>
            <a:r>
              <a:rPr lang="en-IN" b="1" dirty="0"/>
              <a:t>RESULTS</a:t>
            </a:r>
          </a:p>
        </p:txBody>
      </p:sp>
      <p:sp>
        <p:nvSpPr>
          <p:cNvPr id="4" name="Slide Number Placeholder 3">
            <a:extLst>
              <a:ext uri="{FF2B5EF4-FFF2-40B4-BE49-F238E27FC236}">
                <a16:creationId xmlns:a16="http://schemas.microsoft.com/office/drawing/2014/main" id="{B6664984-2625-36A8-7319-663965A5CC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a:extLst>
              <a:ext uri="{FF2B5EF4-FFF2-40B4-BE49-F238E27FC236}">
                <a16:creationId xmlns:a16="http://schemas.microsoft.com/office/drawing/2014/main" id="{E7C305EF-0E1C-F31A-9C23-691F9FFA7ECA}"/>
              </a:ext>
            </a:extLst>
          </p:cNvPr>
          <p:cNvPicPr>
            <a:picLocks noChangeAspect="1"/>
          </p:cNvPicPr>
          <p:nvPr/>
        </p:nvPicPr>
        <p:blipFill>
          <a:blip r:embed="rId2"/>
          <a:stretch>
            <a:fillRect/>
          </a:stretch>
        </p:blipFill>
        <p:spPr>
          <a:xfrm>
            <a:off x="1282699" y="1635038"/>
            <a:ext cx="8886825" cy="4649874"/>
          </a:xfrm>
          <a:prstGeom prst="rect">
            <a:avLst/>
          </a:prstGeom>
        </p:spPr>
      </p:pic>
    </p:spTree>
    <p:extLst>
      <p:ext uri="{BB962C8B-B14F-4D97-AF65-F5344CB8AC3E}">
        <p14:creationId xmlns:p14="http://schemas.microsoft.com/office/powerpoint/2010/main" val="45587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body" idx="1"/>
          </p:nvPr>
        </p:nvSpPr>
        <p:spPr>
          <a:xfrm>
            <a:off x="0" y="1582725"/>
            <a:ext cx="11903400" cy="4787100"/>
          </a:xfrm>
          <a:prstGeom prst="rect">
            <a:avLst/>
          </a:prstGeom>
          <a:noFill/>
          <a:ln>
            <a:noFill/>
          </a:ln>
        </p:spPr>
        <p:txBody>
          <a:bodyPr spcFirstLastPara="1" wrap="square" lIns="91425" tIns="45700" rIns="91425" bIns="45700" anchor="t" anchorCtr="0">
            <a:noAutofit/>
          </a:bodyPr>
          <a:lstStyle/>
          <a:p>
            <a:pPr marL="457200" marR="0" lvl="0" indent="-400050" algn="l" rtl="0">
              <a:lnSpc>
                <a:spcPct val="115000"/>
              </a:lnSpc>
              <a:spcBef>
                <a:spcPts val="0"/>
              </a:spcBef>
              <a:spcAft>
                <a:spcPts val="0"/>
              </a:spcAft>
              <a:buClr>
                <a:schemeClr val="dk1"/>
              </a:buClr>
              <a:buSzPts val="2700"/>
              <a:buFont typeface="Times New Roman"/>
              <a:buChar char="•"/>
            </a:pPr>
            <a:r>
              <a:rPr lang="en-US" sz="2700" dirty="0">
                <a:solidFill>
                  <a:schemeClr val="dk1"/>
                </a:solidFill>
                <a:latin typeface="Times New Roman"/>
                <a:ea typeface="Times New Roman"/>
                <a:cs typeface="Times New Roman"/>
                <a:sym typeface="Times New Roman"/>
              </a:rPr>
              <a:t>Signal Preprocessing is performed successfully by de-noising the signal to some extent that might hinder the signal analysis. </a:t>
            </a:r>
          </a:p>
          <a:p>
            <a:pPr marL="457200" marR="0" lvl="0" indent="-400050" algn="l" rtl="0">
              <a:lnSpc>
                <a:spcPct val="115000"/>
              </a:lnSpc>
              <a:spcBef>
                <a:spcPts val="0"/>
              </a:spcBef>
              <a:spcAft>
                <a:spcPts val="0"/>
              </a:spcAft>
              <a:buClr>
                <a:schemeClr val="dk1"/>
              </a:buClr>
              <a:buSzPts val="2700"/>
              <a:buFont typeface="Times New Roman"/>
              <a:buChar char="•"/>
            </a:pPr>
            <a:r>
              <a:rPr lang="en-US" sz="2700" dirty="0">
                <a:solidFill>
                  <a:schemeClr val="dk1"/>
                </a:solidFill>
                <a:latin typeface="Times New Roman"/>
                <a:ea typeface="Times New Roman"/>
                <a:cs typeface="Times New Roman"/>
                <a:sym typeface="Times New Roman"/>
              </a:rPr>
              <a:t>We have trained an ML model using Random Forest algorithm and gained accuracy of about 91%.</a:t>
            </a:r>
          </a:p>
          <a:p>
            <a:pPr marL="57150" marR="0" lvl="0" indent="0" algn="l" rtl="0">
              <a:lnSpc>
                <a:spcPct val="115000"/>
              </a:lnSpc>
              <a:spcBef>
                <a:spcPts val="0"/>
              </a:spcBef>
              <a:spcAft>
                <a:spcPts val="0"/>
              </a:spcAft>
              <a:buClr>
                <a:schemeClr val="dk1"/>
              </a:buClr>
              <a:buSzPts val="2700"/>
              <a:buNone/>
            </a:pPr>
            <a:endParaRPr lang="en-US" sz="2700" dirty="0">
              <a:solidFill>
                <a:schemeClr val="dk1"/>
              </a:solidFill>
              <a:latin typeface="Times New Roman"/>
              <a:ea typeface="Times New Roman"/>
              <a:cs typeface="Times New Roman"/>
              <a:sym typeface="Times New Roman"/>
            </a:endParaRPr>
          </a:p>
        </p:txBody>
      </p:sp>
      <p:sp>
        <p:nvSpPr>
          <p:cNvPr id="177" name="Google Shape;177;p12"/>
          <p:cNvSpPr txBox="1">
            <a:spLocks noGrp="1"/>
          </p:cNvSpPr>
          <p:nvPr>
            <p:ph type="title"/>
          </p:nvPr>
        </p:nvSpPr>
        <p:spPr>
          <a:xfrm>
            <a:off x="266700" y="365125"/>
            <a:ext cx="110871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a:buNone/>
            </a:pPr>
            <a:r>
              <a:rPr lang="en-US" sz="4700" b="1"/>
              <a:t>CONCLUSION</a:t>
            </a:r>
            <a:endParaRPr sz="4700" b="1"/>
          </a:p>
        </p:txBody>
      </p:sp>
      <p:sp>
        <p:nvSpPr>
          <p:cNvPr id="178" name="Google Shape;178;p12"/>
          <p:cNvSpPr txBox="1"/>
          <p:nvPr/>
        </p:nvSpPr>
        <p:spPr>
          <a:xfrm>
            <a:off x="266700" y="6557962"/>
            <a:ext cx="2209800" cy="30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79" name="Google Shape;179;p12"/>
          <p:cNvSpPr txBox="1"/>
          <p:nvPr/>
        </p:nvSpPr>
        <p:spPr>
          <a:xfrm>
            <a:off x="2859087" y="6492875"/>
            <a:ext cx="6597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a:buNone/>
            </a:pPr>
            <a:r>
              <a:rPr lang="en-US" sz="1400" b="0" i="0" u="none" strike="noStrike" cap="none">
                <a:solidFill>
                  <a:schemeClr val="lt1"/>
                </a:solidFill>
                <a:latin typeface="Georgia"/>
                <a:ea typeface="Georgia"/>
                <a:cs typeface="Georgia"/>
                <a:sym typeface="Georgia"/>
              </a:rPr>
              <a:t>International Institute of Information Technology, Naya Raipur</a:t>
            </a:r>
            <a:endParaRPr sz="1400" b="0" i="0" u="none" strike="noStrike" cap="none">
              <a:solidFill>
                <a:srgbClr val="000000"/>
              </a:solidFill>
              <a:latin typeface="Arial"/>
              <a:ea typeface="Arial"/>
              <a:cs typeface="Arial"/>
              <a:sym typeface="Arial"/>
            </a:endParaRPr>
          </a:p>
        </p:txBody>
      </p:sp>
      <p:sp>
        <p:nvSpPr>
          <p:cNvPr id="180" name="Google Shape;180;p12"/>
          <p:cNvSpPr txBox="1"/>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a603164563_3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500" dirty="0">
                <a:solidFill>
                  <a:schemeClr val="dk1"/>
                </a:solidFill>
                <a:latin typeface="Times New Roman"/>
                <a:ea typeface="Times New Roman"/>
                <a:cs typeface="Times New Roman"/>
                <a:sym typeface="Times New Roman"/>
              </a:rPr>
              <a:t>[1] </a:t>
            </a:r>
            <a:r>
              <a:rPr lang="en-US" sz="2500" u="sng" dirty="0">
                <a:solidFill>
                  <a:schemeClr val="hlink"/>
                </a:solidFill>
                <a:latin typeface="Times New Roman"/>
                <a:ea typeface="Times New Roman"/>
                <a:cs typeface="Times New Roman"/>
                <a:sym typeface="Times New Roman"/>
                <a:hlinkClick r:id="rId3"/>
              </a:rPr>
              <a:t>https://ieeexplore.ieee.org/document/9152602</a:t>
            </a:r>
            <a:r>
              <a:rPr lang="en-US" sz="2500" dirty="0">
                <a:solidFill>
                  <a:schemeClr val="dk1"/>
                </a:solidFill>
                <a:latin typeface="Times New Roman"/>
                <a:ea typeface="Times New Roman"/>
                <a:cs typeface="Times New Roman"/>
                <a:sym typeface="Times New Roman"/>
              </a:rPr>
              <a:t> -</a:t>
            </a:r>
            <a:r>
              <a:rPr lang="en-US" sz="2400" b="1" dirty="0">
                <a:solidFill>
                  <a:srgbClr val="333333"/>
                </a:solidFill>
                <a:highlight>
                  <a:srgbClr val="FFFFFF"/>
                </a:highlight>
                <a:latin typeface="Arial"/>
                <a:ea typeface="Arial"/>
                <a:cs typeface="Arial"/>
                <a:sym typeface="Arial"/>
              </a:rPr>
              <a:t> Comparison of Different Machine Learning Techniques for the Cuffless Estimation of Blood Pressure using PPG Signals</a:t>
            </a:r>
            <a:endParaRPr sz="2400" b="1" dirty="0">
              <a:solidFill>
                <a:srgbClr val="333333"/>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r>
              <a:rPr lang="en-US" sz="2500" dirty="0">
                <a:solidFill>
                  <a:schemeClr val="dk1"/>
                </a:solidFill>
                <a:latin typeface="Times New Roman"/>
                <a:ea typeface="Times New Roman"/>
                <a:cs typeface="Times New Roman"/>
                <a:sym typeface="Times New Roman"/>
              </a:rPr>
              <a:t>[2] </a:t>
            </a:r>
            <a:r>
              <a:rPr lang="en-US" sz="2500" u="sng" dirty="0">
                <a:solidFill>
                  <a:schemeClr val="hlink"/>
                </a:solidFill>
                <a:latin typeface="Times New Roman"/>
                <a:ea typeface="Times New Roman"/>
                <a:cs typeface="Times New Roman"/>
                <a:sym typeface="Times New Roman"/>
                <a:hlinkClick r:id="rId4"/>
              </a:rPr>
              <a:t>https://ieeexplore.ieee.org/document/9701068</a:t>
            </a:r>
            <a:r>
              <a:rPr lang="en-US" sz="2500" dirty="0">
                <a:solidFill>
                  <a:schemeClr val="dk1"/>
                </a:solidFill>
                <a:latin typeface="Times New Roman"/>
                <a:ea typeface="Times New Roman"/>
                <a:cs typeface="Times New Roman"/>
                <a:sym typeface="Times New Roman"/>
              </a:rPr>
              <a:t> - </a:t>
            </a:r>
            <a:r>
              <a:rPr lang="en-US" sz="2400" b="1" dirty="0">
                <a:solidFill>
                  <a:srgbClr val="333333"/>
                </a:solidFill>
                <a:highlight>
                  <a:srgbClr val="FFFFFF"/>
                </a:highlight>
                <a:latin typeface="Arial"/>
                <a:ea typeface="Arial"/>
                <a:cs typeface="Arial"/>
                <a:sym typeface="Arial"/>
              </a:rPr>
              <a:t>Cuff-less Blood Pressure measurement from Wireless ECG and PPG signals</a:t>
            </a:r>
            <a:endParaRPr sz="2500" dirty="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US" sz="2500" dirty="0">
                <a:solidFill>
                  <a:schemeClr val="dk1"/>
                </a:solidFill>
                <a:latin typeface="Times New Roman"/>
                <a:ea typeface="Times New Roman"/>
                <a:cs typeface="Times New Roman"/>
                <a:sym typeface="Times New Roman"/>
              </a:rPr>
              <a:t>[3] </a:t>
            </a:r>
            <a:r>
              <a:rPr lang="en-US" sz="2500" u="sng" dirty="0">
                <a:solidFill>
                  <a:schemeClr val="hlink"/>
                </a:solidFill>
                <a:latin typeface="Times New Roman"/>
                <a:ea typeface="Times New Roman"/>
                <a:cs typeface="Times New Roman"/>
                <a:sym typeface="Times New Roman"/>
              </a:rPr>
              <a:t>https://ieeexplore.ieee.org/abstract/document/9298358</a:t>
            </a:r>
            <a:endParaRPr sz="2400" b="1" dirty="0">
              <a:solidFill>
                <a:srgbClr val="333333"/>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2600" b="1" dirty="0">
              <a:solidFill>
                <a:schemeClr val="dk1"/>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endParaRPr sz="2500" dirty="0">
              <a:solidFill>
                <a:schemeClr val="dk1"/>
              </a:solidFill>
              <a:latin typeface="Times New Roman"/>
              <a:ea typeface="Times New Roman"/>
              <a:cs typeface="Times New Roman"/>
              <a:sym typeface="Times New Roman"/>
            </a:endParaRPr>
          </a:p>
        </p:txBody>
      </p:sp>
      <p:sp>
        <p:nvSpPr>
          <p:cNvPr id="187" name="Google Shape;187;g2a603164563_3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REFERENCES</a:t>
            </a:r>
            <a:endParaRPr b="1"/>
          </a:p>
        </p:txBody>
      </p:sp>
      <p:sp>
        <p:nvSpPr>
          <p:cNvPr id="188" name="Google Shape;188;g2a603164563_3_0"/>
          <p:cNvSpPr txBox="1">
            <a:spLocks noGrp="1"/>
          </p:cNvSpPr>
          <p:nvPr>
            <p:ph type="sldNum"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p:nvPr/>
        </p:nvSpPr>
        <p:spPr>
          <a:xfrm>
            <a:off x="0" y="3175"/>
            <a:ext cx="12192000" cy="4727575"/>
          </a:xfrm>
          <a:prstGeom prst="rect">
            <a:avLst/>
          </a:prstGeom>
          <a:solidFill>
            <a:srgbClr val="0C2577"/>
          </a:solid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C2577"/>
              </a:buClr>
              <a:buSzPts val="100"/>
              <a:buFont typeface="Georgia"/>
              <a:buNone/>
            </a:pPr>
            <a:r>
              <a:rPr lang="en-US" sz="100" b="0" i="0" u="none" strike="noStrike" cap="none">
                <a:solidFill>
                  <a:srgbClr val="0C2577"/>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sp>
        <p:nvSpPr>
          <p:cNvPr id="194" name="Google Shape;194;p14"/>
          <p:cNvSpPr txBox="1">
            <a:spLocks noGrp="1"/>
          </p:cNvSpPr>
          <p:nvPr>
            <p:ph type="title"/>
          </p:nvPr>
        </p:nvSpPr>
        <p:spPr>
          <a:xfrm>
            <a:off x="931862" y="1536700"/>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Georgia"/>
              <a:buNone/>
            </a:pPr>
            <a:r>
              <a:rPr lang="en-US" sz="4400" b="1" i="0" u="none">
                <a:solidFill>
                  <a:schemeClr val="lt1"/>
                </a:solidFill>
                <a:latin typeface="Georgia"/>
                <a:ea typeface="Georgia"/>
                <a:cs typeface="Georgia"/>
                <a:sym typeface="Georgia"/>
              </a:rPr>
              <a:t>Thank You</a:t>
            </a:r>
            <a:endParaRPr/>
          </a:p>
        </p:txBody>
      </p:sp>
      <p:pic>
        <p:nvPicPr>
          <p:cNvPr id="195" name="Google Shape;195;p14"/>
          <p:cNvPicPr preferRelativeResize="0"/>
          <p:nvPr/>
        </p:nvPicPr>
        <p:blipFill rotWithShape="1">
          <a:blip r:embed="rId3">
            <a:alphaModFix/>
          </a:blip>
          <a:srcRect/>
          <a:stretch/>
        </p:blipFill>
        <p:spPr>
          <a:xfrm>
            <a:off x="215900" y="5002212"/>
            <a:ext cx="1244600" cy="1244600"/>
          </a:xfrm>
          <a:prstGeom prst="rect">
            <a:avLst/>
          </a:prstGeom>
          <a:noFill/>
          <a:ln>
            <a:noFill/>
          </a:ln>
        </p:spPr>
      </p:pic>
      <p:sp>
        <p:nvSpPr>
          <p:cNvPr id="196" name="Google Shape;196;p14"/>
          <p:cNvSpPr txBox="1"/>
          <p:nvPr/>
        </p:nvSpPr>
        <p:spPr>
          <a:xfrm>
            <a:off x="1652587" y="5162550"/>
            <a:ext cx="5559425"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3298A"/>
              </a:buClr>
              <a:buSzPts val="1800"/>
              <a:buFont typeface="Georgia"/>
              <a:buNone/>
            </a:pPr>
            <a:r>
              <a:rPr lang="en-US" sz="1800" b="1" i="0" u="none" strike="noStrike" cap="none">
                <a:solidFill>
                  <a:srgbClr val="23298A"/>
                </a:solidFill>
                <a:latin typeface="Georgia"/>
                <a:ea typeface="Georgia"/>
                <a:cs typeface="Georgia"/>
                <a:sym typeface="Georgia"/>
              </a:rPr>
              <a:t>Dr. Shyama Prasad Mukherjee International Institute of Information Technology, Naya Raipur </a:t>
            </a:r>
            <a:endParaRPr sz="1400" b="0" i="0" u="none" strike="noStrike" cap="none">
              <a:solidFill>
                <a:srgbClr val="000000"/>
              </a:solidFill>
              <a:latin typeface="Arial"/>
              <a:ea typeface="Arial"/>
              <a:cs typeface="Arial"/>
              <a:sym typeface="Arial"/>
            </a:endParaRPr>
          </a:p>
        </p:txBody>
      </p:sp>
      <p:sp>
        <p:nvSpPr>
          <p:cNvPr id="197" name="Google Shape;197;p14"/>
          <p:cNvSpPr txBox="1"/>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98" name="Google Shape;198;p14"/>
          <p:cNvSpPr txBox="1"/>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14</a:t>
            </a:fld>
            <a:endParaRPr sz="1400" b="0" i="0" u="none" strike="noStrike" cap="none">
              <a:solidFill>
                <a:srgbClr val="000000"/>
              </a:solidFill>
              <a:latin typeface="Arial"/>
              <a:ea typeface="Arial"/>
              <a:cs typeface="Arial"/>
              <a:sym typeface="Arial"/>
            </a:endParaRPr>
          </a:p>
        </p:txBody>
      </p:sp>
      <p:sp>
        <p:nvSpPr>
          <p:cNvPr id="199" name="Google Shape;199;p14"/>
          <p:cNvSpPr txBox="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a:buNone/>
            </a:pPr>
            <a:r>
              <a:rPr lang="en-US" sz="1400" b="0" i="0" u="none" strike="noStrike" cap="none">
                <a:solidFill>
                  <a:schemeClr val="lt1"/>
                </a:solidFill>
                <a:latin typeface="Georgia"/>
                <a:ea typeface="Georgia"/>
                <a:cs typeface="Georgia"/>
                <a:sym typeface="Georgia"/>
              </a:rPr>
              <a:t>International Institute of Information Technology, Naya Raipur</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25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1000"/>
                                        <p:tgtEl>
                                          <p:spTgt spid="19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250"/>
                                  </p:stCondLst>
                                  <p:childTnLst>
                                    <p:set>
                                      <p:cBhvr>
                                        <p:cTn id="9" dur="1" fill="hold">
                                          <p:stCondLst>
                                            <p:cond delay="0"/>
                                          </p:stCondLst>
                                        </p:cTn>
                                        <p:tgtEl>
                                          <p:spTgt spid="193">
                                            <p:txEl>
                                              <p:pRg st="0" end="0"/>
                                            </p:txEl>
                                          </p:spTgt>
                                        </p:tgtEl>
                                        <p:attrNameLst>
                                          <p:attrName>style.visibility</p:attrName>
                                        </p:attrNameLst>
                                      </p:cBhvr>
                                      <p:to>
                                        <p:strVal val="visible"/>
                                      </p:to>
                                    </p:set>
                                    <p:anim calcmode="lin" valueType="num">
                                      <p:cBhvr additive="base">
                                        <p:cTn id="10" dur="1000"/>
                                        <p:tgtEl>
                                          <p:spTgt spid="19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body" idx="1"/>
          </p:nvPr>
        </p:nvSpPr>
        <p:spPr>
          <a:xfrm>
            <a:off x="838200" y="1530350"/>
            <a:ext cx="10515600" cy="4646612"/>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0"/>
              </a:spcBef>
              <a:spcAft>
                <a:spcPts val="0"/>
              </a:spcAft>
              <a:buClr>
                <a:srgbClr val="002060"/>
              </a:buClr>
              <a:buSzPts val="3000"/>
              <a:buFont typeface="Times New Roman"/>
              <a:buChar char="•"/>
            </a:pPr>
            <a:r>
              <a:rPr lang="en-US" sz="3000" i="0" u="none" strike="noStrike" cap="none">
                <a:solidFill>
                  <a:srgbClr val="002060"/>
                </a:solidFill>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a:p>
            <a:pPr marL="457200" marR="0" lvl="0" indent="-419100" algn="l" rtl="0">
              <a:lnSpc>
                <a:spcPct val="150000"/>
              </a:lnSpc>
              <a:spcBef>
                <a:spcPts val="0"/>
              </a:spcBef>
              <a:spcAft>
                <a:spcPts val="0"/>
              </a:spcAft>
              <a:buClr>
                <a:srgbClr val="002060"/>
              </a:buClr>
              <a:buSzPts val="3000"/>
              <a:buFont typeface="Times New Roman"/>
              <a:buChar char="•"/>
            </a:pPr>
            <a:r>
              <a:rPr lang="en-US" sz="3000" i="0" u="none" strike="noStrike" cap="none">
                <a:solidFill>
                  <a:srgbClr val="002060"/>
                </a:solidFill>
                <a:latin typeface="Times New Roman"/>
                <a:ea typeface="Times New Roman"/>
                <a:cs typeface="Times New Roman"/>
                <a:sym typeface="Times New Roman"/>
              </a:rPr>
              <a:t>Objectives</a:t>
            </a:r>
            <a:endParaRPr sz="3000">
              <a:latin typeface="Times New Roman"/>
              <a:ea typeface="Times New Roman"/>
              <a:cs typeface="Times New Roman"/>
              <a:sym typeface="Times New Roman"/>
            </a:endParaRPr>
          </a:p>
          <a:p>
            <a:pPr marL="457200" marR="0" lvl="0" indent="-419100" algn="l" rtl="0">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Related work</a:t>
            </a:r>
            <a:endParaRPr sz="3000">
              <a:latin typeface="Times New Roman"/>
              <a:ea typeface="Times New Roman"/>
              <a:cs typeface="Times New Roman"/>
              <a:sym typeface="Times New Roman"/>
            </a:endParaRPr>
          </a:p>
          <a:p>
            <a:pPr marL="457200" marR="0" lvl="0" indent="-419100" algn="l" rtl="0">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Methodology/ Our Model</a:t>
            </a:r>
            <a:endParaRPr sz="3000">
              <a:latin typeface="Times New Roman"/>
              <a:ea typeface="Times New Roman"/>
              <a:cs typeface="Times New Roman"/>
              <a:sym typeface="Times New Roman"/>
            </a:endParaRPr>
          </a:p>
          <a:p>
            <a:pPr marL="457200" marR="0" lvl="0" indent="-419100" algn="l" rtl="0">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Results</a:t>
            </a:r>
            <a:endParaRPr sz="3000">
              <a:latin typeface="Times New Roman"/>
              <a:ea typeface="Times New Roman"/>
              <a:cs typeface="Times New Roman"/>
              <a:sym typeface="Times New Roman"/>
            </a:endParaRPr>
          </a:p>
          <a:p>
            <a:pPr marL="457200" marR="0" lvl="0" indent="-419100" algn="l" rtl="0">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Conclusion </a:t>
            </a:r>
            <a:endParaRPr sz="3000">
              <a:latin typeface="Times New Roman"/>
              <a:ea typeface="Times New Roman"/>
              <a:cs typeface="Times New Roman"/>
              <a:sym typeface="Times New Roman"/>
            </a:endParaRPr>
          </a:p>
          <a:p>
            <a:pPr marL="228600" marR="0" lvl="0" indent="-228600" algn="l" rtl="0">
              <a:lnSpc>
                <a:spcPct val="150000"/>
              </a:lnSpc>
              <a:spcBef>
                <a:spcPts val="1000"/>
              </a:spcBef>
              <a:spcAft>
                <a:spcPts val="0"/>
              </a:spcAft>
              <a:buClr>
                <a:schemeClr val="dk1"/>
              </a:buClr>
              <a:buSzPts val="2400"/>
              <a:buFont typeface="Arial"/>
              <a:buNone/>
            </a:pPr>
            <a:endParaRPr sz="2600" b="0" i="0" u="none" strike="noStrike" cap="none">
              <a:solidFill>
                <a:srgbClr val="002060"/>
              </a:solidFill>
              <a:latin typeface="Calibri"/>
              <a:ea typeface="Calibri"/>
              <a:cs typeface="Calibri"/>
              <a:sym typeface="Calibri"/>
            </a:endParaRPr>
          </a:p>
          <a:p>
            <a:pPr marL="228600" marR="0" lvl="0" indent="-76200" algn="l" rtl="0">
              <a:lnSpc>
                <a:spcPct val="150000"/>
              </a:lnSpc>
              <a:spcBef>
                <a:spcPts val="1000"/>
              </a:spcBef>
              <a:spcAft>
                <a:spcPts val="0"/>
              </a:spcAft>
              <a:buClr>
                <a:schemeClr val="dk1"/>
              </a:buClr>
              <a:buSzPts val="2400"/>
              <a:buFont typeface="Arial"/>
              <a:buNone/>
            </a:pPr>
            <a:endParaRPr sz="2600" b="0" i="0" u="none">
              <a:solidFill>
                <a:srgbClr val="002060"/>
              </a:solidFill>
              <a:latin typeface="Calibri"/>
              <a:ea typeface="Calibri"/>
              <a:cs typeface="Calibri"/>
              <a:sym typeface="Calibri"/>
            </a:endParaRPr>
          </a:p>
        </p:txBody>
      </p:sp>
      <p:sp>
        <p:nvSpPr>
          <p:cNvPr id="106" name="Google Shape;106;p2"/>
          <p:cNvSpPr txBox="1">
            <a:spLocks noGrp="1"/>
          </p:cNvSpPr>
          <p:nvPr>
            <p:ph type="title"/>
          </p:nvPr>
        </p:nvSpPr>
        <p:spPr>
          <a:xfrm>
            <a:off x="838200" y="365125"/>
            <a:ext cx="10515600" cy="1044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a:buNone/>
            </a:pPr>
            <a:r>
              <a:rPr lang="en-US" sz="4400" b="1" i="0" u="none">
                <a:solidFill>
                  <a:srgbClr val="002060"/>
                </a:solidFill>
              </a:rPr>
              <a:t>C</a:t>
            </a:r>
            <a:r>
              <a:rPr lang="en-US" b="1"/>
              <a:t>ONTENT</a:t>
            </a:r>
            <a:endParaRPr b="1"/>
          </a:p>
        </p:txBody>
      </p:sp>
      <p:sp>
        <p:nvSpPr>
          <p:cNvPr id="107" name="Google Shape;107;p2"/>
          <p:cNvSpPr txBox="1"/>
          <p:nvPr/>
        </p:nvSpPr>
        <p:spPr>
          <a:xfrm>
            <a:off x="266700" y="6557962"/>
            <a:ext cx="2209800" cy="3000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08" name="Google Shape;108;p2"/>
          <p:cNvSpPr txBox="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a:buNone/>
            </a:pPr>
            <a:r>
              <a:rPr lang="en-US" sz="1400" b="0" i="0" u="none" strike="noStrike" cap="none">
                <a:solidFill>
                  <a:schemeClr val="lt1"/>
                </a:solidFill>
                <a:latin typeface="Georgia"/>
                <a:ea typeface="Georgia"/>
                <a:cs typeface="Georgia"/>
                <a:sym typeface="Georgia"/>
              </a:rPr>
              <a:t>International Institute of Information Technology, Naya Raipur</a:t>
            </a:r>
            <a:endParaRPr sz="1400" b="0" i="0" u="none" strike="noStrike" cap="none">
              <a:solidFill>
                <a:srgbClr val="000000"/>
              </a:solidFill>
              <a:latin typeface="Arial"/>
              <a:ea typeface="Arial"/>
              <a:cs typeface="Arial"/>
              <a:sym typeface="Arial"/>
            </a:endParaRPr>
          </a:p>
        </p:txBody>
      </p:sp>
      <p:sp>
        <p:nvSpPr>
          <p:cNvPr id="109" name="Google Shape;109;p2"/>
          <p:cNvSpPr txBox="1"/>
          <p:nvPr/>
        </p:nvSpPr>
        <p:spPr>
          <a:xfrm>
            <a:off x="9629775" y="6492875"/>
            <a:ext cx="197961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89f2674989_0_9"/>
          <p:cNvSpPr txBox="1">
            <a:spLocks noGrp="1"/>
          </p:cNvSpPr>
          <p:nvPr>
            <p:ph type="title"/>
          </p:nvPr>
        </p:nvSpPr>
        <p:spPr>
          <a:xfrm>
            <a:off x="266699" y="365125"/>
            <a:ext cx="10332900" cy="13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a:buNone/>
            </a:pPr>
            <a:r>
              <a:rPr lang="en-US" b="1"/>
              <a:t>INTRODUCTION</a:t>
            </a:r>
            <a:endParaRPr/>
          </a:p>
        </p:txBody>
      </p:sp>
      <p:sp>
        <p:nvSpPr>
          <p:cNvPr id="115" name="Google Shape;115;g289f2674989_0_9"/>
          <p:cNvSpPr txBox="1">
            <a:spLocks noGrp="1"/>
          </p:cNvSpPr>
          <p:nvPr>
            <p:ph type="body" idx="1"/>
          </p:nvPr>
        </p:nvSpPr>
        <p:spPr>
          <a:xfrm>
            <a:off x="853700" y="1590550"/>
            <a:ext cx="10733400" cy="4902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000"/>
              </a:spcBef>
              <a:spcAft>
                <a:spcPts val="0"/>
              </a:spcAft>
              <a:buClr>
                <a:schemeClr val="dk1"/>
              </a:buClr>
              <a:buSzPts val="1100"/>
              <a:buFont typeface="Arial"/>
              <a:buNone/>
            </a:pPr>
            <a:r>
              <a:rPr lang="en-US" sz="2500">
                <a:latin typeface="Times New Roman"/>
                <a:ea typeface="Times New Roman"/>
                <a:cs typeface="Times New Roman"/>
                <a:sym typeface="Times New Roman"/>
              </a:rPr>
              <a:t>•Photoplethysmography is a non-invasive technique used to detect volumetric changes in the microvascular bed of tissues.</a:t>
            </a:r>
            <a:endParaRPr sz="2500">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US" sz="2500">
                <a:latin typeface="Times New Roman"/>
                <a:ea typeface="Times New Roman"/>
                <a:cs typeface="Times New Roman"/>
                <a:sym typeface="Times New Roman"/>
              </a:rPr>
              <a:t>•It uses optical approach that make measurements at the surface of the skin.</a:t>
            </a:r>
            <a:endParaRPr sz="2500">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US" sz="2500">
                <a:latin typeface="Times New Roman"/>
                <a:ea typeface="Times New Roman"/>
                <a:cs typeface="Times New Roman"/>
                <a:sym typeface="Times New Roman"/>
              </a:rPr>
              <a:t>•It provides valuable information about the blood pressure, respiratory rate from which cardiovascular diseases, aging etc. can be concluded.</a:t>
            </a:r>
            <a:endParaRPr sz="2500">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US" sz="2500">
                <a:latin typeface="Times New Roman"/>
                <a:ea typeface="Times New Roman"/>
                <a:cs typeface="Times New Roman"/>
                <a:sym typeface="Times New Roman"/>
              </a:rPr>
              <a:t>•PPG signal graphs contain a lot of insight that can be used to access the patterns related to heart. </a:t>
            </a:r>
            <a:endParaRPr sz="3000">
              <a:solidFill>
                <a:schemeClr val="dk1"/>
              </a:solidFill>
            </a:endParaRPr>
          </a:p>
          <a:p>
            <a:pPr marL="228600" marR="0" lvl="0" indent="-50800" algn="just" rtl="0">
              <a:lnSpc>
                <a:spcPct val="100000"/>
              </a:lnSpc>
              <a:spcBef>
                <a:spcPts val="0"/>
              </a:spcBef>
              <a:spcAft>
                <a:spcPts val="0"/>
              </a:spcAft>
              <a:buClr>
                <a:schemeClr val="dk1"/>
              </a:buClr>
              <a:buSzPts val="2800"/>
              <a:buFont typeface="Arial"/>
              <a:buNone/>
            </a:pPr>
            <a:endParaRPr sz="2100">
              <a:solidFill>
                <a:schemeClr val="dk1"/>
              </a:solidFill>
              <a:latin typeface="Times New Roman"/>
              <a:ea typeface="Times New Roman"/>
              <a:cs typeface="Times New Roman"/>
              <a:sym typeface="Times New Roman"/>
            </a:endParaRPr>
          </a:p>
        </p:txBody>
      </p:sp>
      <p:sp>
        <p:nvSpPr>
          <p:cNvPr id="116" name="Google Shape;116;g289f2674989_0_9"/>
          <p:cNvSpPr txBox="1"/>
          <p:nvPr/>
        </p:nvSpPr>
        <p:spPr>
          <a:xfrm>
            <a:off x="266700" y="6518275"/>
            <a:ext cx="2209800" cy="30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17" name="Google Shape;117;g289f2674989_0_9"/>
          <p:cNvSpPr txBox="1"/>
          <p:nvPr/>
        </p:nvSpPr>
        <p:spPr>
          <a:xfrm>
            <a:off x="9607550" y="6453187"/>
            <a:ext cx="19797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3</a:t>
            </a:fld>
            <a:endParaRPr sz="1400" b="0" i="0" u="none" strike="noStrike" cap="none">
              <a:solidFill>
                <a:srgbClr val="000000"/>
              </a:solidFill>
              <a:latin typeface="Arial"/>
              <a:ea typeface="Arial"/>
              <a:cs typeface="Arial"/>
              <a:sym typeface="Arial"/>
            </a:endParaRPr>
          </a:p>
        </p:txBody>
      </p:sp>
      <p:sp>
        <p:nvSpPr>
          <p:cNvPr id="118" name="Google Shape;118;g289f2674989_0_9"/>
          <p:cNvSpPr txBox="1"/>
          <p:nvPr/>
        </p:nvSpPr>
        <p:spPr>
          <a:xfrm>
            <a:off x="2859087" y="6492875"/>
            <a:ext cx="6597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a:buNone/>
            </a:pPr>
            <a:r>
              <a:rPr lang="en-US" sz="1400" b="0" i="0" u="none" strike="noStrike" cap="none">
                <a:solidFill>
                  <a:schemeClr val="lt1"/>
                </a:solidFill>
                <a:latin typeface="Georgia"/>
                <a:ea typeface="Georgia"/>
                <a:cs typeface="Georgia"/>
                <a:sym typeface="Georgia"/>
              </a:rPr>
              <a:t>International Institute of Information Technology, Naya Raipur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89f2674989_0_28"/>
          <p:cNvSpPr txBox="1">
            <a:spLocks noGrp="1"/>
          </p:cNvSpPr>
          <p:nvPr>
            <p:ph type="body" idx="1"/>
          </p:nvPr>
        </p:nvSpPr>
        <p:spPr>
          <a:xfrm>
            <a:off x="498000" y="1462075"/>
            <a:ext cx="10970100" cy="5056200"/>
          </a:xfrm>
          <a:prstGeom prst="rect">
            <a:avLst/>
          </a:prstGeom>
          <a:noFill/>
          <a:ln>
            <a:noFill/>
          </a:ln>
        </p:spPr>
        <p:txBody>
          <a:bodyPr spcFirstLastPara="1" wrap="square" lIns="91425" tIns="45700" rIns="91425" bIns="45700" anchor="t" anchorCtr="0">
            <a:noAutofit/>
          </a:bodyPr>
          <a:lstStyle/>
          <a:p>
            <a:pPr marL="457200" lvl="0" indent="-387350" algn="l" rtl="0">
              <a:lnSpc>
                <a:spcPct val="100000"/>
              </a:lnSpc>
              <a:spcBef>
                <a:spcPts val="1000"/>
              </a:spcBef>
              <a:spcAft>
                <a:spcPts val="0"/>
              </a:spcAft>
              <a:buSzPts val="2500"/>
              <a:buFont typeface="Times New Roman"/>
              <a:buChar char="●"/>
            </a:pPr>
            <a:r>
              <a:rPr lang="en-IN" sz="2500" dirty="0">
                <a:latin typeface="Times New Roman"/>
                <a:ea typeface="Times New Roman"/>
                <a:cs typeface="Times New Roman"/>
                <a:sym typeface="Times New Roman"/>
              </a:rPr>
              <a:t>There are various applications of ppg signal, especially in the medical domain. </a:t>
            </a:r>
          </a:p>
          <a:p>
            <a:pPr marL="457200" lvl="0" indent="-387350" algn="l" rtl="0">
              <a:lnSpc>
                <a:spcPct val="100000"/>
              </a:lnSpc>
              <a:spcBef>
                <a:spcPts val="1000"/>
              </a:spcBef>
              <a:spcAft>
                <a:spcPts val="0"/>
              </a:spcAft>
              <a:buSzPts val="2500"/>
              <a:buFont typeface="Times New Roman"/>
              <a:buChar char="●"/>
            </a:pPr>
            <a:r>
              <a:rPr lang="en-IN" sz="2500" dirty="0">
                <a:latin typeface="Times New Roman"/>
                <a:ea typeface="Times New Roman"/>
                <a:cs typeface="Times New Roman"/>
                <a:sym typeface="Times New Roman"/>
              </a:rPr>
              <a:t>We are focusing on activity monitoring using the ppg signal. </a:t>
            </a:r>
          </a:p>
          <a:p>
            <a:pPr marL="457200" lvl="0" indent="-387350" algn="l" rtl="0">
              <a:lnSpc>
                <a:spcPct val="100000"/>
              </a:lnSpc>
              <a:spcBef>
                <a:spcPts val="1000"/>
              </a:spcBef>
              <a:spcAft>
                <a:spcPts val="0"/>
              </a:spcAft>
              <a:buSzPts val="2500"/>
              <a:buFont typeface="Times New Roman"/>
              <a:buChar char="●"/>
            </a:pPr>
            <a:r>
              <a:rPr lang="en-IN" sz="2500" dirty="0">
                <a:latin typeface="Times New Roman"/>
                <a:ea typeface="Times New Roman"/>
                <a:cs typeface="Times New Roman"/>
                <a:sym typeface="Times New Roman"/>
              </a:rPr>
              <a:t>Basically, the signal is acquired, pre-processed and then sent to an ml model to classify the work being done.</a:t>
            </a:r>
          </a:p>
          <a:p>
            <a:pPr marL="457200" lvl="0" indent="-387350" algn="l" rtl="0">
              <a:lnSpc>
                <a:spcPct val="100000"/>
              </a:lnSpc>
              <a:spcBef>
                <a:spcPts val="1000"/>
              </a:spcBef>
              <a:spcAft>
                <a:spcPts val="0"/>
              </a:spcAft>
              <a:buSzPts val="2500"/>
              <a:buFont typeface="Times New Roman"/>
              <a:buChar char="●"/>
            </a:pPr>
            <a:r>
              <a:rPr lang="en-IN" sz="2500" dirty="0">
                <a:latin typeface="Times New Roman"/>
                <a:ea typeface="Times New Roman"/>
                <a:cs typeface="Times New Roman"/>
                <a:sym typeface="Times New Roman"/>
              </a:rPr>
              <a:t>There are a lot of challenges in processing the signal and retaining the most accurate features out of it.</a:t>
            </a:r>
          </a:p>
          <a:p>
            <a:pPr marL="457200" lvl="0" indent="-387350" algn="l" rtl="0">
              <a:lnSpc>
                <a:spcPct val="100000"/>
              </a:lnSpc>
              <a:spcBef>
                <a:spcPts val="1000"/>
              </a:spcBef>
              <a:spcAft>
                <a:spcPts val="0"/>
              </a:spcAft>
              <a:buSzPts val="2500"/>
              <a:buFont typeface="Times New Roman"/>
              <a:buChar char="●"/>
            </a:pPr>
            <a:r>
              <a:rPr lang="en-IN" sz="2500" dirty="0">
                <a:latin typeface="Times New Roman"/>
                <a:ea typeface="Times New Roman"/>
                <a:cs typeface="Times New Roman"/>
                <a:sym typeface="Times New Roman"/>
              </a:rPr>
              <a:t>By use of filters and signal processing techniques we aim to achieve refined ppg that can be used for further monitoring processes.</a:t>
            </a:r>
            <a:endParaRPr sz="2500" dirty="0">
              <a:latin typeface="Times New Roman"/>
              <a:ea typeface="Times New Roman"/>
              <a:cs typeface="Times New Roman"/>
              <a:sym typeface="Times New Roman"/>
            </a:endParaRPr>
          </a:p>
        </p:txBody>
      </p:sp>
      <p:sp>
        <p:nvSpPr>
          <p:cNvPr id="124" name="Google Shape;124;g289f2674989_0_28"/>
          <p:cNvSpPr txBox="1"/>
          <p:nvPr/>
        </p:nvSpPr>
        <p:spPr>
          <a:xfrm>
            <a:off x="266700" y="6518275"/>
            <a:ext cx="2209800" cy="30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25" name="Google Shape;125;g289f2674989_0_28"/>
          <p:cNvSpPr txBox="1"/>
          <p:nvPr/>
        </p:nvSpPr>
        <p:spPr>
          <a:xfrm>
            <a:off x="9607550" y="6453187"/>
            <a:ext cx="19797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sp>
        <p:nvSpPr>
          <p:cNvPr id="126" name="Google Shape;126;g289f2674989_0_28"/>
          <p:cNvSpPr txBox="1"/>
          <p:nvPr/>
        </p:nvSpPr>
        <p:spPr>
          <a:xfrm>
            <a:off x="2859087" y="6492875"/>
            <a:ext cx="6597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a:buNone/>
            </a:pPr>
            <a:r>
              <a:rPr lang="en-US" sz="1400" b="0" i="0" u="none" strike="noStrike" cap="none">
                <a:solidFill>
                  <a:schemeClr val="lt1"/>
                </a:solidFill>
                <a:latin typeface="Georgia"/>
                <a:ea typeface="Georgia"/>
                <a:cs typeface="Georgia"/>
                <a:sym typeface="Georgia"/>
              </a:rPr>
              <a:t>International Institute of Information Technology, Naya Raipur</a:t>
            </a:r>
            <a:endParaRPr sz="1400" b="0" i="0" u="none" strike="noStrike" cap="none">
              <a:solidFill>
                <a:srgbClr val="000000"/>
              </a:solidFill>
              <a:latin typeface="Arial"/>
              <a:ea typeface="Arial"/>
              <a:cs typeface="Arial"/>
              <a:sym typeface="Arial"/>
            </a:endParaRPr>
          </a:p>
        </p:txBody>
      </p:sp>
      <p:sp>
        <p:nvSpPr>
          <p:cNvPr id="127" name="Google Shape;127;g289f2674989_0_28"/>
          <p:cNvSpPr txBox="1">
            <a:spLocks noGrp="1"/>
          </p:cNvSpPr>
          <p:nvPr>
            <p:ph type="title"/>
          </p:nvPr>
        </p:nvSpPr>
        <p:spPr>
          <a:xfrm>
            <a:off x="498000" y="417475"/>
            <a:ext cx="10515600" cy="1044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a:buNone/>
            </a:pPr>
            <a:r>
              <a:rPr lang="en-US" b="1"/>
              <a:t>OBJECTIVES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a2f8312dab_1_0"/>
          <p:cNvSpPr txBox="1">
            <a:spLocks noGrp="1"/>
          </p:cNvSpPr>
          <p:nvPr>
            <p:ph type="body" idx="1"/>
          </p:nvPr>
        </p:nvSpPr>
        <p:spPr>
          <a:xfrm>
            <a:off x="565127" y="1397301"/>
            <a:ext cx="10515600" cy="4351200"/>
          </a:xfrm>
          <a:prstGeom prst="rect">
            <a:avLst/>
          </a:prstGeom>
        </p:spPr>
        <p:txBody>
          <a:bodyPr spcFirstLastPara="1" wrap="square" lIns="91425" tIns="45700" rIns="91425" bIns="45700" anchor="t" anchorCtr="0">
            <a:noAutofit/>
          </a:bodyPr>
          <a:lstStyle/>
          <a:p>
            <a:pPr marL="0" lvl="0" indent="0" algn="just" rtl="0">
              <a:lnSpc>
                <a:spcPct val="115000"/>
              </a:lnSpc>
              <a:spcBef>
                <a:spcPts val="1000"/>
              </a:spcBef>
              <a:spcAft>
                <a:spcPts val="0"/>
              </a:spcAft>
              <a:buNone/>
            </a:pPr>
            <a:r>
              <a:rPr lang="en-US" sz="2200" b="1" dirty="0">
                <a:latin typeface="Times New Roman"/>
                <a:ea typeface="Times New Roman"/>
                <a:cs typeface="Times New Roman"/>
                <a:sym typeface="Times New Roman"/>
              </a:rPr>
              <a:t>[1] Comparison of Different Machine Learning Techniques for the Cuffless Estimation of Blood Pressure using PPG Signals </a:t>
            </a:r>
            <a:r>
              <a:rPr lang="en-US" sz="2200" dirty="0">
                <a:latin typeface="Times New Roman"/>
                <a:ea typeface="Times New Roman"/>
                <a:cs typeface="Times New Roman"/>
                <a:sym typeface="Times New Roman"/>
              </a:rPr>
              <a:t>uses ppg signals for estimating the blood pressure. Use of filters (</a:t>
            </a:r>
            <a:r>
              <a:rPr lang="en-US" sz="2200" dirty="0" err="1">
                <a:latin typeface="Times New Roman"/>
                <a:ea typeface="Times New Roman"/>
                <a:cs typeface="Times New Roman"/>
                <a:sym typeface="Times New Roman"/>
              </a:rPr>
              <a:t>chebychev</a:t>
            </a:r>
            <a:r>
              <a:rPr lang="en-US" sz="2200" dirty="0">
                <a:latin typeface="Times New Roman"/>
                <a:ea typeface="Times New Roman"/>
                <a:cs typeface="Times New Roman"/>
                <a:sym typeface="Times New Roman"/>
              </a:rPr>
              <a:t>-II) to reduce noise. Features are extracted and then fed to different ml models for estimation.</a:t>
            </a:r>
            <a:endParaRPr sz="2200" dirty="0">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r>
              <a:rPr lang="en-US" sz="2200" b="1" dirty="0">
                <a:latin typeface="Times New Roman"/>
                <a:ea typeface="Times New Roman"/>
                <a:cs typeface="Times New Roman"/>
                <a:sym typeface="Times New Roman"/>
              </a:rPr>
              <a:t>[2] Cuff-less Blood Pressure measurement from Wireless ECG and PPG signals</a:t>
            </a:r>
            <a:r>
              <a:rPr lang="en-US" sz="2200" dirty="0">
                <a:latin typeface="Times New Roman"/>
                <a:ea typeface="Times New Roman"/>
                <a:cs typeface="Times New Roman"/>
                <a:sym typeface="Times New Roman"/>
              </a:rPr>
              <a:t> extracts ECG and PPG time domain features acquired through wireless hardware system. Using SVM, model of blood pressure estimation is trained.</a:t>
            </a:r>
          </a:p>
          <a:p>
            <a:pPr marL="0" indent="0" algn="just">
              <a:lnSpc>
                <a:spcPct val="115000"/>
              </a:lnSpc>
              <a:buNone/>
            </a:pPr>
            <a:r>
              <a:rPr lang="en-US" sz="2200" b="1" dirty="0">
                <a:latin typeface="Times New Roman"/>
                <a:ea typeface="Times New Roman"/>
                <a:cs typeface="Times New Roman"/>
                <a:sym typeface="Times New Roman"/>
              </a:rPr>
              <a:t>[3] </a:t>
            </a:r>
            <a:r>
              <a:rPr lang="en-US" sz="2200" b="1" dirty="0">
                <a:latin typeface="Times New Roman"/>
                <a:cs typeface="Times New Roman"/>
              </a:rPr>
              <a:t>A Survey on Denoising Techniques of PPG Signal </a:t>
            </a:r>
            <a:r>
              <a:rPr lang="en-US" sz="2200" dirty="0">
                <a:latin typeface="Times New Roman"/>
                <a:cs typeface="Times New Roman"/>
              </a:rPr>
              <a:t>discusses various kind of noise that can occur in a ppg signal and methos to remove it to acquire features of ppg signal.</a:t>
            </a:r>
            <a:endParaRPr lang="en-US" sz="2200" b="1" dirty="0">
              <a:latin typeface="Times New Roman"/>
              <a:cs typeface="Times New Roman"/>
            </a:endParaRPr>
          </a:p>
          <a:p>
            <a:pPr marL="0" lvl="0" indent="0" algn="just" rtl="0">
              <a:lnSpc>
                <a:spcPct val="115000"/>
              </a:lnSpc>
              <a:spcBef>
                <a:spcPts val="1000"/>
              </a:spcBef>
              <a:spcAft>
                <a:spcPts val="0"/>
              </a:spcAft>
              <a:buNone/>
            </a:pPr>
            <a:endParaRPr sz="2200" dirty="0">
              <a:latin typeface="Times New Roman"/>
              <a:ea typeface="Times New Roman"/>
              <a:cs typeface="Times New Roman"/>
              <a:sym typeface="Times New Roman"/>
            </a:endParaRPr>
          </a:p>
        </p:txBody>
      </p:sp>
      <p:sp>
        <p:nvSpPr>
          <p:cNvPr id="134" name="Google Shape;134;g2a2f8312dab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RELATED WORK</a:t>
            </a:r>
            <a:endParaRPr b="1"/>
          </a:p>
        </p:txBody>
      </p:sp>
      <p:sp>
        <p:nvSpPr>
          <p:cNvPr id="135" name="Google Shape;135;g2a2f8312dab_1_0"/>
          <p:cNvSpPr txBox="1">
            <a:spLocks noGrp="1"/>
          </p:cNvSpPr>
          <p:nvPr>
            <p:ph type="sldNum"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F58809-4842-BDBA-0E52-A627FA7F521D}"/>
              </a:ext>
            </a:extLst>
          </p:cNvPr>
          <p:cNvSpPr>
            <a:spLocks noGrp="1"/>
          </p:cNvSpPr>
          <p:nvPr>
            <p:ph type="body" idx="1"/>
          </p:nvPr>
        </p:nvSpPr>
        <p:spPr/>
        <p:txBody>
          <a:bodyPr/>
          <a:lstStyle/>
          <a:p>
            <a:pPr marL="50800" indent="0">
              <a:buNone/>
            </a:pPr>
            <a:r>
              <a:rPr lang="en-IN" sz="2000" dirty="0"/>
              <a:t>Acquiring a ppg signal is challenging task due to presence of various types of noise associated with it.</a:t>
            </a:r>
          </a:p>
          <a:p>
            <a:r>
              <a:rPr lang="en-IN" sz="2000" b="1" dirty="0"/>
              <a:t>Motion Artifacts</a:t>
            </a:r>
            <a:r>
              <a:rPr lang="en-IN" sz="2000" dirty="0"/>
              <a:t>: movement of subject causes fluctuations in the signal. It is basically due to sensor displacement, muscle movement etc. These can be removed by using PMAF Periodic moving average filter which uses 8</a:t>
            </a:r>
            <a:r>
              <a:rPr lang="en-IN" sz="2000" baseline="30000" dirty="0"/>
              <a:t>th</a:t>
            </a:r>
            <a:r>
              <a:rPr lang="en-IN" sz="2000" dirty="0"/>
              <a:t> order </a:t>
            </a:r>
            <a:r>
              <a:rPr lang="en-IN" sz="2000" dirty="0" err="1"/>
              <a:t>butterworth</a:t>
            </a:r>
            <a:r>
              <a:rPr lang="en-IN" sz="2000" dirty="0"/>
              <a:t> LPF and adaptive filters like Least Mean Square Filter.</a:t>
            </a:r>
          </a:p>
          <a:p>
            <a:r>
              <a:rPr lang="en-IN" sz="2000" b="1" dirty="0"/>
              <a:t>Baseline Wander</a:t>
            </a:r>
            <a:r>
              <a:rPr lang="en-IN" sz="2000" dirty="0"/>
              <a:t>: It comes in the category of low-frequency noise. Changes in sensor contact with the skin or other environmental factors are a major cause. T</a:t>
            </a:r>
            <a:r>
              <a:rPr lang="en-US" sz="2000" dirty="0"/>
              <a:t>he isoelectric line of PPG signal gets affected and makes estimation inaccurate </a:t>
            </a:r>
            <a:r>
              <a:rPr lang="en-IN" sz="2000" dirty="0"/>
              <a:t>. It can be removed by use of detrending (inbuilt function)</a:t>
            </a:r>
          </a:p>
          <a:p>
            <a:r>
              <a:rPr lang="en-US" sz="2000" b="1" dirty="0"/>
              <a:t>Power line interference noise</a:t>
            </a:r>
            <a:r>
              <a:rPr lang="en-US" sz="2000" dirty="0"/>
              <a:t>: Power line interference is the high-frequency artifact caused by instrumentation amplifier ambient electromagnetic signals and power source obstruction. It can be removed by</a:t>
            </a:r>
            <a:r>
              <a:rPr lang="en-IN" sz="2000" dirty="0"/>
              <a:t> Independent Component Analysis (blind source separation) which removes AWGN noise.</a:t>
            </a:r>
          </a:p>
          <a:p>
            <a:pPr marL="50800" indent="0">
              <a:buNone/>
            </a:pPr>
            <a:endParaRPr lang="en-IN" sz="2000" dirty="0"/>
          </a:p>
        </p:txBody>
      </p:sp>
      <p:sp>
        <p:nvSpPr>
          <p:cNvPr id="3" name="Title 2">
            <a:extLst>
              <a:ext uri="{FF2B5EF4-FFF2-40B4-BE49-F238E27FC236}">
                <a16:creationId xmlns:a16="http://schemas.microsoft.com/office/drawing/2014/main" id="{AD18BD8C-65F8-3955-B47C-E6A0146DC31E}"/>
              </a:ext>
            </a:extLst>
          </p:cNvPr>
          <p:cNvSpPr>
            <a:spLocks noGrp="1"/>
          </p:cNvSpPr>
          <p:nvPr>
            <p:ph type="title"/>
          </p:nvPr>
        </p:nvSpPr>
        <p:spPr/>
        <p:txBody>
          <a:bodyPr/>
          <a:lstStyle/>
          <a:p>
            <a:r>
              <a:rPr lang="en-IN" b="1" dirty="0"/>
              <a:t>OVERVIEW</a:t>
            </a:r>
          </a:p>
        </p:txBody>
      </p:sp>
      <p:sp>
        <p:nvSpPr>
          <p:cNvPr id="4" name="Slide Number Placeholder 3">
            <a:extLst>
              <a:ext uri="{FF2B5EF4-FFF2-40B4-BE49-F238E27FC236}">
                <a16:creationId xmlns:a16="http://schemas.microsoft.com/office/drawing/2014/main" id="{9CCC1803-7751-FB1A-9DE9-E8B0DD228F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17960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g2a39a2a52a7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METHODOLOGY</a:t>
            </a:r>
            <a:endParaRPr b="1" dirty="0"/>
          </a:p>
        </p:txBody>
      </p:sp>
      <p:sp>
        <p:nvSpPr>
          <p:cNvPr id="143" name="Google Shape;143;g2a39a2a52a7_0_0"/>
          <p:cNvSpPr txBox="1">
            <a:spLocks noGrp="1"/>
          </p:cNvSpPr>
          <p:nvPr>
            <p:ph type="sldNum"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7</a:t>
            </a:fld>
            <a:endParaRPr/>
          </a:p>
        </p:txBody>
      </p:sp>
      <p:pic>
        <p:nvPicPr>
          <p:cNvPr id="5" name="Picture 4">
            <a:extLst>
              <a:ext uri="{FF2B5EF4-FFF2-40B4-BE49-F238E27FC236}">
                <a16:creationId xmlns:a16="http://schemas.microsoft.com/office/drawing/2014/main" id="{F16DDB5A-E28B-95AE-BD2C-EDCF69B81D48}"/>
              </a:ext>
            </a:extLst>
          </p:cNvPr>
          <p:cNvPicPr>
            <a:picLocks noChangeAspect="1"/>
          </p:cNvPicPr>
          <p:nvPr/>
        </p:nvPicPr>
        <p:blipFill>
          <a:blip r:embed="rId3"/>
          <a:stretch>
            <a:fillRect/>
          </a:stretch>
        </p:blipFill>
        <p:spPr>
          <a:xfrm>
            <a:off x="5228289" y="163963"/>
            <a:ext cx="4932947" cy="62828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C80A4-DC72-5C60-C510-3B35404DA3E6}"/>
              </a:ext>
            </a:extLst>
          </p:cNvPr>
          <p:cNvSpPr>
            <a:spLocks noGrp="1"/>
          </p:cNvSpPr>
          <p:nvPr>
            <p:ph type="body" idx="1"/>
          </p:nvPr>
        </p:nvSpPr>
        <p:spPr/>
        <p:txBody>
          <a:bodyPr/>
          <a:lstStyle/>
          <a:p>
            <a:r>
              <a:rPr lang="en-IN" dirty="0"/>
              <a:t>PPG Signal is acquired from OpenSignal Application in the form of a txt file and converted into csv for easy processing</a:t>
            </a:r>
          </a:p>
          <a:p>
            <a:pPr marL="50800" indent="0">
              <a:buNone/>
            </a:pPr>
            <a:endParaRPr lang="en-IN" dirty="0"/>
          </a:p>
        </p:txBody>
      </p:sp>
      <p:sp>
        <p:nvSpPr>
          <p:cNvPr id="3" name="Title 2">
            <a:extLst>
              <a:ext uri="{FF2B5EF4-FFF2-40B4-BE49-F238E27FC236}">
                <a16:creationId xmlns:a16="http://schemas.microsoft.com/office/drawing/2014/main" id="{3D666D42-1DBF-E681-35DA-815C7CCEC8F2}"/>
              </a:ext>
            </a:extLst>
          </p:cNvPr>
          <p:cNvSpPr>
            <a:spLocks noGrp="1"/>
          </p:cNvSpPr>
          <p:nvPr>
            <p:ph type="title"/>
          </p:nvPr>
        </p:nvSpPr>
        <p:spPr/>
        <p:txBody>
          <a:bodyPr/>
          <a:lstStyle/>
          <a:p>
            <a:r>
              <a:rPr lang="en-IN" b="1" dirty="0"/>
              <a:t>DATASET</a:t>
            </a:r>
          </a:p>
        </p:txBody>
      </p:sp>
      <p:sp>
        <p:nvSpPr>
          <p:cNvPr id="4" name="Slide Number Placeholder 3">
            <a:extLst>
              <a:ext uri="{FF2B5EF4-FFF2-40B4-BE49-F238E27FC236}">
                <a16:creationId xmlns:a16="http://schemas.microsoft.com/office/drawing/2014/main" id="{F4C89FC4-71CE-E53A-CB94-7509E14FC1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F95FB9BE-A54C-F595-EEB7-E8B7FBD981E7}"/>
              </a:ext>
            </a:extLst>
          </p:cNvPr>
          <p:cNvPicPr>
            <a:picLocks noChangeAspect="1"/>
          </p:cNvPicPr>
          <p:nvPr/>
        </p:nvPicPr>
        <p:blipFill>
          <a:blip r:embed="rId2"/>
          <a:stretch>
            <a:fillRect/>
          </a:stretch>
        </p:blipFill>
        <p:spPr>
          <a:xfrm>
            <a:off x="1403230" y="3164817"/>
            <a:ext cx="7545238" cy="2355661"/>
          </a:xfrm>
          <a:prstGeom prst="rect">
            <a:avLst/>
          </a:prstGeom>
        </p:spPr>
      </p:pic>
    </p:spTree>
    <p:extLst>
      <p:ext uri="{BB962C8B-B14F-4D97-AF65-F5344CB8AC3E}">
        <p14:creationId xmlns:p14="http://schemas.microsoft.com/office/powerpoint/2010/main" val="376191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ca71cd492a_0_0"/>
          <p:cNvSpPr txBox="1">
            <a:spLocks noGrp="1"/>
          </p:cNvSpPr>
          <p:nvPr>
            <p:ph type="title"/>
          </p:nvPr>
        </p:nvSpPr>
        <p:spPr>
          <a:xfrm>
            <a:off x="838200" y="544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RESULTS</a:t>
            </a:r>
            <a:endParaRPr b="1"/>
          </a:p>
        </p:txBody>
      </p:sp>
      <p:sp>
        <p:nvSpPr>
          <p:cNvPr id="150" name="Google Shape;150;g2ca71cd492a_0_0"/>
          <p:cNvSpPr txBox="1">
            <a:spLocks noGrp="1"/>
          </p:cNvSpPr>
          <p:nvPr>
            <p:ph type="sldNum"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9</a:t>
            </a:fld>
            <a:endParaRPr/>
          </a:p>
        </p:txBody>
      </p:sp>
      <p:pic>
        <p:nvPicPr>
          <p:cNvPr id="151" name="Google Shape;151;g2ca71cd492a_0_0"/>
          <p:cNvPicPr preferRelativeResize="0"/>
          <p:nvPr/>
        </p:nvPicPr>
        <p:blipFill rotWithShape="1">
          <a:blip r:embed="rId3">
            <a:alphaModFix/>
          </a:blip>
          <a:srcRect l="8967" t="10170" r="65097" b="9931"/>
          <a:stretch/>
        </p:blipFill>
        <p:spPr>
          <a:xfrm>
            <a:off x="428267" y="1173825"/>
            <a:ext cx="4664015" cy="4510349"/>
          </a:xfrm>
          <a:prstGeom prst="rect">
            <a:avLst/>
          </a:prstGeom>
          <a:noFill/>
          <a:ln>
            <a:noFill/>
          </a:ln>
        </p:spPr>
      </p:pic>
      <p:sp>
        <p:nvSpPr>
          <p:cNvPr id="152" name="Google Shape;152;g2ca71cd492a_0_0"/>
          <p:cNvSpPr txBox="1"/>
          <p:nvPr/>
        </p:nvSpPr>
        <p:spPr>
          <a:xfrm>
            <a:off x="-377700" y="5718079"/>
            <a:ext cx="6473700" cy="69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dk1"/>
                </a:solidFill>
                <a:latin typeface="Calibri"/>
                <a:ea typeface="Calibri"/>
                <a:cs typeface="Calibri"/>
                <a:sym typeface="Calibri"/>
              </a:rPr>
              <a:t>using chebychev II filter of order 4</a:t>
            </a:r>
            <a:endParaRPr sz="2800">
              <a:solidFill>
                <a:schemeClr val="dk1"/>
              </a:solidFill>
              <a:latin typeface="Calibri"/>
              <a:ea typeface="Calibri"/>
              <a:cs typeface="Calibri"/>
              <a:sym typeface="Calibri"/>
            </a:endParaRPr>
          </a:p>
        </p:txBody>
      </p:sp>
      <p:pic>
        <p:nvPicPr>
          <p:cNvPr id="160" name="Google Shape;160;g2ca71cd492a_0_8"/>
          <p:cNvPicPr preferRelativeResize="0"/>
          <p:nvPr/>
        </p:nvPicPr>
        <p:blipFill rotWithShape="1">
          <a:blip r:embed="rId4">
            <a:alphaModFix/>
          </a:blip>
          <a:srcRect r="55086"/>
          <a:stretch/>
        </p:blipFill>
        <p:spPr>
          <a:xfrm>
            <a:off x="5502215" y="1173825"/>
            <a:ext cx="4882551" cy="4466016"/>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730</Words>
  <Application>Microsoft Office PowerPoint</Application>
  <PresentationFormat>Widescreen</PresentationFormat>
  <Paragraphs>77</Paragraphs>
  <Slides>14</Slides>
  <Notes>10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Arial</vt:lpstr>
      <vt:lpstr>Calibri</vt:lpstr>
      <vt:lpstr>Georgia</vt:lpstr>
      <vt:lpstr>Times New Roman</vt:lpstr>
      <vt:lpstr>1_Office Theme</vt:lpstr>
      <vt:lpstr>2_Office Theme</vt:lpstr>
      <vt:lpstr>Office Theme</vt:lpstr>
      <vt:lpstr>DSP PROJECT: WIRELESS PPG SIGNAL FOR ACTIVITY MONITORING</vt:lpstr>
      <vt:lpstr>CONTENT</vt:lpstr>
      <vt:lpstr>INTRODUCTION</vt:lpstr>
      <vt:lpstr>OBJECTIVES</vt:lpstr>
      <vt:lpstr>RELATED WORK</vt:lpstr>
      <vt:lpstr>OVERVIEW</vt:lpstr>
      <vt:lpstr>METHODOLOGY</vt:lpstr>
      <vt:lpstr>DATASET</vt:lpstr>
      <vt:lpstr>RESULTS</vt:lpstr>
      <vt:lpstr>RESULTS</vt:lpstr>
      <vt:lpstr>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 PROJECT: WIRELESS PPG SIGNAL FOR ACTIVITY MONITORING</dc:title>
  <dc:creator>Amit Agrawal</dc:creator>
  <cp:lastModifiedBy>Avani P Gajallewar</cp:lastModifiedBy>
  <cp:revision>21</cp:revision>
  <dcterms:created xsi:type="dcterms:W3CDTF">2020-01-15T07:35:03Z</dcterms:created>
  <dcterms:modified xsi:type="dcterms:W3CDTF">2024-05-17T17:33:38Z</dcterms:modified>
</cp:coreProperties>
</file>