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ora Medium" panose="020F0502020204030204" pitchFamily="34" charset="0"/>
      <p:regular r:id="rId19"/>
      <p:bold r:id="rId20"/>
      <p:italic r:id="rId21"/>
      <p:boldItalic r:id="rId22"/>
    </p:embeddedFont>
    <p:embeddedFont>
      <p:font typeface="Michroma" pitchFamily="2" charset="77"/>
      <p:regular r:id="rId23"/>
    </p:embeddedFont>
    <p:embeddedFont>
      <p:font typeface="Nunito" pitchFamily="2" charset="77"/>
      <p:regular r:id="rId24"/>
      <p:bold r:id="rId25"/>
      <p:italic r:id="rId26"/>
      <p:boldItalic r:id="rId27"/>
    </p:embeddedFont>
    <p:embeddedFont>
      <p:font typeface="Nunito Medium" pitchFamily="2" charset="77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f763d3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1f763d3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039c61d72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e039c61d72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039c61d72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039c61d72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039c61d72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e039c61d72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fb66846e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fb66846e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039c61d72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039c61d72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538201f99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2538201f99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039c61d72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e039c61d72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48badb4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48badb4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538201f9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538201f9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fb66846e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fb66846e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039c61d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039c61d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039c61d7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039c61d7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fb66846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fb66846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039c61d7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039c61d7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538201f9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538201f9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25900"/>
            <a:ext cx="5737500" cy="254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1648475" y="-2225937"/>
            <a:ext cx="9143999" cy="4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0" y="-47207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50" y="-341450"/>
            <a:ext cx="963300" cy="1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99967">
            <a:off x="8293190" y="3794996"/>
            <a:ext cx="675571" cy="70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99968">
            <a:off x="7575268" y="1053397"/>
            <a:ext cx="413826" cy="4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8100019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5623557" y="24873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00003" flipH="1">
            <a:off x="280579" y="25635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45219">
            <a:off x="1382251" y="-2424325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" flipH="1">
            <a:off x="8447147" y="171974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99996" flipH="1">
            <a:off x="8567917" y="25945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00044" flipH="1">
            <a:off x="311072" y="1201167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326493" y="1601073"/>
            <a:ext cx="6481200" cy="1493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1326493" y="3203798"/>
            <a:ext cx="6481200" cy="335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99998">
            <a:off x="5878052" y="-181472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-53962" y="-12510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443451" y="500962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8787649" y="3798387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4">
            <a:off x="8581590" y="2447913"/>
            <a:ext cx="725721" cy="7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616575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"/>
          </p:nvPr>
        </p:nvSpPr>
        <p:spPr>
          <a:xfrm>
            <a:off x="1616575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3" hasCustomPrompt="1"/>
          </p:nvPr>
        </p:nvSpPr>
        <p:spPr>
          <a:xfrm>
            <a:off x="788976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4"/>
          </p:nvPr>
        </p:nvSpPr>
        <p:spPr>
          <a:xfrm>
            <a:off x="1616575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1616575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 hasCustomPrompt="1"/>
          </p:nvPr>
        </p:nvSpPr>
        <p:spPr>
          <a:xfrm>
            <a:off x="788951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5350550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5350550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522925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5350550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5350550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 hasCustomPrompt="1"/>
          </p:nvPr>
        </p:nvSpPr>
        <p:spPr>
          <a:xfrm>
            <a:off x="4522925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8">
            <a:off x="506003" y="-296247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99997" flipH="1">
            <a:off x="5239382" y="-2962477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8482717" y="16063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487679" y="11222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325" y="294727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1309334" y="2201650"/>
            <a:ext cx="6520500" cy="149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2"/>
          </p:nvPr>
        </p:nvSpPr>
        <p:spPr>
          <a:xfrm>
            <a:off x="1309334" y="3967613"/>
            <a:ext cx="4863000" cy="32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 b="1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00002" flipH="1">
            <a:off x="1039404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3">
            <a:off x="57727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915725" y="2005203"/>
            <a:ext cx="605100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 flipH="1">
            <a:off x="7200025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98" flipH="1">
            <a:off x="3235843" y="-3001846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9">
            <a:off x="-222092" y="3968267"/>
            <a:ext cx="805089" cy="8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99963">
            <a:off x="817179" y="4758741"/>
            <a:ext cx="466042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00002" flipH="1">
            <a:off x="506004" y="27159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54679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9990" flipH="1">
            <a:off x="8834249" y="1245662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00" flipH="1">
            <a:off x="7701625" y="-200248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299999" flipH="1">
            <a:off x="4994608" y="-25228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 flipH="1">
            <a:off x="3712722" y="-266008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96" flipH="1">
            <a:off x="8681142" y="1501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99960" flipH="1">
            <a:off x="-340432" y="1068848"/>
            <a:ext cx="735638" cy="73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0047" flipH="1">
            <a:off x="31805" y="-516194"/>
            <a:ext cx="773889" cy="80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299998" flipH="1">
            <a:off x="5192183" y="-3100752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51" flipH="1">
            <a:off x="-232744" y="30992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25" flipH="1">
            <a:off x="25841" y="4497808"/>
            <a:ext cx="996219" cy="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199997">
            <a:off x="-3468646" y="658948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299998">
            <a:off x="8930529" y="-200005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51" flipH="1">
            <a:off x="8619531" y="29922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04" flipH="1">
            <a:off x="8708054" y="4188458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1751175" y="5114077"/>
            <a:ext cx="214" cy="2355"/>
          </a:xfrm>
          <a:custGeom>
            <a:avLst/>
            <a:gdLst/>
            <a:ahLst/>
            <a:cxnLst/>
            <a:rect l="l" t="t" r="r" b="b"/>
            <a:pathLst>
              <a:path w="1" h="11" extrusionOk="0">
                <a:moveTo>
                  <a:pt x="1" y="0"/>
                </a:moveTo>
                <a:lnTo>
                  <a:pt x="1" y="10"/>
                </a:lnTo>
                <a:lnTo>
                  <a:pt x="1" y="10"/>
                </a:lnTo>
                <a:close/>
              </a:path>
            </a:pathLst>
          </a:custGeom>
          <a:solidFill>
            <a:srgbClr val="E77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 flipH="1">
            <a:off x="-461533" y="-694100"/>
            <a:ext cx="3758250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 flipH="1">
            <a:off x="3477863" y="-278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55" flipH="1">
            <a:off x="2228746" y="4786353"/>
            <a:ext cx="466043" cy="48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00" flipH="1">
            <a:off x="7599600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953950" y="2840163"/>
            <a:ext cx="3857700" cy="84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925936" y="1246780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524100" y="3822438"/>
            <a:ext cx="2717400" cy="47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199997">
            <a:off x="8727129" y="-3176602"/>
            <a:ext cx="3758249" cy="5958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subTitle" idx="1"/>
          </p:nvPr>
        </p:nvSpPr>
        <p:spPr>
          <a:xfrm>
            <a:off x="1623675" y="4029888"/>
            <a:ext cx="5896800" cy="568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8" flipH="1">
            <a:off x="8470155" y="-1550851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299998" flipH="1">
            <a:off x="-3867596" y="-15070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5255718" y="-1725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6467213" y="-261542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4572000" y="2255950"/>
            <a:ext cx="3502200" cy="14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9998">
            <a:off x="4887451" y="-13575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">
            <a:off x="8649656" y="132064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995">
            <a:off x="7975747" y="447344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57">
            <a:off x="8668808" y="3505044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1" flipH="1">
            <a:off x="6594809" y="-2522826"/>
            <a:ext cx="3244136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 flipH="1">
            <a:off x="8430772" y="439289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96" flipH="1">
            <a:off x="8703942" y="293260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56791" y="1154300"/>
            <a:ext cx="3244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>
            <a:spLocks noGrp="1"/>
          </p:cNvSpPr>
          <p:nvPr>
            <p:ph type="subTitle" idx="1"/>
          </p:nvPr>
        </p:nvSpPr>
        <p:spPr>
          <a:xfrm>
            <a:off x="1586929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2"/>
          </p:nvPr>
        </p:nvSpPr>
        <p:spPr>
          <a:xfrm>
            <a:off x="15869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3"/>
          </p:nvPr>
        </p:nvSpPr>
        <p:spPr>
          <a:xfrm>
            <a:off x="4783454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4"/>
          </p:nvPr>
        </p:nvSpPr>
        <p:spPr>
          <a:xfrm>
            <a:off x="47834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99951" flipH="1">
            <a:off x="5641697" y="-16690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04" flipH="1">
            <a:off x="5427020" y="4211777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>
            <a:spLocks noGrp="1"/>
          </p:cNvSpPr>
          <p:nvPr>
            <p:ph type="subTitle" idx="1"/>
          </p:nvPr>
        </p:nvSpPr>
        <p:spPr>
          <a:xfrm>
            <a:off x="1777125" y="151767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2"/>
          </p:nvPr>
        </p:nvSpPr>
        <p:spPr>
          <a:xfrm>
            <a:off x="1777125" y="192872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3"/>
          </p:nvPr>
        </p:nvSpPr>
        <p:spPr>
          <a:xfrm>
            <a:off x="1777125" y="2592700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4"/>
          </p:nvPr>
        </p:nvSpPr>
        <p:spPr>
          <a:xfrm>
            <a:off x="1777125" y="3003750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5"/>
          </p:nvPr>
        </p:nvSpPr>
        <p:spPr>
          <a:xfrm>
            <a:off x="1777125" y="366772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6"/>
          </p:nvPr>
        </p:nvSpPr>
        <p:spPr>
          <a:xfrm>
            <a:off x="1777125" y="407877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500002">
            <a:off x="5844070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00002" flipH="1">
            <a:off x="653491" y="2715954"/>
            <a:ext cx="3758249" cy="59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>
            <a:spLocks noGrp="1"/>
          </p:cNvSpPr>
          <p:nvPr>
            <p:ph type="subTitle" idx="1"/>
          </p:nvPr>
        </p:nvSpPr>
        <p:spPr>
          <a:xfrm>
            <a:off x="61107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2"/>
          </p:nvPr>
        </p:nvSpPr>
        <p:spPr>
          <a:xfrm>
            <a:off x="6110697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3"/>
          </p:nvPr>
        </p:nvSpPr>
        <p:spPr>
          <a:xfrm>
            <a:off x="35820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4"/>
          </p:nvPr>
        </p:nvSpPr>
        <p:spPr>
          <a:xfrm>
            <a:off x="3581992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5"/>
          </p:nvPr>
        </p:nvSpPr>
        <p:spPr>
          <a:xfrm>
            <a:off x="1053312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6"/>
          </p:nvPr>
        </p:nvSpPr>
        <p:spPr>
          <a:xfrm>
            <a:off x="1053300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8" flipH="1">
            <a:off x="5012618" y="-1599871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9990" flipH="1">
            <a:off x="5069524" y="-366113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00" flipH="1">
            <a:off x="8768525" y="3232227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7"/>
          <p:cNvSpPr txBox="1">
            <a:spLocks noGrp="1"/>
          </p:cNvSpPr>
          <p:nvPr>
            <p:ph type="subTitle" idx="1"/>
          </p:nvPr>
        </p:nvSpPr>
        <p:spPr>
          <a:xfrm>
            <a:off x="20422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2"/>
          </p:nvPr>
        </p:nvSpPr>
        <p:spPr>
          <a:xfrm>
            <a:off x="20422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3"/>
          </p:nvPr>
        </p:nvSpPr>
        <p:spPr>
          <a:xfrm>
            <a:off x="20422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4"/>
          </p:nvPr>
        </p:nvSpPr>
        <p:spPr>
          <a:xfrm>
            <a:off x="20422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57658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6"/>
          </p:nvPr>
        </p:nvSpPr>
        <p:spPr>
          <a:xfrm>
            <a:off x="57658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7"/>
          </p:nvPr>
        </p:nvSpPr>
        <p:spPr>
          <a:xfrm>
            <a:off x="57658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8"/>
          </p:nvPr>
        </p:nvSpPr>
        <p:spPr>
          <a:xfrm>
            <a:off x="57658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200001" flipH="1">
            <a:off x="5073749" y="-3513500"/>
            <a:ext cx="3758250" cy="595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6836875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6836875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4247413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4247413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1657950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4247413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7"/>
          </p:nvPr>
        </p:nvSpPr>
        <p:spPr>
          <a:xfrm>
            <a:off x="6836875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8"/>
          </p:nvPr>
        </p:nvSpPr>
        <p:spPr>
          <a:xfrm>
            <a:off x="6836875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9"/>
          </p:nvPr>
        </p:nvSpPr>
        <p:spPr>
          <a:xfrm>
            <a:off x="4247413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13"/>
          </p:nvPr>
        </p:nvSpPr>
        <p:spPr>
          <a:xfrm>
            <a:off x="1657950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14"/>
          </p:nvPr>
        </p:nvSpPr>
        <p:spPr>
          <a:xfrm>
            <a:off x="1657950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5"/>
          </p:nvPr>
        </p:nvSpPr>
        <p:spPr>
          <a:xfrm>
            <a:off x="1657950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599998" flipH="1">
            <a:off x="4872495" y="-2074245"/>
            <a:ext cx="6132813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1" flipH="1">
            <a:off x="8693624" y="9183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97600" y="3113868"/>
            <a:ext cx="724200" cy="7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9999" flipH="1">
            <a:off x="125874" y="4458150"/>
            <a:ext cx="451099" cy="4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59506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2"/>
          </p:nvPr>
        </p:nvSpPr>
        <p:spPr>
          <a:xfrm>
            <a:off x="597254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3"/>
          </p:nvPr>
        </p:nvSpPr>
        <p:spPr>
          <a:xfrm>
            <a:off x="34219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"/>
          </p:nvPr>
        </p:nvSpPr>
        <p:spPr>
          <a:xfrm>
            <a:off x="3465745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5"/>
          </p:nvPr>
        </p:nvSpPr>
        <p:spPr>
          <a:xfrm>
            <a:off x="8932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6"/>
          </p:nvPr>
        </p:nvSpPr>
        <p:spPr>
          <a:xfrm>
            <a:off x="89325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7"/>
          </p:nvPr>
        </p:nvSpPr>
        <p:spPr>
          <a:xfrm>
            <a:off x="59506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8"/>
          </p:nvPr>
        </p:nvSpPr>
        <p:spPr>
          <a:xfrm>
            <a:off x="597254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9"/>
          </p:nvPr>
        </p:nvSpPr>
        <p:spPr>
          <a:xfrm>
            <a:off x="34219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13"/>
          </p:nvPr>
        </p:nvSpPr>
        <p:spPr>
          <a:xfrm>
            <a:off x="3465745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4"/>
          </p:nvPr>
        </p:nvSpPr>
        <p:spPr>
          <a:xfrm>
            <a:off x="8932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15"/>
          </p:nvPr>
        </p:nvSpPr>
        <p:spPr>
          <a:xfrm>
            <a:off x="89325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numbers and text">
  <p:cSld name="CUSTOM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99" flipH="1">
            <a:off x="4887452" y="-1357525"/>
            <a:ext cx="61328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8332761" y="759049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-532605" y="9621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-149521" y="-103259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>
            <a:spLocks noGrp="1"/>
          </p:cNvSpPr>
          <p:nvPr>
            <p:ph type="subTitle" idx="1"/>
          </p:nvPr>
        </p:nvSpPr>
        <p:spPr>
          <a:xfrm>
            <a:off x="888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subTitle" idx="2"/>
          </p:nvPr>
        </p:nvSpPr>
        <p:spPr>
          <a:xfrm>
            <a:off x="888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3"/>
          </p:nvPr>
        </p:nvSpPr>
        <p:spPr>
          <a:xfrm>
            <a:off x="3477000" y="31667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4"/>
          </p:nvPr>
        </p:nvSpPr>
        <p:spPr>
          <a:xfrm>
            <a:off x="3477000" y="35778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5"/>
          </p:nvPr>
        </p:nvSpPr>
        <p:spPr>
          <a:xfrm>
            <a:off x="6066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6"/>
          </p:nvPr>
        </p:nvSpPr>
        <p:spPr>
          <a:xfrm>
            <a:off x="6066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hasCustomPrompt="1"/>
          </p:nvPr>
        </p:nvSpPr>
        <p:spPr>
          <a:xfrm>
            <a:off x="720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7" hasCustomPrompt="1"/>
          </p:nvPr>
        </p:nvSpPr>
        <p:spPr>
          <a:xfrm>
            <a:off x="3309000" y="17399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 idx="8" hasCustomPrompt="1"/>
          </p:nvPr>
        </p:nvSpPr>
        <p:spPr>
          <a:xfrm>
            <a:off x="5898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799225"/>
            <a:ext cx="7704000" cy="27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1">
            <a:off x="4620274" y="60063"/>
            <a:ext cx="9144000" cy="47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56298" y="-16145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2699448" y="-25135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2598155" y="3920702"/>
            <a:ext cx="805089" cy="80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1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1"/>
          <p:cNvSpPr txBox="1">
            <a:spLocks noGrp="1"/>
          </p:cNvSpPr>
          <p:nvPr>
            <p:ph type="ctrTitle"/>
          </p:nvPr>
        </p:nvSpPr>
        <p:spPr>
          <a:xfrm flipH="1">
            <a:off x="4403975" y="539500"/>
            <a:ext cx="4016700" cy="1156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1"/>
          </p:nvPr>
        </p:nvSpPr>
        <p:spPr>
          <a:xfrm flipH="1">
            <a:off x="4403975" y="1790175"/>
            <a:ext cx="3922500" cy="130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17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03975" y="3950875"/>
            <a:ext cx="4182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8" flipH="1">
            <a:off x="7416330" y="-164812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8430768" y="41076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4720038" y="-303517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8" flipH="1">
            <a:off x="-1435524" y="-151967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" flipH="1">
            <a:off x="252197" y="115849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5" flipH="1">
            <a:off x="191108" y="41954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9957" flipH="1">
            <a:off x="660668" y="2824094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299998">
            <a:off x="-1734784" y="-20887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608811" y="184841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1">
            <a:off x="800900" y="28652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25" y="429582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2413683" y="7269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2413683" y="28864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405525" y="14105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2413675" y="35700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700006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9999">
            <a:off x="3678940" y="-2563549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6435225" y="-8797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1">
            <a:off x="8605225" y="295172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7900" y="3595522"/>
            <a:ext cx="605100" cy="607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6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57388"/>
            <a:ext cx="4075500" cy="281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7712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4621522" y="-295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5427020" y="79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64">
            <a:off x="5623805" y="4347903"/>
            <a:ext cx="811413" cy="8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4899504" y="4692828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199997">
            <a:off x="323104" y="-36818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99997" flipH="1">
            <a:off x="5725582" y="-34055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4781">
            <a:off x="1602992" y="268223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799951" flipH="1">
            <a:off x="141331" y="249067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00004" flipH="1">
            <a:off x="-25196" y="413003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299956" flipH="1">
            <a:off x="8663781" y="3417325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720000" y="1764425"/>
            <a:ext cx="7704000" cy="1843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299999">
            <a:off x="964483" y="-28276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5436847" y="-17458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4249870" y="4602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87">
            <a:off x="8661436" y="33888"/>
            <a:ext cx="521857" cy="5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3250304" y="4548378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60300" y="1397038"/>
            <a:ext cx="36525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60300" y="2511363"/>
            <a:ext cx="3652500" cy="123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713225" y="3296175"/>
            <a:ext cx="2498400" cy="139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1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buNone/>
              <a:defRPr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buNone/>
              <a:defRPr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buNone/>
              <a:defRPr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buNone/>
              <a:defRPr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buNone/>
              <a:defRPr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buNone/>
              <a:defRPr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buNone/>
              <a:defRPr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buNone/>
              <a:defRPr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acs.org/doi/full/10.1021/cr200217c" TargetMode="External"/><Relationship Id="rId3" Type="http://schemas.openxmlformats.org/officeDocument/2006/relationships/hyperlink" Target="https://doi.org/10.1021/acs.jpca.9b04339" TargetMode="External"/><Relationship Id="rId7" Type="http://schemas.openxmlformats.org/officeDocument/2006/relationships/hyperlink" Target="https://pubs.acs.org/doi/10.1021/acscombsci.7b0005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2/chem.200902719" TargetMode="External"/><Relationship Id="rId5" Type="http://schemas.openxmlformats.org/officeDocument/2006/relationships/hyperlink" Target="https://doi.org/10.1039/C4CS00032C" TargetMode="External"/><Relationship Id="rId4" Type="http://schemas.openxmlformats.org/officeDocument/2006/relationships/hyperlink" Target="https://doi.org/10.1080/01431161.2018.147979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ctrTitle"/>
          </p:nvPr>
        </p:nvSpPr>
        <p:spPr>
          <a:xfrm>
            <a:off x="720000" y="1089975"/>
            <a:ext cx="6929400" cy="2977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Machine Learning for </a:t>
            </a:r>
            <a:r>
              <a:rPr lang="en" sz="3400">
                <a:solidFill>
                  <a:schemeClr val="lt1"/>
                </a:solidFill>
              </a:rPr>
              <a:t>Methane Adsorption</a:t>
            </a:r>
            <a:r>
              <a:rPr lang="en" sz="3400"/>
              <a:t> Capacity Prediction in </a:t>
            </a:r>
            <a:r>
              <a:rPr lang="en" sz="3400">
                <a:solidFill>
                  <a:schemeClr val="lt1"/>
                </a:solidFill>
              </a:rPr>
              <a:t>Metal Organic Frameworks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GUPTA AVANI (G2303786B)</a:t>
            </a:r>
            <a:endParaRPr/>
          </a:p>
        </p:txBody>
      </p:sp>
      <p:cxnSp>
        <p:nvCxnSpPr>
          <p:cNvPr id="312" name="Google Shape;312;p34"/>
          <p:cNvCxnSpPr/>
          <p:nvPr/>
        </p:nvCxnSpPr>
        <p:spPr>
          <a:xfrm>
            <a:off x="720000" y="3989800"/>
            <a:ext cx="4850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subTitle" idx="4294967295"/>
          </p:nvPr>
        </p:nvSpPr>
        <p:spPr>
          <a:xfrm>
            <a:off x="6627050" y="3285825"/>
            <a:ext cx="1980000" cy="24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65 bars</a:t>
            </a:r>
            <a:endParaRPr sz="12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438" name="Google Shape;438;p43"/>
          <p:cNvSpPr txBox="1">
            <a:spLocks noGrp="1"/>
          </p:cNvSpPr>
          <p:nvPr>
            <p:ph type="subTitle" idx="4294967295"/>
          </p:nvPr>
        </p:nvSpPr>
        <p:spPr>
          <a:xfrm>
            <a:off x="3625894" y="3285825"/>
            <a:ext cx="1980000" cy="24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5.8 bars</a:t>
            </a:r>
            <a:endParaRPr sz="1200"/>
          </a:p>
        </p:txBody>
      </p:sp>
      <p:sp>
        <p:nvSpPr>
          <p:cNvPr id="439" name="Google Shape;439;p43"/>
          <p:cNvSpPr txBox="1">
            <a:spLocks noGrp="1"/>
          </p:cNvSpPr>
          <p:nvPr>
            <p:ph type="subTitle" idx="4294967295"/>
          </p:nvPr>
        </p:nvSpPr>
        <p:spPr>
          <a:xfrm>
            <a:off x="580850" y="3285825"/>
            <a:ext cx="1980000" cy="24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1 bar</a:t>
            </a:r>
            <a:endParaRPr sz="1200"/>
          </a:p>
        </p:txBody>
      </p:sp>
      <p:pic>
        <p:nvPicPr>
          <p:cNvPr id="440" name="Google Shape;4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0" y="1357000"/>
            <a:ext cx="2924902" cy="192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0" y="1357000"/>
            <a:ext cx="2924902" cy="192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650" y="1357000"/>
            <a:ext cx="2924899" cy="19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3"/>
          <p:cNvSpPr txBox="1"/>
          <p:nvPr/>
        </p:nvSpPr>
        <p:spPr>
          <a:xfrm>
            <a:off x="1345050" y="3752150"/>
            <a:ext cx="6453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Forest Model performed better than others at all pressures.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4294967295"/>
          </p:nvPr>
        </p:nvSpPr>
        <p:spPr>
          <a:xfrm>
            <a:off x="625325" y="3487125"/>
            <a:ext cx="1980000" cy="1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bar</a:t>
            </a:r>
            <a:endParaRPr sz="1200"/>
          </a:p>
        </p:txBody>
      </p:sp>
      <p:pic>
        <p:nvPicPr>
          <p:cNvPr id="450" name="Google Shape;4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332700"/>
            <a:ext cx="2839201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400" y="1332700"/>
            <a:ext cx="2839199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400" y="1332700"/>
            <a:ext cx="2839199" cy="21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4"/>
          <p:cNvSpPr txBox="1">
            <a:spLocks noGrp="1"/>
          </p:cNvSpPr>
          <p:nvPr>
            <p:ph type="subTitle" idx="4294967295"/>
          </p:nvPr>
        </p:nvSpPr>
        <p:spPr>
          <a:xfrm>
            <a:off x="625325" y="3718000"/>
            <a:ext cx="1980000" cy="55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r>
              <a:rPr lang="en" sz="1200" baseline="30000"/>
              <a:t>2</a:t>
            </a:r>
            <a:r>
              <a:rPr lang="en" sz="1200"/>
              <a:t> - 0.944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MSE - 0.057</a:t>
            </a:r>
            <a:endParaRPr sz="120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4294967295"/>
          </p:nvPr>
        </p:nvSpPr>
        <p:spPr>
          <a:xfrm>
            <a:off x="3582000" y="3487125"/>
            <a:ext cx="1980000" cy="1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5.8 bars</a:t>
            </a:r>
            <a:endParaRPr sz="12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4294967295"/>
          </p:nvPr>
        </p:nvSpPr>
        <p:spPr>
          <a:xfrm>
            <a:off x="3582000" y="3718000"/>
            <a:ext cx="1980000" cy="55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r>
              <a:rPr lang="en" sz="1200" baseline="30000"/>
              <a:t>2</a:t>
            </a:r>
            <a:r>
              <a:rPr lang="en" sz="1200"/>
              <a:t> - 0.939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MSE - 0.062</a:t>
            </a:r>
            <a:endParaRPr sz="1200"/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4294967295"/>
          </p:nvPr>
        </p:nvSpPr>
        <p:spPr>
          <a:xfrm>
            <a:off x="6570000" y="3487113"/>
            <a:ext cx="1980000" cy="1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65 bars</a:t>
            </a:r>
            <a:endParaRPr sz="1200"/>
          </a:p>
        </p:txBody>
      </p:sp>
      <p:sp>
        <p:nvSpPr>
          <p:cNvPr id="457" name="Google Shape;457;p44"/>
          <p:cNvSpPr txBox="1">
            <a:spLocks noGrp="1"/>
          </p:cNvSpPr>
          <p:nvPr>
            <p:ph type="subTitle" idx="4294967295"/>
          </p:nvPr>
        </p:nvSpPr>
        <p:spPr>
          <a:xfrm>
            <a:off x="6570000" y="3717988"/>
            <a:ext cx="1980000" cy="554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r>
              <a:rPr lang="en" sz="1200" baseline="30000"/>
              <a:t>2</a:t>
            </a:r>
            <a:r>
              <a:rPr lang="en" sz="1200"/>
              <a:t> - 0.960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MSE - 0.042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pic>
        <p:nvPicPr>
          <p:cNvPr id="463" name="Google Shape;4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77" y="1098587"/>
            <a:ext cx="1660443" cy="1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777" y="1097287"/>
            <a:ext cx="1660443" cy="1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02" y="1098587"/>
            <a:ext cx="1660443" cy="16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5"/>
          <p:cNvSpPr txBox="1">
            <a:spLocks noGrp="1"/>
          </p:cNvSpPr>
          <p:nvPr>
            <p:ph type="subTitle" idx="4294967295"/>
          </p:nvPr>
        </p:nvSpPr>
        <p:spPr>
          <a:xfrm>
            <a:off x="943713" y="2959275"/>
            <a:ext cx="20934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2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4</a:t>
            </a:r>
            <a:endParaRPr sz="1400"/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 idx="4294967295"/>
          </p:nvPr>
        </p:nvSpPr>
        <p:spPr>
          <a:xfrm>
            <a:off x="720000" y="1473948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1 bar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 idx="4294967295"/>
          </p:nvPr>
        </p:nvSpPr>
        <p:spPr>
          <a:xfrm>
            <a:off x="3309000" y="1473948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5.8 bars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 idx="4294967295"/>
          </p:nvPr>
        </p:nvSpPr>
        <p:spPr>
          <a:xfrm>
            <a:off x="5898000" y="1472648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65 bars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4294967295"/>
          </p:nvPr>
        </p:nvSpPr>
        <p:spPr>
          <a:xfrm>
            <a:off x="3517888" y="2959275"/>
            <a:ext cx="20934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2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Void Fraction</a:t>
            </a:r>
            <a:endParaRPr sz="140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4294967295"/>
          </p:nvPr>
        </p:nvSpPr>
        <p:spPr>
          <a:xfrm>
            <a:off x="6106888" y="2956675"/>
            <a:ext cx="20934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Void Fraction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GSA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VSA</a:t>
            </a:r>
            <a:endParaRPr sz="1400"/>
          </a:p>
        </p:txBody>
      </p:sp>
      <p:sp>
        <p:nvSpPr>
          <p:cNvPr id="472" name="Google Shape;472;p45"/>
          <p:cNvSpPr txBox="1"/>
          <p:nvPr/>
        </p:nvSpPr>
        <p:spPr>
          <a:xfrm>
            <a:off x="1595100" y="3869575"/>
            <a:ext cx="59538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Energy-based descriptors dominate at lower pressures, whereas structural descriptors are more important at higher pressures.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Insights on pressure-dependent gas adsorption mechanism.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Similar to feature correlation with target.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&amp; Significance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8" name="Google Shape;478;p46"/>
          <p:cNvSpPr txBox="1">
            <a:spLocks noGrp="1"/>
          </p:cNvSpPr>
          <p:nvPr>
            <p:ph type="subTitle" idx="1"/>
          </p:nvPr>
        </p:nvSpPr>
        <p:spPr>
          <a:xfrm>
            <a:off x="1083064" y="2548975"/>
            <a:ext cx="32646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ML Model</a:t>
            </a:r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subTitle" idx="2"/>
          </p:nvPr>
        </p:nvSpPr>
        <p:spPr>
          <a:xfrm>
            <a:off x="1337375" y="3103300"/>
            <a:ext cx="2764800" cy="144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Material selection for MCS design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Better understanding of the adsorption process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Tune to predict adsorption of other gases</a:t>
            </a:r>
            <a:endParaRPr/>
          </a:p>
        </p:txBody>
      </p:sp>
      <p:sp>
        <p:nvSpPr>
          <p:cNvPr id="480" name="Google Shape;480;p46"/>
          <p:cNvSpPr txBox="1">
            <a:spLocks noGrp="1"/>
          </p:cNvSpPr>
          <p:nvPr>
            <p:ph type="subTitle" idx="3"/>
          </p:nvPr>
        </p:nvSpPr>
        <p:spPr>
          <a:xfrm>
            <a:off x="4766801" y="2548975"/>
            <a:ext cx="32646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&amp; Environmental Significance</a:t>
            </a:r>
            <a:endParaRPr/>
          </a:p>
        </p:txBody>
      </p:sp>
      <p:sp>
        <p:nvSpPr>
          <p:cNvPr id="481" name="Google Shape;481;p46"/>
          <p:cNvSpPr txBox="1">
            <a:spLocks noGrp="1"/>
          </p:cNvSpPr>
          <p:nvPr>
            <p:ph type="subTitle" idx="4"/>
          </p:nvPr>
        </p:nvSpPr>
        <p:spPr>
          <a:xfrm>
            <a:off x="5016704" y="31033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Guide and aid experimental research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Lesser concentration of methane in atmosphere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Increased use of methane as transport fuel</a:t>
            </a:r>
            <a:endParaRPr/>
          </a:p>
        </p:txBody>
      </p:sp>
      <p:pic>
        <p:nvPicPr>
          <p:cNvPr id="482" name="Google Shape;4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588" y="1509539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938" y="1509539"/>
            <a:ext cx="861600" cy="864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6"/>
          <p:cNvGrpSpPr/>
          <p:nvPr/>
        </p:nvGrpSpPr>
        <p:grpSpPr>
          <a:xfrm>
            <a:off x="2530872" y="1757344"/>
            <a:ext cx="368987" cy="369016"/>
            <a:chOff x="-63252250" y="1930850"/>
            <a:chExt cx="319000" cy="319025"/>
          </a:xfrm>
        </p:grpSpPr>
        <p:sp>
          <p:nvSpPr>
            <p:cNvPr id="485" name="Google Shape;485;p46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46"/>
          <p:cNvSpPr/>
          <p:nvPr/>
        </p:nvSpPr>
        <p:spPr>
          <a:xfrm>
            <a:off x="6210236" y="1757348"/>
            <a:ext cx="368995" cy="36899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3798211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74844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93772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892261"/>
            <a:ext cx="861600" cy="86461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7" name="Google Shape;497;p47"/>
          <p:cNvSpPr txBox="1">
            <a:spLocks noGrp="1"/>
          </p:cNvSpPr>
          <p:nvPr>
            <p:ph type="subTitle" idx="1"/>
          </p:nvPr>
        </p:nvSpPr>
        <p:spPr>
          <a:xfrm>
            <a:off x="1777125" y="1075313"/>
            <a:ext cx="4164600" cy="3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Capacity Prediction</a:t>
            </a:r>
            <a:endParaRPr/>
          </a:p>
        </p:txBody>
      </p:sp>
      <p:sp>
        <p:nvSpPr>
          <p:cNvPr id="498" name="Google Shape;498;p47"/>
          <p:cNvSpPr txBox="1">
            <a:spLocks noGrp="1"/>
          </p:cNvSpPr>
          <p:nvPr>
            <p:ph type="subTitle" idx="2"/>
          </p:nvPr>
        </p:nvSpPr>
        <p:spPr>
          <a:xfrm>
            <a:off x="1777125" y="1486363"/>
            <a:ext cx="3209700" cy="4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Quick, user-friendly and low computational cost.</a:t>
            </a:r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subTitle" idx="3"/>
          </p:nvPr>
        </p:nvSpPr>
        <p:spPr>
          <a:xfrm>
            <a:off x="1777125" y="1992588"/>
            <a:ext cx="4164600" cy="3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&amp; its Accuracy</a:t>
            </a:r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4"/>
          </p:nvPr>
        </p:nvSpPr>
        <p:spPr>
          <a:xfrm>
            <a:off x="1777125" y="2403638"/>
            <a:ext cx="3209700" cy="4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Best performance at all pressures with accuracy &gt; 93%.</a:t>
            </a:r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subTitle" idx="5"/>
          </p:nvPr>
        </p:nvSpPr>
        <p:spPr>
          <a:xfrm>
            <a:off x="1777125" y="2884788"/>
            <a:ext cx="4164600" cy="3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6"/>
          </p:nvPr>
        </p:nvSpPr>
        <p:spPr>
          <a:xfrm>
            <a:off x="1777125" y="3295838"/>
            <a:ext cx="3209700" cy="4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Leads to a more environmentally conscious world.</a:t>
            </a:r>
            <a:endParaRPr/>
          </a:p>
        </p:txBody>
      </p:sp>
      <p:grpSp>
        <p:nvGrpSpPr>
          <p:cNvPr id="503" name="Google Shape;503;p47"/>
          <p:cNvGrpSpPr/>
          <p:nvPr/>
        </p:nvGrpSpPr>
        <p:grpSpPr>
          <a:xfrm>
            <a:off x="966309" y="1288657"/>
            <a:ext cx="368987" cy="369016"/>
            <a:chOff x="-63252250" y="1930850"/>
            <a:chExt cx="319000" cy="319025"/>
          </a:xfrm>
        </p:grpSpPr>
        <p:sp>
          <p:nvSpPr>
            <p:cNvPr id="504" name="Google Shape;504;p47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47"/>
          <p:cNvSpPr/>
          <p:nvPr/>
        </p:nvSpPr>
        <p:spPr>
          <a:xfrm>
            <a:off x="966311" y="3140073"/>
            <a:ext cx="368995" cy="36899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47"/>
          <p:cNvGrpSpPr/>
          <p:nvPr/>
        </p:nvGrpSpPr>
        <p:grpSpPr>
          <a:xfrm>
            <a:off x="966278" y="4046016"/>
            <a:ext cx="369005" cy="368993"/>
            <a:chOff x="-2060175" y="2768875"/>
            <a:chExt cx="291450" cy="292225"/>
          </a:xfrm>
        </p:grpSpPr>
        <p:sp>
          <p:nvSpPr>
            <p:cNvPr id="508" name="Google Shape;508;p47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47"/>
          <p:cNvSpPr txBox="1">
            <a:spLocks noGrp="1"/>
          </p:cNvSpPr>
          <p:nvPr>
            <p:ph type="subTitle" idx="5"/>
          </p:nvPr>
        </p:nvSpPr>
        <p:spPr>
          <a:xfrm>
            <a:off x="1777113" y="3790738"/>
            <a:ext cx="4164600" cy="3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subTitle" idx="6"/>
          </p:nvPr>
        </p:nvSpPr>
        <p:spPr>
          <a:xfrm>
            <a:off x="1777125" y="4201806"/>
            <a:ext cx="3209700" cy="69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Explore chemical descriptors and unsupervised and reinforcement algorithms.</a:t>
            </a:r>
            <a:endParaRPr/>
          </a:p>
        </p:txBody>
      </p:sp>
      <p:sp>
        <p:nvSpPr>
          <p:cNvPr id="512" name="Google Shape;512;p47"/>
          <p:cNvSpPr/>
          <p:nvPr/>
        </p:nvSpPr>
        <p:spPr>
          <a:xfrm>
            <a:off x="964618" y="2214906"/>
            <a:ext cx="372371" cy="36794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8" name="Google Shape;518;p48"/>
          <p:cNvSpPr txBox="1">
            <a:spLocks noGrp="1"/>
          </p:cNvSpPr>
          <p:nvPr>
            <p:ph type="body" idx="1"/>
          </p:nvPr>
        </p:nvSpPr>
        <p:spPr>
          <a:xfrm>
            <a:off x="720000" y="1443125"/>
            <a:ext cx="7458300" cy="287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Fanourgakis, G. S., Gkagkas, K., Tylianakis, E., Klontzas, E., &amp; Froudakis, G. (2019). A robust machine learning algorithm for the prediction of methane adsorption in nanoporous materials. The Journal of Physical Chemistry A, 123(34), 6080-6087. </a:t>
            </a:r>
            <a:r>
              <a:rPr lang="en" sz="1000" u="sng">
                <a:solidFill>
                  <a:srgbClr val="EE7B0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https://doi.org/10.1021/acs.jpca.9b04339</a:t>
            </a:r>
            <a:r>
              <a:rPr lang="en" sz="1000"/>
              <a:t>.​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Feng, W., Sui, H., Tu, J., Huang, W., &amp; Sun, K. (2018). A novel change detection approach based on visual saliency and random forest from multi-temporal high-resolution remote-sensing images. International Journal of Remote Sensing, 39(22), 1-24. </a:t>
            </a:r>
            <a:r>
              <a:rPr lang="en" sz="1000" u="sng">
                <a:solidFill>
                  <a:srgbClr val="EE7B0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https://doi.org/10.1080/01431161.2018.1479794</a:t>
            </a:r>
            <a:r>
              <a:rPr lang="en" sz="1000"/>
              <a:t>.​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He, Y.; Zhou, W.; Qian, G.; Chen, B. Methane Storage in Metal–Organic Frameworks. Chem. Soc. Rev. </a:t>
            </a:r>
            <a:r>
              <a:rPr lang="en" sz="1000" b="1"/>
              <a:t>2014</a:t>
            </a:r>
            <a:r>
              <a:rPr lang="en" sz="1000"/>
              <a:t>, 43 (16), 5657–5678. </a:t>
            </a:r>
            <a:r>
              <a:rPr lang="en" sz="1000" u="sng">
                <a:solidFill>
                  <a:srgbClr val="EE7B0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https://doi.org/10.1039/C4CS00032C</a:t>
            </a:r>
            <a:r>
              <a:rPr lang="en" sz="1000"/>
              <a:t>.​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Wu, H.; Simmons, J. M.; Liu, Y.; Brown, C. M.; Wang, X.-S.; Ma, S.; Peterson, V. K.; Southon, P. D.; Kepert, C. J.; Zhou, H.-C.; Yildirim, T.; Zhou, W. Metal–Organic Frameworks with Exceptionally High Methane Uptake: Where and How is Methane Stored? Chem. – Eur. J. </a:t>
            </a:r>
            <a:r>
              <a:rPr lang="en" sz="1000" b="1"/>
              <a:t>2010</a:t>
            </a:r>
            <a:r>
              <a:rPr lang="en" sz="1000"/>
              <a:t>, 16 (17), 5205–5214. </a:t>
            </a:r>
            <a:r>
              <a:rPr lang="en" sz="1000" u="sng">
                <a:solidFill>
                  <a:srgbClr val="EE7B0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https://doi.org/10.1002/chem.200902719</a:t>
            </a:r>
            <a:r>
              <a:rPr lang="en" sz="1000"/>
              <a:t>.​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Machine Learning Using Combined Structural and Chemical Descriptors for Prediction of Methane Adsorption Performance of Metal Organic Frameworks (MOFs) | ACS Combinatorial Science. </a:t>
            </a:r>
            <a:r>
              <a:rPr lang="en" sz="1000" u="sng">
                <a:solidFill>
                  <a:srgbClr val="EE7B0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https://pubs.acs.org/doi/10.1021/acscombsci.7b00056</a:t>
            </a:r>
            <a:r>
              <a:rPr lang="en" sz="1000"/>
              <a:t> 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Global Warming Potential. Wikipedia; 2024.​</a:t>
            </a:r>
            <a:endParaRPr sz="1000"/>
          </a:p>
          <a:p>
            <a:pPr marL="2286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Review and Analysis of Molecular Simulations of Methane, Hydrogen, and Acetylene Storage in Metal–Organic Frameworks | Chemical Reviews. </a:t>
            </a:r>
            <a:r>
              <a:rPr lang="en" sz="1000" u="sng">
                <a:solidFill>
                  <a:srgbClr val="EE7B0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https://pubs.acs.org/doi/full/10.1021/cr200217c</a:t>
            </a:r>
            <a:r>
              <a:rPr lang="en" sz="1000"/>
              <a:t> ​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1331393" y="1824898"/>
            <a:ext cx="6481200" cy="1493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753525" y="863363"/>
            <a:ext cx="36525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Methane</a:t>
            </a:r>
            <a:endParaRPr sz="30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753525" y="1830425"/>
            <a:ext cx="3652500" cy="1363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Excellent candidate for alternative transport fuel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Abundant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Clean burning process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Largest combustion energy released per unit carbon dioxide emitted</a:t>
            </a:r>
            <a:endParaRPr sz="1400"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l="26119" r="26119"/>
          <a:stretch/>
        </p:blipFill>
        <p:spPr>
          <a:xfrm>
            <a:off x="5758700" y="647313"/>
            <a:ext cx="3240000" cy="32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6043250" y="4114400"/>
            <a:ext cx="2670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Need for development of </a:t>
            </a:r>
            <a:endParaRPr sz="16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methane capture systems!</a:t>
            </a:r>
            <a:endParaRPr sz="16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753525" y="3194225"/>
            <a:ext cx="36525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BUT…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Responsible for 30% of the rise in global temperature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GWP of 83 times that of carbon dioxide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4731000" y="776663"/>
            <a:ext cx="336144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434242" y="2462513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Zeolites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2"/>
          </p:nvPr>
        </p:nvSpPr>
        <p:spPr>
          <a:xfrm>
            <a:off x="1463700" y="3016838"/>
            <a:ext cx="2764800" cy="120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Aluminosilicate minerals containing alkali and alkaline earth metals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CH</a:t>
            </a:r>
            <a:r>
              <a:rPr lang="en" baseline="-25000"/>
              <a:t>4</a:t>
            </a:r>
            <a:r>
              <a:rPr lang="en"/>
              <a:t> uptake of only ~ 100 cm</a:t>
            </a:r>
            <a:r>
              <a:rPr lang="en" baseline="30000"/>
              <a:t>3</a:t>
            </a:r>
            <a:endParaRPr baseline="30000"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4886067" y="2462513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Organic Frameworks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4915500" y="3016838"/>
            <a:ext cx="2764800" cy="13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3D networks of organic ligands with metal sites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Versatile and tunable structures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CH</a:t>
            </a:r>
            <a:r>
              <a:rPr lang="en" baseline="-25000"/>
              <a:t>4</a:t>
            </a:r>
            <a:r>
              <a:rPr lang="en"/>
              <a:t> uptake &gt;&gt; 100 cm</a:t>
            </a:r>
            <a:r>
              <a:rPr lang="en" baseline="30000"/>
              <a:t>3</a:t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423076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688" y="1423076"/>
            <a:ext cx="861600" cy="86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2588050" y="1621688"/>
            <a:ext cx="457208" cy="457198"/>
          </a:xfrm>
          <a:custGeom>
            <a:avLst/>
            <a:gdLst/>
            <a:ahLst/>
            <a:cxnLst/>
            <a:rect l="l" t="t" r="r" b="b"/>
            <a:pathLst>
              <a:path w="9955" h="10598" extrusionOk="0">
                <a:moveTo>
                  <a:pt x="1858" y="3239"/>
                </a:moveTo>
                <a:lnTo>
                  <a:pt x="3096" y="3953"/>
                </a:lnTo>
                <a:lnTo>
                  <a:pt x="3096" y="5406"/>
                </a:lnTo>
                <a:lnTo>
                  <a:pt x="1858" y="6120"/>
                </a:lnTo>
                <a:lnTo>
                  <a:pt x="619" y="5406"/>
                </a:lnTo>
                <a:lnTo>
                  <a:pt x="619" y="3953"/>
                </a:lnTo>
                <a:lnTo>
                  <a:pt x="1858" y="3239"/>
                </a:lnTo>
                <a:close/>
                <a:moveTo>
                  <a:pt x="4977" y="3239"/>
                </a:moveTo>
                <a:lnTo>
                  <a:pt x="6216" y="3953"/>
                </a:lnTo>
                <a:lnTo>
                  <a:pt x="6216" y="5406"/>
                </a:lnTo>
                <a:lnTo>
                  <a:pt x="4977" y="6120"/>
                </a:lnTo>
                <a:lnTo>
                  <a:pt x="3715" y="5406"/>
                </a:lnTo>
                <a:lnTo>
                  <a:pt x="3715" y="3953"/>
                </a:lnTo>
                <a:lnTo>
                  <a:pt x="4977" y="3239"/>
                </a:lnTo>
                <a:close/>
                <a:moveTo>
                  <a:pt x="8073" y="3239"/>
                </a:moveTo>
                <a:lnTo>
                  <a:pt x="9312" y="3953"/>
                </a:lnTo>
                <a:lnTo>
                  <a:pt x="9312" y="5406"/>
                </a:lnTo>
                <a:lnTo>
                  <a:pt x="8073" y="6120"/>
                </a:lnTo>
                <a:lnTo>
                  <a:pt x="6835" y="5406"/>
                </a:lnTo>
                <a:lnTo>
                  <a:pt x="6835" y="3953"/>
                </a:lnTo>
                <a:lnTo>
                  <a:pt x="8073" y="3239"/>
                </a:lnTo>
                <a:close/>
                <a:moveTo>
                  <a:pt x="3569" y="9068"/>
                </a:moveTo>
                <a:cubicBezTo>
                  <a:pt x="3567" y="9070"/>
                  <a:pt x="3568" y="9071"/>
                  <a:pt x="3570" y="9071"/>
                </a:cubicBezTo>
                <a:cubicBezTo>
                  <a:pt x="3570" y="9071"/>
                  <a:pt x="3570" y="9070"/>
                  <a:pt x="3571" y="9070"/>
                </a:cubicBezTo>
                <a:lnTo>
                  <a:pt x="3571" y="9070"/>
                </a:lnTo>
                <a:lnTo>
                  <a:pt x="3572" y="9073"/>
                </a:lnTo>
                <a:cubicBezTo>
                  <a:pt x="3575" y="9071"/>
                  <a:pt x="3573" y="9070"/>
                  <a:pt x="3572" y="9070"/>
                </a:cubicBezTo>
                <a:cubicBezTo>
                  <a:pt x="3571" y="9070"/>
                  <a:pt x="3571" y="9070"/>
                  <a:pt x="3571" y="9070"/>
                </a:cubicBezTo>
                <a:lnTo>
                  <a:pt x="3571" y="9070"/>
                </a:lnTo>
                <a:lnTo>
                  <a:pt x="3569" y="9068"/>
                </a:lnTo>
                <a:close/>
                <a:moveTo>
                  <a:pt x="3287" y="0"/>
                </a:moveTo>
                <a:lnTo>
                  <a:pt x="1548" y="738"/>
                </a:lnTo>
                <a:lnTo>
                  <a:pt x="1548" y="2715"/>
                </a:lnTo>
                <a:lnTo>
                  <a:pt x="0" y="3596"/>
                </a:lnTo>
                <a:lnTo>
                  <a:pt x="0" y="5763"/>
                </a:lnTo>
                <a:lnTo>
                  <a:pt x="1858" y="6835"/>
                </a:lnTo>
                <a:lnTo>
                  <a:pt x="3406" y="5930"/>
                </a:lnTo>
                <a:lnTo>
                  <a:pt x="4668" y="6644"/>
                </a:lnTo>
                <a:lnTo>
                  <a:pt x="4668" y="7716"/>
                </a:lnTo>
                <a:lnTo>
                  <a:pt x="3263" y="8526"/>
                </a:lnTo>
                <a:lnTo>
                  <a:pt x="3569" y="9068"/>
                </a:lnTo>
                <a:lnTo>
                  <a:pt x="3569" y="9068"/>
                </a:lnTo>
                <a:cubicBezTo>
                  <a:pt x="3587" y="9051"/>
                  <a:pt x="3790" y="8928"/>
                  <a:pt x="5287" y="8073"/>
                </a:cubicBezTo>
                <a:lnTo>
                  <a:pt x="5287" y="6644"/>
                </a:lnTo>
                <a:lnTo>
                  <a:pt x="6525" y="5930"/>
                </a:lnTo>
                <a:lnTo>
                  <a:pt x="7764" y="6644"/>
                </a:lnTo>
                <a:lnTo>
                  <a:pt x="7764" y="7716"/>
                </a:lnTo>
                <a:lnTo>
                  <a:pt x="6216" y="8621"/>
                </a:lnTo>
                <a:lnTo>
                  <a:pt x="6216" y="10598"/>
                </a:lnTo>
                <a:lnTo>
                  <a:pt x="6835" y="10598"/>
                </a:lnTo>
                <a:lnTo>
                  <a:pt x="6835" y="8978"/>
                </a:lnTo>
                <a:lnTo>
                  <a:pt x="8073" y="8264"/>
                </a:lnTo>
                <a:lnTo>
                  <a:pt x="9478" y="9050"/>
                </a:lnTo>
                <a:lnTo>
                  <a:pt x="9788" y="8526"/>
                </a:lnTo>
                <a:lnTo>
                  <a:pt x="8383" y="7716"/>
                </a:lnTo>
                <a:lnTo>
                  <a:pt x="8383" y="6644"/>
                </a:lnTo>
                <a:lnTo>
                  <a:pt x="9955" y="5763"/>
                </a:lnTo>
                <a:lnTo>
                  <a:pt x="9955" y="3596"/>
                </a:lnTo>
                <a:lnTo>
                  <a:pt x="8383" y="2715"/>
                </a:lnTo>
                <a:lnTo>
                  <a:pt x="8383" y="929"/>
                </a:lnTo>
                <a:lnTo>
                  <a:pt x="7764" y="929"/>
                </a:lnTo>
                <a:lnTo>
                  <a:pt x="7764" y="2715"/>
                </a:lnTo>
                <a:lnTo>
                  <a:pt x="6525" y="3429"/>
                </a:lnTo>
                <a:lnTo>
                  <a:pt x="5287" y="2715"/>
                </a:lnTo>
                <a:lnTo>
                  <a:pt x="5287" y="929"/>
                </a:lnTo>
                <a:lnTo>
                  <a:pt x="4668" y="929"/>
                </a:lnTo>
                <a:lnTo>
                  <a:pt x="4668" y="2715"/>
                </a:lnTo>
                <a:lnTo>
                  <a:pt x="3406" y="3429"/>
                </a:lnTo>
                <a:lnTo>
                  <a:pt x="2167" y="2715"/>
                </a:lnTo>
                <a:lnTo>
                  <a:pt x="2167" y="1143"/>
                </a:lnTo>
                <a:lnTo>
                  <a:pt x="3525" y="572"/>
                </a:lnTo>
                <a:lnTo>
                  <a:pt x="32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6039850" y="1621688"/>
            <a:ext cx="457202" cy="457189"/>
          </a:xfrm>
          <a:custGeom>
            <a:avLst/>
            <a:gdLst/>
            <a:ahLst/>
            <a:cxnLst/>
            <a:rect l="l" t="t" r="r" b="b"/>
            <a:pathLst>
              <a:path w="9836" h="9622" extrusionOk="0">
                <a:moveTo>
                  <a:pt x="4930" y="572"/>
                </a:moveTo>
                <a:cubicBezTo>
                  <a:pt x="5073" y="572"/>
                  <a:pt x="5192" y="691"/>
                  <a:pt x="5192" y="858"/>
                </a:cubicBezTo>
                <a:cubicBezTo>
                  <a:pt x="5192" y="1001"/>
                  <a:pt x="5073" y="1120"/>
                  <a:pt x="4930" y="1120"/>
                </a:cubicBezTo>
                <a:cubicBezTo>
                  <a:pt x="4763" y="1120"/>
                  <a:pt x="4644" y="1001"/>
                  <a:pt x="4644" y="858"/>
                </a:cubicBezTo>
                <a:cubicBezTo>
                  <a:pt x="4644" y="691"/>
                  <a:pt x="4763" y="572"/>
                  <a:pt x="4930" y="572"/>
                </a:cubicBezTo>
                <a:close/>
                <a:moveTo>
                  <a:pt x="2963" y="1690"/>
                </a:moveTo>
                <a:cubicBezTo>
                  <a:pt x="3016" y="1690"/>
                  <a:pt x="3069" y="1705"/>
                  <a:pt x="3120" y="1739"/>
                </a:cubicBezTo>
                <a:cubicBezTo>
                  <a:pt x="3239" y="1811"/>
                  <a:pt x="3287" y="1977"/>
                  <a:pt x="3215" y="2120"/>
                </a:cubicBezTo>
                <a:cubicBezTo>
                  <a:pt x="3167" y="2201"/>
                  <a:pt x="3063" y="2249"/>
                  <a:pt x="2965" y="2249"/>
                </a:cubicBezTo>
                <a:cubicBezTo>
                  <a:pt x="2918" y="2249"/>
                  <a:pt x="2872" y="2238"/>
                  <a:pt x="2834" y="2215"/>
                </a:cubicBezTo>
                <a:cubicBezTo>
                  <a:pt x="2691" y="2144"/>
                  <a:pt x="2644" y="1977"/>
                  <a:pt x="2715" y="1834"/>
                </a:cubicBezTo>
                <a:cubicBezTo>
                  <a:pt x="2777" y="1742"/>
                  <a:pt x="2868" y="1690"/>
                  <a:pt x="2963" y="1690"/>
                </a:cubicBezTo>
                <a:close/>
                <a:moveTo>
                  <a:pt x="6885" y="1690"/>
                </a:moveTo>
                <a:cubicBezTo>
                  <a:pt x="6979" y="1690"/>
                  <a:pt x="7075" y="1742"/>
                  <a:pt x="7121" y="1834"/>
                </a:cubicBezTo>
                <a:cubicBezTo>
                  <a:pt x="7192" y="1977"/>
                  <a:pt x="7145" y="2144"/>
                  <a:pt x="7002" y="2215"/>
                </a:cubicBezTo>
                <a:cubicBezTo>
                  <a:pt x="6964" y="2238"/>
                  <a:pt x="6921" y="2249"/>
                  <a:pt x="6877" y="2249"/>
                </a:cubicBezTo>
                <a:cubicBezTo>
                  <a:pt x="6783" y="2249"/>
                  <a:pt x="6686" y="2201"/>
                  <a:pt x="6621" y="2120"/>
                </a:cubicBezTo>
                <a:cubicBezTo>
                  <a:pt x="6549" y="1977"/>
                  <a:pt x="6597" y="1811"/>
                  <a:pt x="6740" y="1739"/>
                </a:cubicBezTo>
                <a:cubicBezTo>
                  <a:pt x="6782" y="1705"/>
                  <a:pt x="6833" y="1690"/>
                  <a:pt x="6885" y="1690"/>
                </a:cubicBezTo>
                <a:close/>
                <a:moveTo>
                  <a:pt x="2953" y="3978"/>
                </a:moveTo>
                <a:cubicBezTo>
                  <a:pt x="3096" y="3978"/>
                  <a:pt x="3239" y="4097"/>
                  <a:pt x="3239" y="4240"/>
                </a:cubicBezTo>
                <a:cubicBezTo>
                  <a:pt x="3239" y="4406"/>
                  <a:pt x="3096" y="4525"/>
                  <a:pt x="2953" y="4525"/>
                </a:cubicBezTo>
                <a:cubicBezTo>
                  <a:pt x="2787" y="4525"/>
                  <a:pt x="2668" y="4406"/>
                  <a:pt x="2668" y="4240"/>
                </a:cubicBezTo>
                <a:cubicBezTo>
                  <a:pt x="2668" y="4097"/>
                  <a:pt x="2787" y="3978"/>
                  <a:pt x="2953" y="3978"/>
                </a:cubicBezTo>
                <a:close/>
                <a:moveTo>
                  <a:pt x="6883" y="3978"/>
                </a:moveTo>
                <a:cubicBezTo>
                  <a:pt x="7049" y="3978"/>
                  <a:pt x="7169" y="4097"/>
                  <a:pt x="7169" y="4240"/>
                </a:cubicBezTo>
                <a:cubicBezTo>
                  <a:pt x="7169" y="4406"/>
                  <a:pt x="7049" y="4525"/>
                  <a:pt x="6883" y="4525"/>
                </a:cubicBezTo>
                <a:cubicBezTo>
                  <a:pt x="6740" y="4525"/>
                  <a:pt x="6621" y="4406"/>
                  <a:pt x="6621" y="4240"/>
                </a:cubicBezTo>
                <a:cubicBezTo>
                  <a:pt x="6621" y="4097"/>
                  <a:pt x="6740" y="3978"/>
                  <a:pt x="6883" y="3978"/>
                </a:cubicBezTo>
                <a:close/>
                <a:moveTo>
                  <a:pt x="5621" y="1334"/>
                </a:moveTo>
                <a:lnTo>
                  <a:pt x="6121" y="1620"/>
                </a:lnTo>
                <a:cubicBezTo>
                  <a:pt x="6002" y="1858"/>
                  <a:pt x="6002" y="2144"/>
                  <a:pt x="6144" y="2406"/>
                </a:cubicBezTo>
                <a:cubicBezTo>
                  <a:pt x="6287" y="2644"/>
                  <a:pt x="6526" y="2787"/>
                  <a:pt x="6787" y="2811"/>
                </a:cubicBezTo>
                <a:lnTo>
                  <a:pt x="6787" y="3406"/>
                </a:lnTo>
                <a:cubicBezTo>
                  <a:pt x="6406" y="3454"/>
                  <a:pt x="6097" y="3763"/>
                  <a:pt x="6049" y="4144"/>
                </a:cubicBezTo>
                <a:lnTo>
                  <a:pt x="5263" y="4597"/>
                </a:lnTo>
                <a:cubicBezTo>
                  <a:pt x="5168" y="4549"/>
                  <a:pt x="5049" y="4525"/>
                  <a:pt x="4930" y="4525"/>
                </a:cubicBezTo>
                <a:cubicBezTo>
                  <a:pt x="4787" y="4525"/>
                  <a:pt x="4668" y="4549"/>
                  <a:pt x="4573" y="4597"/>
                </a:cubicBezTo>
                <a:lnTo>
                  <a:pt x="3787" y="4144"/>
                </a:lnTo>
                <a:cubicBezTo>
                  <a:pt x="3739" y="3763"/>
                  <a:pt x="3430" y="3454"/>
                  <a:pt x="3049" y="3406"/>
                </a:cubicBezTo>
                <a:lnTo>
                  <a:pt x="3049" y="2811"/>
                </a:lnTo>
                <a:cubicBezTo>
                  <a:pt x="3311" y="2787"/>
                  <a:pt x="3573" y="2644"/>
                  <a:pt x="3692" y="2406"/>
                </a:cubicBezTo>
                <a:cubicBezTo>
                  <a:pt x="3834" y="2144"/>
                  <a:pt x="3834" y="1858"/>
                  <a:pt x="3739" y="1620"/>
                </a:cubicBezTo>
                <a:lnTo>
                  <a:pt x="4216" y="1334"/>
                </a:lnTo>
                <a:cubicBezTo>
                  <a:pt x="4382" y="1549"/>
                  <a:pt x="4620" y="1691"/>
                  <a:pt x="4930" y="1691"/>
                </a:cubicBezTo>
                <a:cubicBezTo>
                  <a:pt x="5216" y="1691"/>
                  <a:pt x="5478" y="1549"/>
                  <a:pt x="5621" y="1334"/>
                </a:cubicBezTo>
                <a:close/>
                <a:moveTo>
                  <a:pt x="960" y="5088"/>
                </a:moveTo>
                <a:cubicBezTo>
                  <a:pt x="1005" y="5088"/>
                  <a:pt x="1052" y="5099"/>
                  <a:pt x="1096" y="5121"/>
                </a:cubicBezTo>
                <a:cubicBezTo>
                  <a:pt x="1239" y="5216"/>
                  <a:pt x="1286" y="5383"/>
                  <a:pt x="1191" y="5526"/>
                </a:cubicBezTo>
                <a:cubicBezTo>
                  <a:pt x="1143" y="5607"/>
                  <a:pt x="1050" y="5654"/>
                  <a:pt x="951" y="5654"/>
                </a:cubicBezTo>
                <a:cubicBezTo>
                  <a:pt x="904" y="5654"/>
                  <a:pt x="856" y="5644"/>
                  <a:pt x="810" y="5621"/>
                </a:cubicBezTo>
                <a:cubicBezTo>
                  <a:pt x="691" y="5549"/>
                  <a:pt x="643" y="5359"/>
                  <a:pt x="715" y="5240"/>
                </a:cubicBezTo>
                <a:cubicBezTo>
                  <a:pt x="764" y="5141"/>
                  <a:pt x="859" y="5088"/>
                  <a:pt x="960" y="5088"/>
                </a:cubicBezTo>
                <a:close/>
                <a:moveTo>
                  <a:pt x="8876" y="5088"/>
                </a:moveTo>
                <a:cubicBezTo>
                  <a:pt x="8977" y="5088"/>
                  <a:pt x="9072" y="5141"/>
                  <a:pt x="9121" y="5240"/>
                </a:cubicBezTo>
                <a:cubicBezTo>
                  <a:pt x="9193" y="5359"/>
                  <a:pt x="9169" y="5549"/>
                  <a:pt x="9026" y="5621"/>
                </a:cubicBezTo>
                <a:cubicBezTo>
                  <a:pt x="8980" y="5644"/>
                  <a:pt x="8932" y="5654"/>
                  <a:pt x="8885" y="5654"/>
                </a:cubicBezTo>
                <a:cubicBezTo>
                  <a:pt x="8786" y="5654"/>
                  <a:pt x="8694" y="5607"/>
                  <a:pt x="8645" y="5526"/>
                </a:cubicBezTo>
                <a:cubicBezTo>
                  <a:pt x="8550" y="5383"/>
                  <a:pt x="8597" y="5216"/>
                  <a:pt x="8740" y="5121"/>
                </a:cubicBezTo>
                <a:cubicBezTo>
                  <a:pt x="8785" y="5099"/>
                  <a:pt x="8831" y="5088"/>
                  <a:pt x="8876" y="5088"/>
                </a:cubicBezTo>
                <a:close/>
                <a:moveTo>
                  <a:pt x="4930" y="5097"/>
                </a:moveTo>
                <a:cubicBezTo>
                  <a:pt x="5073" y="5097"/>
                  <a:pt x="5192" y="5216"/>
                  <a:pt x="5192" y="5383"/>
                </a:cubicBezTo>
                <a:cubicBezTo>
                  <a:pt x="5192" y="5526"/>
                  <a:pt x="5073" y="5668"/>
                  <a:pt x="4930" y="5668"/>
                </a:cubicBezTo>
                <a:cubicBezTo>
                  <a:pt x="4763" y="5668"/>
                  <a:pt x="4644" y="5526"/>
                  <a:pt x="4644" y="5383"/>
                </a:cubicBezTo>
                <a:cubicBezTo>
                  <a:pt x="4644" y="5216"/>
                  <a:pt x="4763" y="5097"/>
                  <a:pt x="4930" y="5097"/>
                </a:cubicBezTo>
                <a:close/>
                <a:moveTo>
                  <a:pt x="4930" y="7359"/>
                </a:moveTo>
                <a:cubicBezTo>
                  <a:pt x="5073" y="7359"/>
                  <a:pt x="5192" y="7502"/>
                  <a:pt x="5192" y="7645"/>
                </a:cubicBezTo>
                <a:cubicBezTo>
                  <a:pt x="5192" y="7812"/>
                  <a:pt x="5073" y="7931"/>
                  <a:pt x="4930" y="7931"/>
                </a:cubicBezTo>
                <a:cubicBezTo>
                  <a:pt x="4763" y="7931"/>
                  <a:pt x="4644" y="7812"/>
                  <a:pt x="4644" y="7645"/>
                </a:cubicBezTo>
                <a:cubicBezTo>
                  <a:pt x="4644" y="7502"/>
                  <a:pt x="4763" y="7359"/>
                  <a:pt x="4930" y="7359"/>
                </a:cubicBezTo>
                <a:close/>
                <a:moveTo>
                  <a:pt x="951" y="7373"/>
                </a:moveTo>
                <a:cubicBezTo>
                  <a:pt x="1050" y="7373"/>
                  <a:pt x="1143" y="7421"/>
                  <a:pt x="1191" y="7502"/>
                </a:cubicBezTo>
                <a:cubicBezTo>
                  <a:pt x="1286" y="7645"/>
                  <a:pt x="1239" y="7812"/>
                  <a:pt x="1096" y="7883"/>
                </a:cubicBezTo>
                <a:cubicBezTo>
                  <a:pt x="1045" y="7917"/>
                  <a:pt x="992" y="7933"/>
                  <a:pt x="940" y="7933"/>
                </a:cubicBezTo>
                <a:cubicBezTo>
                  <a:pt x="847" y="7933"/>
                  <a:pt x="761" y="7880"/>
                  <a:pt x="715" y="7788"/>
                </a:cubicBezTo>
                <a:cubicBezTo>
                  <a:pt x="643" y="7645"/>
                  <a:pt x="691" y="7478"/>
                  <a:pt x="810" y="7407"/>
                </a:cubicBezTo>
                <a:cubicBezTo>
                  <a:pt x="856" y="7384"/>
                  <a:pt x="904" y="7373"/>
                  <a:pt x="951" y="7373"/>
                </a:cubicBezTo>
                <a:close/>
                <a:moveTo>
                  <a:pt x="8885" y="7373"/>
                </a:moveTo>
                <a:cubicBezTo>
                  <a:pt x="8932" y="7373"/>
                  <a:pt x="8980" y="7384"/>
                  <a:pt x="9026" y="7407"/>
                </a:cubicBezTo>
                <a:cubicBezTo>
                  <a:pt x="9169" y="7478"/>
                  <a:pt x="9193" y="7645"/>
                  <a:pt x="9121" y="7788"/>
                </a:cubicBezTo>
                <a:cubicBezTo>
                  <a:pt x="9075" y="7880"/>
                  <a:pt x="8989" y="7933"/>
                  <a:pt x="8896" y="7933"/>
                </a:cubicBezTo>
                <a:cubicBezTo>
                  <a:pt x="8844" y="7933"/>
                  <a:pt x="8791" y="7917"/>
                  <a:pt x="8740" y="7883"/>
                </a:cubicBezTo>
                <a:cubicBezTo>
                  <a:pt x="8597" y="7812"/>
                  <a:pt x="8550" y="7645"/>
                  <a:pt x="8645" y="7502"/>
                </a:cubicBezTo>
                <a:cubicBezTo>
                  <a:pt x="8694" y="7421"/>
                  <a:pt x="8786" y="7373"/>
                  <a:pt x="8885" y="7373"/>
                </a:cubicBezTo>
                <a:close/>
                <a:moveTo>
                  <a:pt x="3644" y="4716"/>
                </a:moveTo>
                <a:lnTo>
                  <a:pt x="4144" y="5026"/>
                </a:lnTo>
                <a:cubicBezTo>
                  <a:pt x="4096" y="5121"/>
                  <a:pt x="4073" y="5240"/>
                  <a:pt x="4073" y="5383"/>
                </a:cubicBezTo>
                <a:cubicBezTo>
                  <a:pt x="4073" y="5740"/>
                  <a:pt x="4311" y="6050"/>
                  <a:pt x="4644" y="6169"/>
                </a:cubicBezTo>
                <a:lnTo>
                  <a:pt x="4644" y="6859"/>
                </a:lnTo>
                <a:cubicBezTo>
                  <a:pt x="4311" y="6978"/>
                  <a:pt x="4073" y="7288"/>
                  <a:pt x="4073" y="7645"/>
                </a:cubicBezTo>
                <a:cubicBezTo>
                  <a:pt x="4073" y="7764"/>
                  <a:pt x="4096" y="7907"/>
                  <a:pt x="4144" y="8002"/>
                </a:cubicBezTo>
                <a:lnTo>
                  <a:pt x="3644" y="8288"/>
                </a:lnTo>
                <a:cubicBezTo>
                  <a:pt x="3501" y="8074"/>
                  <a:pt x="3239" y="7931"/>
                  <a:pt x="2953" y="7931"/>
                </a:cubicBezTo>
                <a:cubicBezTo>
                  <a:pt x="2668" y="7931"/>
                  <a:pt x="2406" y="8074"/>
                  <a:pt x="2239" y="8312"/>
                </a:cubicBezTo>
                <a:lnTo>
                  <a:pt x="1715" y="8002"/>
                </a:lnTo>
                <a:cubicBezTo>
                  <a:pt x="1834" y="7764"/>
                  <a:pt x="1834" y="7478"/>
                  <a:pt x="1691" y="7216"/>
                </a:cubicBezTo>
                <a:cubicBezTo>
                  <a:pt x="1548" y="6978"/>
                  <a:pt x="1310" y="6835"/>
                  <a:pt x="1024" y="6812"/>
                </a:cubicBezTo>
                <a:lnTo>
                  <a:pt x="1024" y="6216"/>
                </a:lnTo>
                <a:cubicBezTo>
                  <a:pt x="1310" y="6192"/>
                  <a:pt x="1548" y="6026"/>
                  <a:pt x="1691" y="5788"/>
                </a:cubicBezTo>
                <a:cubicBezTo>
                  <a:pt x="1834" y="5549"/>
                  <a:pt x="1834" y="5264"/>
                  <a:pt x="1715" y="5002"/>
                </a:cubicBezTo>
                <a:lnTo>
                  <a:pt x="2239" y="4716"/>
                </a:lnTo>
                <a:cubicBezTo>
                  <a:pt x="2406" y="4954"/>
                  <a:pt x="2668" y="5097"/>
                  <a:pt x="2953" y="5097"/>
                </a:cubicBezTo>
                <a:cubicBezTo>
                  <a:pt x="3239" y="5097"/>
                  <a:pt x="3501" y="4954"/>
                  <a:pt x="3644" y="4716"/>
                </a:cubicBezTo>
                <a:close/>
                <a:moveTo>
                  <a:pt x="7597" y="4716"/>
                </a:moveTo>
                <a:lnTo>
                  <a:pt x="8121" y="5002"/>
                </a:lnTo>
                <a:cubicBezTo>
                  <a:pt x="8002" y="5264"/>
                  <a:pt x="8002" y="5549"/>
                  <a:pt x="8145" y="5788"/>
                </a:cubicBezTo>
                <a:cubicBezTo>
                  <a:pt x="8288" y="6026"/>
                  <a:pt x="8526" y="6192"/>
                  <a:pt x="8812" y="6216"/>
                </a:cubicBezTo>
                <a:lnTo>
                  <a:pt x="8812" y="6812"/>
                </a:lnTo>
                <a:cubicBezTo>
                  <a:pt x="8764" y="6812"/>
                  <a:pt x="8716" y="6812"/>
                  <a:pt x="8669" y="6835"/>
                </a:cubicBezTo>
                <a:cubicBezTo>
                  <a:pt x="8454" y="6883"/>
                  <a:pt x="8264" y="7026"/>
                  <a:pt x="8145" y="7216"/>
                </a:cubicBezTo>
                <a:cubicBezTo>
                  <a:pt x="8002" y="7478"/>
                  <a:pt x="8002" y="7764"/>
                  <a:pt x="8121" y="8002"/>
                </a:cubicBezTo>
                <a:lnTo>
                  <a:pt x="7597" y="8312"/>
                </a:lnTo>
                <a:cubicBezTo>
                  <a:pt x="7430" y="8074"/>
                  <a:pt x="7192" y="7931"/>
                  <a:pt x="6883" y="7931"/>
                </a:cubicBezTo>
                <a:cubicBezTo>
                  <a:pt x="6597" y="7931"/>
                  <a:pt x="6335" y="8074"/>
                  <a:pt x="6192" y="8288"/>
                </a:cubicBezTo>
                <a:lnTo>
                  <a:pt x="5692" y="8002"/>
                </a:lnTo>
                <a:cubicBezTo>
                  <a:pt x="5740" y="7907"/>
                  <a:pt x="5763" y="7764"/>
                  <a:pt x="5763" y="7645"/>
                </a:cubicBezTo>
                <a:cubicBezTo>
                  <a:pt x="5763" y="7288"/>
                  <a:pt x="5525" y="6978"/>
                  <a:pt x="5192" y="6859"/>
                </a:cubicBezTo>
                <a:lnTo>
                  <a:pt x="5192" y="6169"/>
                </a:lnTo>
                <a:cubicBezTo>
                  <a:pt x="5525" y="6050"/>
                  <a:pt x="5763" y="5740"/>
                  <a:pt x="5763" y="5383"/>
                </a:cubicBezTo>
                <a:cubicBezTo>
                  <a:pt x="5763" y="5240"/>
                  <a:pt x="5740" y="5121"/>
                  <a:pt x="5692" y="5026"/>
                </a:cubicBezTo>
                <a:lnTo>
                  <a:pt x="6192" y="4716"/>
                </a:lnTo>
                <a:cubicBezTo>
                  <a:pt x="6335" y="4954"/>
                  <a:pt x="6597" y="5097"/>
                  <a:pt x="6883" y="5097"/>
                </a:cubicBezTo>
                <a:cubicBezTo>
                  <a:pt x="7192" y="5097"/>
                  <a:pt x="7430" y="4954"/>
                  <a:pt x="7597" y="4716"/>
                </a:cubicBezTo>
                <a:close/>
                <a:moveTo>
                  <a:pt x="2953" y="8502"/>
                </a:moveTo>
                <a:cubicBezTo>
                  <a:pt x="3096" y="8502"/>
                  <a:pt x="3239" y="8621"/>
                  <a:pt x="3239" y="8764"/>
                </a:cubicBezTo>
                <a:cubicBezTo>
                  <a:pt x="3239" y="8931"/>
                  <a:pt x="3096" y="9050"/>
                  <a:pt x="2953" y="9050"/>
                </a:cubicBezTo>
                <a:cubicBezTo>
                  <a:pt x="2787" y="9050"/>
                  <a:pt x="2668" y="8931"/>
                  <a:pt x="2668" y="8764"/>
                </a:cubicBezTo>
                <a:cubicBezTo>
                  <a:pt x="2668" y="8621"/>
                  <a:pt x="2787" y="8502"/>
                  <a:pt x="2953" y="8502"/>
                </a:cubicBezTo>
                <a:close/>
                <a:moveTo>
                  <a:pt x="6883" y="8502"/>
                </a:moveTo>
                <a:cubicBezTo>
                  <a:pt x="7049" y="8502"/>
                  <a:pt x="7169" y="8621"/>
                  <a:pt x="7169" y="8764"/>
                </a:cubicBezTo>
                <a:cubicBezTo>
                  <a:pt x="7169" y="8931"/>
                  <a:pt x="7049" y="9050"/>
                  <a:pt x="6883" y="9050"/>
                </a:cubicBezTo>
                <a:cubicBezTo>
                  <a:pt x="6740" y="9050"/>
                  <a:pt x="6621" y="8931"/>
                  <a:pt x="6621" y="8764"/>
                </a:cubicBezTo>
                <a:cubicBezTo>
                  <a:pt x="6621" y="8621"/>
                  <a:pt x="6740" y="8502"/>
                  <a:pt x="6883" y="8502"/>
                </a:cubicBezTo>
                <a:close/>
                <a:moveTo>
                  <a:pt x="4930" y="1"/>
                </a:moveTo>
                <a:cubicBezTo>
                  <a:pt x="4477" y="1"/>
                  <a:pt x="4120" y="334"/>
                  <a:pt x="4073" y="763"/>
                </a:cubicBezTo>
                <a:lnTo>
                  <a:pt x="3311" y="1191"/>
                </a:lnTo>
                <a:cubicBezTo>
                  <a:pt x="3205" y="1145"/>
                  <a:pt x="3091" y="1123"/>
                  <a:pt x="2978" y="1123"/>
                </a:cubicBezTo>
                <a:cubicBezTo>
                  <a:pt x="2685" y="1123"/>
                  <a:pt x="2394" y="1274"/>
                  <a:pt x="2239" y="1549"/>
                </a:cubicBezTo>
                <a:cubicBezTo>
                  <a:pt x="2025" y="1930"/>
                  <a:pt x="2120" y="2406"/>
                  <a:pt x="2477" y="2668"/>
                </a:cubicBezTo>
                <a:lnTo>
                  <a:pt x="2477" y="3549"/>
                </a:lnTo>
                <a:cubicBezTo>
                  <a:pt x="2287" y="3692"/>
                  <a:pt x="2144" y="3906"/>
                  <a:pt x="2096" y="4144"/>
                </a:cubicBezTo>
                <a:lnTo>
                  <a:pt x="1310" y="4597"/>
                </a:lnTo>
                <a:cubicBezTo>
                  <a:pt x="1198" y="4550"/>
                  <a:pt x="1081" y="4528"/>
                  <a:pt x="967" y="4528"/>
                </a:cubicBezTo>
                <a:cubicBezTo>
                  <a:pt x="670" y="4528"/>
                  <a:pt x="387" y="4679"/>
                  <a:pt x="215" y="4954"/>
                </a:cubicBezTo>
                <a:cubicBezTo>
                  <a:pt x="0" y="5335"/>
                  <a:pt x="119" y="5811"/>
                  <a:pt x="477" y="6073"/>
                </a:cubicBezTo>
                <a:lnTo>
                  <a:pt x="477" y="6954"/>
                </a:lnTo>
                <a:cubicBezTo>
                  <a:pt x="119" y="7216"/>
                  <a:pt x="0" y="7693"/>
                  <a:pt x="215" y="8074"/>
                </a:cubicBezTo>
                <a:cubicBezTo>
                  <a:pt x="369" y="8349"/>
                  <a:pt x="661" y="8500"/>
                  <a:pt x="963" y="8500"/>
                </a:cubicBezTo>
                <a:cubicBezTo>
                  <a:pt x="1079" y="8500"/>
                  <a:pt x="1198" y="8477"/>
                  <a:pt x="1310" y="8431"/>
                </a:cubicBezTo>
                <a:lnTo>
                  <a:pt x="2096" y="8860"/>
                </a:lnTo>
                <a:cubicBezTo>
                  <a:pt x="2144" y="9288"/>
                  <a:pt x="2525" y="9622"/>
                  <a:pt x="2953" y="9622"/>
                </a:cubicBezTo>
                <a:cubicBezTo>
                  <a:pt x="3382" y="9622"/>
                  <a:pt x="3739" y="9288"/>
                  <a:pt x="3787" y="8860"/>
                </a:cubicBezTo>
                <a:lnTo>
                  <a:pt x="4573" y="8407"/>
                </a:lnTo>
                <a:cubicBezTo>
                  <a:pt x="4668" y="8455"/>
                  <a:pt x="4787" y="8502"/>
                  <a:pt x="4930" y="8502"/>
                </a:cubicBezTo>
                <a:cubicBezTo>
                  <a:pt x="5049" y="8502"/>
                  <a:pt x="5168" y="8455"/>
                  <a:pt x="5263" y="8407"/>
                </a:cubicBezTo>
                <a:lnTo>
                  <a:pt x="6049" y="8860"/>
                </a:lnTo>
                <a:cubicBezTo>
                  <a:pt x="6097" y="9288"/>
                  <a:pt x="6454" y="9622"/>
                  <a:pt x="6883" y="9622"/>
                </a:cubicBezTo>
                <a:cubicBezTo>
                  <a:pt x="7335" y="9622"/>
                  <a:pt x="7692" y="9288"/>
                  <a:pt x="7740" y="8860"/>
                </a:cubicBezTo>
                <a:lnTo>
                  <a:pt x="8550" y="8431"/>
                </a:lnTo>
                <a:cubicBezTo>
                  <a:pt x="8656" y="8477"/>
                  <a:pt x="8769" y="8500"/>
                  <a:pt x="8882" y="8500"/>
                </a:cubicBezTo>
                <a:cubicBezTo>
                  <a:pt x="9175" y="8500"/>
                  <a:pt x="9467" y="8349"/>
                  <a:pt x="9621" y="8074"/>
                </a:cubicBezTo>
                <a:cubicBezTo>
                  <a:pt x="9836" y="7693"/>
                  <a:pt x="9717" y="7216"/>
                  <a:pt x="9359" y="6954"/>
                </a:cubicBezTo>
                <a:lnTo>
                  <a:pt x="9359" y="6073"/>
                </a:lnTo>
                <a:cubicBezTo>
                  <a:pt x="9717" y="5811"/>
                  <a:pt x="9836" y="5335"/>
                  <a:pt x="9621" y="4954"/>
                </a:cubicBezTo>
                <a:cubicBezTo>
                  <a:pt x="9450" y="4679"/>
                  <a:pt x="9166" y="4528"/>
                  <a:pt x="8878" y="4528"/>
                </a:cubicBezTo>
                <a:cubicBezTo>
                  <a:pt x="8767" y="4528"/>
                  <a:pt x="8656" y="4550"/>
                  <a:pt x="8550" y="4597"/>
                </a:cubicBezTo>
                <a:lnTo>
                  <a:pt x="7740" y="4144"/>
                </a:lnTo>
                <a:cubicBezTo>
                  <a:pt x="7692" y="3906"/>
                  <a:pt x="7573" y="3692"/>
                  <a:pt x="7359" y="3549"/>
                </a:cubicBezTo>
                <a:lnTo>
                  <a:pt x="7359" y="2668"/>
                </a:lnTo>
                <a:cubicBezTo>
                  <a:pt x="7716" y="2406"/>
                  <a:pt x="7835" y="1930"/>
                  <a:pt x="7597" y="1549"/>
                </a:cubicBezTo>
                <a:cubicBezTo>
                  <a:pt x="7442" y="1274"/>
                  <a:pt x="7164" y="1123"/>
                  <a:pt x="6868" y="1123"/>
                </a:cubicBezTo>
                <a:cubicBezTo>
                  <a:pt x="6754" y="1123"/>
                  <a:pt x="6638" y="1145"/>
                  <a:pt x="6526" y="1191"/>
                </a:cubicBezTo>
                <a:lnTo>
                  <a:pt x="5763" y="763"/>
                </a:lnTo>
                <a:cubicBezTo>
                  <a:pt x="5716" y="334"/>
                  <a:pt x="5359" y="1"/>
                  <a:pt x="49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1279200" y="776663"/>
            <a:ext cx="31338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subTitle" idx="1"/>
          </p:nvPr>
        </p:nvSpPr>
        <p:spPr>
          <a:xfrm>
            <a:off x="1448967" y="2400163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GCMC Simulations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2"/>
          </p:nvPr>
        </p:nvSpPr>
        <p:spPr>
          <a:xfrm>
            <a:off x="1478425" y="2954488"/>
            <a:ext cx="2764800" cy="193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Large number of potential MOF structures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Computationally expensive and time-taking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Need for complex and specialized software (RASPA, poreblazer, Zeo++)</a:t>
            </a:r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3"/>
          </p:nvPr>
        </p:nvSpPr>
        <p:spPr>
          <a:xfrm>
            <a:off x="4900792" y="2400163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subTitle" idx="4"/>
          </p:nvPr>
        </p:nvSpPr>
        <p:spPr>
          <a:xfrm>
            <a:off x="4930225" y="2954488"/>
            <a:ext cx="2764800" cy="13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High accuracy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Quick response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Low computational cost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User-friendly</a:t>
            </a:r>
            <a:endParaRPr/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588" y="1360726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388" y="1355626"/>
            <a:ext cx="861600" cy="864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7"/>
          <p:cNvGrpSpPr/>
          <p:nvPr/>
        </p:nvGrpSpPr>
        <p:grpSpPr>
          <a:xfrm>
            <a:off x="2640075" y="1609432"/>
            <a:ext cx="382665" cy="367194"/>
            <a:chOff x="-62890750" y="2296300"/>
            <a:chExt cx="330825" cy="317450"/>
          </a:xfrm>
        </p:grpSpPr>
        <p:sp>
          <p:nvSpPr>
            <p:cNvPr id="347" name="Google Shape;347;p37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7"/>
          <p:cNvSpPr/>
          <p:nvPr/>
        </p:nvSpPr>
        <p:spPr>
          <a:xfrm>
            <a:off x="6097005" y="1609056"/>
            <a:ext cx="372371" cy="36794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4731000" y="787900"/>
            <a:ext cx="336144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1279200" y="787900"/>
            <a:ext cx="31338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8" name="Google Shape;358;p38"/>
          <p:cNvSpPr txBox="1">
            <a:spLocks noGrp="1"/>
          </p:cNvSpPr>
          <p:nvPr>
            <p:ph type="subTitle" idx="4294967295"/>
          </p:nvPr>
        </p:nvSpPr>
        <p:spPr>
          <a:xfrm>
            <a:off x="1867100" y="1375025"/>
            <a:ext cx="25110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Pore Limiting Diameter</a:t>
            </a:r>
            <a:endParaRPr b="1"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4294967295"/>
          </p:nvPr>
        </p:nvSpPr>
        <p:spPr>
          <a:xfrm>
            <a:off x="1867100" y="1786075"/>
            <a:ext cx="2511000" cy="10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Angstroms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Diameter of smallest opening - determines what size of molecules can enter</a:t>
            </a:r>
            <a:endParaRPr sz="1300"/>
          </a:p>
        </p:txBody>
      </p:sp>
      <p:sp>
        <p:nvSpPr>
          <p:cNvPr id="360" name="Google Shape;360;p38"/>
          <p:cNvSpPr txBox="1">
            <a:spLocks noGrp="1"/>
          </p:cNvSpPr>
          <p:nvPr>
            <p:ph type="subTitle" idx="4294967295"/>
          </p:nvPr>
        </p:nvSpPr>
        <p:spPr>
          <a:xfrm>
            <a:off x="1867100" y="2975225"/>
            <a:ext cx="26178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Gravimetric Surface Area</a:t>
            </a:r>
            <a:endParaRPr b="1"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294967295"/>
          </p:nvPr>
        </p:nvSpPr>
        <p:spPr>
          <a:xfrm>
            <a:off x="1867100" y="3386275"/>
            <a:ext cx="2511000" cy="10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m</a:t>
            </a:r>
            <a:r>
              <a:rPr lang="en" sz="1300" baseline="30000"/>
              <a:t>2</a:t>
            </a:r>
            <a:r>
              <a:rPr lang="en" sz="1300"/>
              <a:t>/g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Surface area per unit mass</a:t>
            </a:r>
            <a:endParaRPr sz="1300"/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4294967295"/>
          </p:nvPr>
        </p:nvSpPr>
        <p:spPr>
          <a:xfrm>
            <a:off x="5590700" y="1375025"/>
            <a:ext cx="25110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Largest Cavity Diameter</a:t>
            </a:r>
            <a:endParaRPr b="1"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4294967295"/>
          </p:nvPr>
        </p:nvSpPr>
        <p:spPr>
          <a:xfrm>
            <a:off x="5590700" y="1786075"/>
            <a:ext cx="2511000" cy="10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Angstroms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Diameter of largest cavity - determines no. and/or size of molecules that will fit in a pore</a:t>
            </a:r>
            <a:endParaRPr sz="1300"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4294967295"/>
          </p:nvPr>
        </p:nvSpPr>
        <p:spPr>
          <a:xfrm>
            <a:off x="5590701" y="2975225"/>
            <a:ext cx="26580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Volumetric Surface Area</a:t>
            </a:r>
            <a:endParaRPr b="1"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294967295"/>
          </p:nvPr>
        </p:nvSpPr>
        <p:spPr>
          <a:xfrm>
            <a:off x="5590700" y="3386275"/>
            <a:ext cx="2511000" cy="864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m</a:t>
            </a:r>
            <a:r>
              <a:rPr lang="en" sz="1300" baseline="30000"/>
              <a:t>2</a:t>
            </a:r>
            <a:r>
              <a:rPr lang="en" sz="1300"/>
              <a:t>/cm</a:t>
            </a:r>
            <a:r>
              <a:rPr lang="en" sz="1300" baseline="30000"/>
              <a:t>3</a:t>
            </a:r>
            <a:endParaRPr sz="1300" baseline="300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Surface area per unit volume</a:t>
            </a:r>
            <a:endParaRPr sz="1300"/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84" y="1412339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84" y="3000719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38" y="1412339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38" y="3000719"/>
            <a:ext cx="861600" cy="86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4294967295"/>
          </p:nvPr>
        </p:nvSpPr>
        <p:spPr>
          <a:xfrm>
            <a:off x="1888409" y="137130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Density</a:t>
            </a:r>
            <a:endParaRPr b="1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4294967295"/>
          </p:nvPr>
        </p:nvSpPr>
        <p:spPr>
          <a:xfrm>
            <a:off x="1888403" y="1782350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g/cm</a:t>
            </a:r>
            <a:r>
              <a:rPr lang="en" sz="1300" baseline="30000"/>
              <a:t>3</a:t>
            </a:r>
            <a:endParaRPr sz="1300" baseline="300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Mass per unit volume </a:t>
            </a:r>
            <a:endParaRPr sz="130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294967295"/>
          </p:nvPr>
        </p:nvSpPr>
        <p:spPr>
          <a:xfrm>
            <a:off x="1888409" y="297150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Pore Volume</a:t>
            </a:r>
            <a:endParaRPr b="1"/>
          </a:p>
        </p:txBody>
      </p:sp>
      <p:sp>
        <p:nvSpPr>
          <p:cNvPr id="378" name="Google Shape;378;p39"/>
          <p:cNvSpPr txBox="1">
            <a:spLocks noGrp="1"/>
          </p:cNvSpPr>
          <p:nvPr>
            <p:ph type="subTitle" idx="4294967295"/>
          </p:nvPr>
        </p:nvSpPr>
        <p:spPr>
          <a:xfrm>
            <a:off x="1888403" y="3382550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 cm</a:t>
            </a:r>
            <a:r>
              <a:rPr lang="en" sz="1300" baseline="30000"/>
              <a:t>3</a:t>
            </a:r>
            <a:r>
              <a:rPr lang="en" sz="1300"/>
              <a:t>/g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Total volume of pores per unit mass of material </a:t>
            </a:r>
            <a:endParaRPr sz="1300"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4294967295"/>
          </p:nvPr>
        </p:nvSpPr>
        <p:spPr>
          <a:xfrm>
            <a:off x="5612009" y="137130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Void Fraction</a:t>
            </a:r>
            <a:endParaRPr b="1"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4294967295"/>
          </p:nvPr>
        </p:nvSpPr>
        <p:spPr>
          <a:xfrm>
            <a:off x="5612003" y="1782350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Porosity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Ratio of volume of pores to volume of material </a:t>
            </a:r>
            <a:endParaRPr sz="1300"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4294967295"/>
          </p:nvPr>
        </p:nvSpPr>
        <p:spPr>
          <a:xfrm>
            <a:off x="5612009" y="297150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Probes 1, 2, 3 &amp; 4</a:t>
            </a:r>
            <a:endParaRPr b="1"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4294967295"/>
          </p:nvPr>
        </p:nvSpPr>
        <p:spPr>
          <a:xfrm>
            <a:off x="5612003" y="3382550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Energy-based descriptors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Average value of Boltzmann factor at all positions </a:t>
            </a:r>
            <a:endParaRPr sz="1300"/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96" y="1408614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96" y="2996994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51" y="1408614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51" y="2996994"/>
            <a:ext cx="861600" cy="86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77" y="1364612"/>
            <a:ext cx="1660443" cy="1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777" y="1814112"/>
            <a:ext cx="1660443" cy="1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02" y="1814112"/>
            <a:ext cx="1660443" cy="16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>
            <a:spLocks noGrp="1"/>
          </p:cNvSpPr>
          <p:nvPr>
            <p:ph type="subTitle" idx="3"/>
          </p:nvPr>
        </p:nvSpPr>
        <p:spPr>
          <a:xfrm>
            <a:off x="1167600" y="3616275"/>
            <a:ext cx="68235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Methane Adsorption Capacity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4"/>
          </p:nvPr>
        </p:nvSpPr>
        <p:spPr>
          <a:xfrm>
            <a:off x="1167600" y="4027325"/>
            <a:ext cx="68235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Adsorption capacity of metal organic frameworks for methane at constant temperature of 298 K and different pressures.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720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1 bar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97" name="Google Shape;397;p40"/>
          <p:cNvSpPr txBox="1">
            <a:spLocks noGrp="1"/>
          </p:cNvSpPr>
          <p:nvPr>
            <p:ph type="title" idx="7"/>
          </p:nvPr>
        </p:nvSpPr>
        <p:spPr>
          <a:xfrm>
            <a:off x="3309000" y="17399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5.8 bars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98" name="Google Shape;398;p40"/>
          <p:cNvSpPr txBox="1">
            <a:spLocks noGrp="1"/>
          </p:cNvSpPr>
          <p:nvPr>
            <p:ph type="title" idx="8"/>
          </p:nvPr>
        </p:nvSpPr>
        <p:spPr>
          <a:xfrm>
            <a:off x="5898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65 bars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99" name="Google Shape;399;p40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25" y="1086103"/>
            <a:ext cx="3890500" cy="26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775" y="1086100"/>
            <a:ext cx="3132275" cy="39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1"/>
          <p:cNvSpPr txBox="1"/>
          <p:nvPr/>
        </p:nvSpPr>
        <p:spPr>
          <a:xfrm>
            <a:off x="1028575" y="3719050"/>
            <a:ext cx="389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findings: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❖"/>
            </a:pPr>
            <a:r>
              <a:rPr lang="en" sz="12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 low pressures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Energy-based descriptors are most strongly correlated with target.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❖"/>
            </a:pPr>
            <a:r>
              <a:rPr lang="en" sz="12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 high pressures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Void fraction and VSA are most strongly correlated with target.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Algorithms Used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3" name="Google Shape;413;p42"/>
          <p:cNvSpPr txBox="1">
            <a:spLocks noGrp="1"/>
          </p:cNvSpPr>
          <p:nvPr>
            <p:ph type="subTitle" idx="4294967295"/>
          </p:nvPr>
        </p:nvSpPr>
        <p:spPr>
          <a:xfrm>
            <a:off x="4536601" y="1697438"/>
            <a:ext cx="2008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ichroma"/>
                <a:ea typeface="Michroma"/>
                <a:cs typeface="Michroma"/>
                <a:sym typeface="Michroma"/>
              </a:rPr>
              <a:t>Decision Tree Regressor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4294967295"/>
          </p:nvPr>
        </p:nvSpPr>
        <p:spPr>
          <a:xfrm>
            <a:off x="4599291" y="2098652"/>
            <a:ext cx="18834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Non-linear, easy to interpret</a:t>
            </a:r>
            <a:endParaRPr sz="1400"/>
          </a:p>
        </p:txBody>
      </p:sp>
      <p:sp>
        <p:nvSpPr>
          <p:cNvPr id="415" name="Google Shape;415;p42"/>
          <p:cNvSpPr txBox="1">
            <a:spLocks noGrp="1"/>
          </p:cNvSpPr>
          <p:nvPr>
            <p:ph type="subTitle" idx="4294967295"/>
          </p:nvPr>
        </p:nvSpPr>
        <p:spPr>
          <a:xfrm>
            <a:off x="644225" y="1695850"/>
            <a:ext cx="2008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ichroma"/>
                <a:ea typeface="Michroma"/>
                <a:cs typeface="Michroma"/>
                <a:sym typeface="Michroma"/>
              </a:rPr>
              <a:t>Lasso Regressor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416" name="Google Shape;416;p42"/>
          <p:cNvSpPr txBox="1">
            <a:spLocks noGrp="1"/>
          </p:cNvSpPr>
          <p:nvPr>
            <p:ph type="subTitle" idx="4294967295"/>
          </p:nvPr>
        </p:nvSpPr>
        <p:spPr>
          <a:xfrm>
            <a:off x="707117" y="2098652"/>
            <a:ext cx="18834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Performs feature selection, reduces model complexity</a:t>
            </a:r>
            <a:endParaRPr sz="1400"/>
          </a:p>
        </p:txBody>
      </p:sp>
      <p:sp>
        <p:nvSpPr>
          <p:cNvPr id="417" name="Google Shape;417;p42"/>
          <p:cNvSpPr txBox="1">
            <a:spLocks noGrp="1"/>
          </p:cNvSpPr>
          <p:nvPr>
            <p:ph type="subTitle" idx="4294967295"/>
          </p:nvPr>
        </p:nvSpPr>
        <p:spPr>
          <a:xfrm>
            <a:off x="6545475" y="3256463"/>
            <a:ext cx="2008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ichroma"/>
                <a:ea typeface="Michroma"/>
                <a:cs typeface="Michroma"/>
                <a:sym typeface="Michroma"/>
              </a:rPr>
              <a:t>Random Forest Regressor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418" name="Google Shape;418;p42"/>
          <p:cNvSpPr txBox="1">
            <a:spLocks noGrp="1"/>
          </p:cNvSpPr>
          <p:nvPr>
            <p:ph type="subTitle" idx="4294967295"/>
          </p:nvPr>
        </p:nvSpPr>
        <p:spPr>
          <a:xfrm>
            <a:off x="6545479" y="3678565"/>
            <a:ext cx="18834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High accuracy, reduces overfitting, robust to outliers and noise</a:t>
            </a:r>
            <a:endParaRPr sz="1400"/>
          </a:p>
        </p:txBody>
      </p:sp>
      <p:sp>
        <p:nvSpPr>
          <p:cNvPr id="419" name="Google Shape;419;p42"/>
          <p:cNvSpPr txBox="1">
            <a:spLocks noGrp="1"/>
          </p:cNvSpPr>
          <p:nvPr>
            <p:ph type="subTitle" idx="4294967295"/>
          </p:nvPr>
        </p:nvSpPr>
        <p:spPr>
          <a:xfrm>
            <a:off x="2549210" y="3303157"/>
            <a:ext cx="2091203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Michroma"/>
                <a:ea typeface="Michroma"/>
                <a:cs typeface="Michroma"/>
                <a:sym typeface="Michroma"/>
              </a:rPr>
              <a:t>Support Vector Regressor</a:t>
            </a:r>
            <a:endParaRPr sz="1400" b="1" dirty="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4294967295"/>
          </p:nvPr>
        </p:nvSpPr>
        <p:spPr>
          <a:xfrm>
            <a:off x="2653116" y="3678565"/>
            <a:ext cx="18834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Non-linear model, robust to outliers</a:t>
            </a:r>
            <a:endParaRPr sz="1400"/>
          </a:p>
        </p:txBody>
      </p:sp>
      <p:pic>
        <p:nvPicPr>
          <p:cNvPr id="421" name="Google Shape;4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38" y="2778369"/>
            <a:ext cx="861600" cy="86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025" y="2220632"/>
            <a:ext cx="861575" cy="86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188" y="2781545"/>
            <a:ext cx="861600" cy="86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375" y="2220620"/>
            <a:ext cx="861600" cy="864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2"/>
          <p:cNvCxnSpPr>
            <a:stCxn id="426" idx="3"/>
            <a:endCxn id="427" idx="1"/>
          </p:cNvCxnSpPr>
          <p:nvPr/>
        </p:nvCxnSpPr>
        <p:spPr>
          <a:xfrm rot="10800000" flipH="1">
            <a:off x="2039687" y="2652850"/>
            <a:ext cx="1164000" cy="561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2"/>
          <p:cNvCxnSpPr>
            <a:stCxn id="427" idx="3"/>
            <a:endCxn id="429" idx="1"/>
          </p:cNvCxnSpPr>
          <p:nvPr/>
        </p:nvCxnSpPr>
        <p:spPr>
          <a:xfrm>
            <a:off x="3985863" y="2652925"/>
            <a:ext cx="1164300" cy="561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2"/>
          <p:cNvCxnSpPr>
            <a:stCxn id="429" idx="3"/>
            <a:endCxn id="431" idx="1"/>
          </p:cNvCxnSpPr>
          <p:nvPr/>
        </p:nvCxnSpPr>
        <p:spPr>
          <a:xfrm rot="10800000" flipH="1">
            <a:off x="5932125" y="2652850"/>
            <a:ext cx="1164000" cy="561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otechnology Institute Training Center by Slidesgo">
  <a:themeElements>
    <a:clrScheme name="Simple Light">
      <a:dk1>
        <a:srgbClr val="000000"/>
      </a:dk1>
      <a:lt1>
        <a:srgbClr val="666666"/>
      </a:lt1>
      <a:dk2>
        <a:srgbClr val="999999"/>
      </a:dk2>
      <a:lt2>
        <a:srgbClr val="B7B7B7"/>
      </a:lt2>
      <a:accent1>
        <a:srgbClr val="D9D9D9"/>
      </a:accent1>
      <a:accent2>
        <a:srgbClr val="F3F3F3"/>
      </a:accent2>
      <a:accent3>
        <a:srgbClr val="9A26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Macintosh PowerPoint</Application>
  <PresentationFormat>On-screen Show (16:9)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Nunito Medium</vt:lpstr>
      <vt:lpstr>Michroma</vt:lpstr>
      <vt:lpstr>Lora Medium</vt:lpstr>
      <vt:lpstr>Nunito</vt:lpstr>
      <vt:lpstr>Arial</vt:lpstr>
      <vt:lpstr>Roboto Condensed Light</vt:lpstr>
      <vt:lpstr>Biotechnology Institute Training Center by Slidesgo</vt:lpstr>
      <vt:lpstr>Machine Learning for Methane Adsorption Capacity Prediction in Metal Organic Frameworks</vt:lpstr>
      <vt:lpstr>Methane</vt:lpstr>
      <vt:lpstr>The Solution</vt:lpstr>
      <vt:lpstr>The Solution</vt:lpstr>
      <vt:lpstr>Dataset Features</vt:lpstr>
      <vt:lpstr>Dataset Features</vt:lpstr>
      <vt:lpstr>1 bar</vt:lpstr>
      <vt:lpstr>Feature Correlation</vt:lpstr>
      <vt:lpstr>ML Algorithms Used</vt:lpstr>
      <vt:lpstr>Model Performance</vt:lpstr>
      <vt:lpstr>Model Performance</vt:lpstr>
      <vt:lpstr>Feature Importance Analysis</vt:lpstr>
      <vt:lpstr>Applications &amp; Significance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#GUPTA AVANI#</cp:lastModifiedBy>
  <cp:revision>1</cp:revision>
  <dcterms:modified xsi:type="dcterms:W3CDTF">2024-06-09T12:16:13Z</dcterms:modified>
</cp:coreProperties>
</file>