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58e35fe42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258e35fe42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31.png"/><Relationship Id="rId5" Type="http://schemas.openxmlformats.org/officeDocument/2006/relationships/image" Target="../media/image22.png"/><Relationship Id="rId6"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3600">
                <a:solidFill>
                  <a:schemeClr val="lt1"/>
                </a:solidFill>
                <a:latin typeface="Montserrat"/>
                <a:ea typeface="Montserrat"/>
                <a:cs typeface="Montserrat"/>
                <a:sym typeface="Montserrat"/>
              </a:rPr>
              <a:t>Company Bankruptcy</a:t>
            </a:r>
            <a:r>
              <a:rPr b="1" lang="en-IN" sz="3600">
                <a:solidFill>
                  <a:schemeClr val="lt1"/>
                </a:solidFill>
                <a:latin typeface="Montserrat"/>
                <a:ea typeface="Montserrat"/>
                <a:cs typeface="Montserrat"/>
                <a:sym typeface="Montserrat"/>
              </a:rPr>
              <a:t>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1600">
                <a:solidFill>
                  <a:schemeClr val="lt1"/>
                </a:solidFill>
                <a:latin typeface="Montserrat"/>
                <a:ea typeface="Montserrat"/>
                <a:cs typeface="Montserrat"/>
                <a:sym typeface="Montserrat"/>
              </a:rPr>
              <a:t>Submitted by:</a:t>
            </a:r>
            <a:br>
              <a:rPr b="1" lang="en-IN" sz="1600">
                <a:solidFill>
                  <a:schemeClr val="lt1"/>
                </a:solidFill>
                <a:latin typeface="Montserrat"/>
                <a:ea typeface="Montserrat"/>
                <a:cs typeface="Montserrat"/>
                <a:sym typeface="Montserrat"/>
              </a:rPr>
            </a:b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1600">
                <a:solidFill>
                  <a:schemeClr val="lt1"/>
                </a:solidFill>
                <a:latin typeface="Montserrat"/>
                <a:ea typeface="Montserrat"/>
                <a:cs typeface="Montserrat"/>
                <a:sym typeface="Montserrat"/>
              </a:rPr>
              <a:t>Avanish Dixit</a:t>
            </a:r>
            <a:br>
              <a:rPr b="1" lang="en-IN" sz="1600">
                <a:solidFill>
                  <a:schemeClr val="lt1"/>
                </a:solidFill>
                <a:latin typeface="Montserrat"/>
                <a:ea typeface="Montserrat"/>
                <a:cs typeface="Montserrat"/>
                <a:sym typeface="Montserrat"/>
              </a:rPr>
            </a:b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p:nvPr/>
        </p:nvSpPr>
        <p:spPr>
          <a:xfrm>
            <a:off x="1989576" y="113603"/>
            <a:ext cx="5358811"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200" u="none" cap="none" strike="noStrike">
                <a:solidFill>
                  <a:srgbClr val="000000"/>
                </a:solidFill>
                <a:latin typeface="Montserrat"/>
                <a:ea typeface="Montserrat"/>
                <a:cs typeface="Montserrat"/>
                <a:sym typeface="Montserrat"/>
              </a:rPr>
              <a:t>Scatter Plot</a:t>
            </a:r>
            <a:r>
              <a:rPr b="1" lang="en-IN" sz="2200">
                <a:latin typeface="Montserrat"/>
                <a:ea typeface="Montserrat"/>
                <a:cs typeface="Montserrat"/>
                <a:sym typeface="Montserrat"/>
              </a:rPr>
              <a:t> of top 3 features</a:t>
            </a:r>
            <a:endParaRPr/>
          </a:p>
        </p:txBody>
      </p:sp>
      <p:pic>
        <p:nvPicPr>
          <p:cNvPr id="116" name="Google Shape;116;p21"/>
          <p:cNvPicPr preferRelativeResize="0"/>
          <p:nvPr/>
        </p:nvPicPr>
        <p:blipFill>
          <a:blip r:embed="rId3">
            <a:alphaModFix/>
          </a:blip>
          <a:stretch>
            <a:fillRect/>
          </a:stretch>
        </p:blipFill>
        <p:spPr>
          <a:xfrm>
            <a:off x="152400" y="696900"/>
            <a:ext cx="3592575" cy="1874850"/>
          </a:xfrm>
          <a:prstGeom prst="rect">
            <a:avLst/>
          </a:prstGeom>
          <a:noFill/>
          <a:ln>
            <a:noFill/>
          </a:ln>
        </p:spPr>
      </p:pic>
      <p:pic>
        <p:nvPicPr>
          <p:cNvPr id="117" name="Google Shape;117;p21"/>
          <p:cNvPicPr preferRelativeResize="0"/>
          <p:nvPr/>
        </p:nvPicPr>
        <p:blipFill>
          <a:blip r:embed="rId4">
            <a:alphaModFix/>
          </a:blip>
          <a:stretch>
            <a:fillRect/>
          </a:stretch>
        </p:blipFill>
        <p:spPr>
          <a:xfrm>
            <a:off x="4612200" y="696900"/>
            <a:ext cx="3592575" cy="1964413"/>
          </a:xfrm>
          <a:prstGeom prst="rect">
            <a:avLst/>
          </a:prstGeom>
          <a:noFill/>
          <a:ln>
            <a:noFill/>
          </a:ln>
        </p:spPr>
      </p:pic>
      <p:pic>
        <p:nvPicPr>
          <p:cNvPr id="118" name="Google Shape;118;p21"/>
          <p:cNvPicPr preferRelativeResize="0"/>
          <p:nvPr/>
        </p:nvPicPr>
        <p:blipFill>
          <a:blip r:embed="rId5">
            <a:alphaModFix/>
          </a:blip>
          <a:stretch>
            <a:fillRect/>
          </a:stretch>
        </p:blipFill>
        <p:spPr>
          <a:xfrm>
            <a:off x="152400" y="2724150"/>
            <a:ext cx="3662500" cy="2266950"/>
          </a:xfrm>
          <a:prstGeom prst="rect">
            <a:avLst/>
          </a:prstGeom>
          <a:noFill/>
          <a:ln>
            <a:noFill/>
          </a:ln>
        </p:spPr>
      </p:pic>
      <p:sp>
        <p:nvSpPr>
          <p:cNvPr id="119" name="Google Shape;119;p21"/>
          <p:cNvSpPr txBox="1"/>
          <p:nvPr/>
        </p:nvSpPr>
        <p:spPr>
          <a:xfrm>
            <a:off x="5260050" y="3177775"/>
            <a:ext cx="255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Since, our dependent variable is categorical hence scatter plot always contains points on 1 and 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nvSpPr>
        <p:spPr>
          <a:xfrm>
            <a:off x="155945" y="2622698"/>
            <a:ext cx="8903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pic>
        <p:nvPicPr>
          <p:cNvPr id="125" name="Google Shape;125;p22"/>
          <p:cNvPicPr preferRelativeResize="0"/>
          <p:nvPr/>
        </p:nvPicPr>
        <p:blipFill>
          <a:blip r:embed="rId3">
            <a:alphaModFix/>
          </a:blip>
          <a:stretch>
            <a:fillRect/>
          </a:stretch>
        </p:blipFill>
        <p:spPr>
          <a:xfrm>
            <a:off x="51400" y="1162475"/>
            <a:ext cx="6879125" cy="3930151"/>
          </a:xfrm>
          <a:prstGeom prst="rect">
            <a:avLst/>
          </a:prstGeom>
          <a:noFill/>
          <a:ln>
            <a:noFill/>
          </a:ln>
        </p:spPr>
      </p:pic>
      <p:sp>
        <p:nvSpPr>
          <p:cNvPr id="126" name="Google Shape;126;p22"/>
          <p:cNvSpPr txBox="1"/>
          <p:nvPr/>
        </p:nvSpPr>
        <p:spPr>
          <a:xfrm>
            <a:off x="2905850" y="85475"/>
            <a:ext cx="3014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t>Correlation Heatmap</a:t>
            </a:r>
            <a:endParaRPr sz="2200"/>
          </a:p>
        </p:txBody>
      </p:sp>
      <p:sp>
        <p:nvSpPr>
          <p:cNvPr id="127" name="Google Shape;127;p22"/>
          <p:cNvSpPr txBox="1"/>
          <p:nvPr/>
        </p:nvSpPr>
        <p:spPr>
          <a:xfrm>
            <a:off x="7295700" y="1833625"/>
            <a:ext cx="1763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With the help of heatmap we can easily see that there so many features which are highly correlated.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52400" y="152400"/>
            <a:ext cx="7166752" cy="4838699"/>
          </a:xfrm>
          <a:prstGeom prst="rect">
            <a:avLst/>
          </a:prstGeom>
          <a:noFill/>
          <a:ln>
            <a:noFill/>
          </a:ln>
        </p:spPr>
      </p:pic>
      <p:sp>
        <p:nvSpPr>
          <p:cNvPr id="133" name="Google Shape;133;p23"/>
          <p:cNvSpPr txBox="1"/>
          <p:nvPr/>
        </p:nvSpPr>
        <p:spPr>
          <a:xfrm>
            <a:off x="7668625" y="1165450"/>
            <a:ext cx="1305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After removing some features, then our dataset is now contain less correlated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nvSpPr>
        <p:spPr>
          <a:xfrm>
            <a:off x="2672750" y="303025"/>
            <a:ext cx="365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t>Dependent variable</a:t>
            </a:r>
            <a:endParaRPr b="1" sz="2200"/>
          </a:p>
        </p:txBody>
      </p:sp>
      <p:pic>
        <p:nvPicPr>
          <p:cNvPr id="139" name="Google Shape;139;p24"/>
          <p:cNvPicPr preferRelativeResize="0"/>
          <p:nvPr/>
        </p:nvPicPr>
        <p:blipFill>
          <a:blip r:embed="rId3">
            <a:alphaModFix/>
          </a:blip>
          <a:stretch>
            <a:fillRect/>
          </a:stretch>
        </p:blipFill>
        <p:spPr>
          <a:xfrm>
            <a:off x="152400" y="978625"/>
            <a:ext cx="5981700" cy="3162300"/>
          </a:xfrm>
          <a:prstGeom prst="rect">
            <a:avLst/>
          </a:prstGeom>
          <a:noFill/>
          <a:ln>
            <a:noFill/>
          </a:ln>
        </p:spPr>
      </p:pic>
      <p:sp>
        <p:nvSpPr>
          <p:cNvPr id="140" name="Google Shape;140;p24"/>
          <p:cNvSpPr txBox="1"/>
          <p:nvPr/>
        </p:nvSpPr>
        <p:spPr>
          <a:xfrm>
            <a:off x="6736275" y="1553925"/>
            <a:ext cx="2307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From this bar graph, we can see that our dataset is highly imbalanced. So, we need to do some resampling technique.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p:nvPr/>
        </p:nvSpPr>
        <p:spPr>
          <a:xfrm>
            <a:off x="1858562" y="271925"/>
            <a:ext cx="6256500" cy="461700"/>
          </a:xfrm>
          <a:prstGeom prst="rect">
            <a:avLst/>
          </a:prstGeom>
          <a:noFill/>
          <a:ln>
            <a:noFill/>
          </a:ln>
        </p:spPr>
        <p:txBody>
          <a:bodyPr anchorCtr="0" anchor="t" bIns="45700" lIns="180000" spcFirstLastPara="1" rIns="91425" wrap="square" tIns="45700">
            <a:noAutofit/>
          </a:bodyPr>
          <a:lstStyle/>
          <a:p>
            <a:pPr indent="0" lvl="0" marL="0" marR="0" rtl="0" algn="l">
              <a:lnSpc>
                <a:spcPct val="100000"/>
              </a:lnSpc>
              <a:spcBef>
                <a:spcPts val="0"/>
              </a:spcBef>
              <a:spcAft>
                <a:spcPts val="0"/>
              </a:spcAft>
              <a:buNone/>
            </a:pPr>
            <a:r>
              <a:rPr b="1" lang="en-IN" sz="2400">
                <a:latin typeface="Montserrat"/>
                <a:ea typeface="Montserrat"/>
                <a:cs typeface="Montserrat"/>
                <a:sym typeface="Montserrat"/>
              </a:rPr>
              <a:t>SMOTE(synthetic minority over-sampling technique)</a:t>
            </a:r>
            <a:endParaRPr/>
          </a:p>
        </p:txBody>
      </p:sp>
      <p:sp>
        <p:nvSpPr>
          <p:cNvPr id="146" name="Google Shape;146;p25"/>
          <p:cNvSpPr txBox="1"/>
          <p:nvPr/>
        </p:nvSpPr>
        <p:spPr>
          <a:xfrm>
            <a:off x="1957950" y="4149000"/>
            <a:ext cx="409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rgbClr val="202124"/>
                </a:solidFill>
                <a:highlight>
                  <a:srgbClr val="FFFFFF"/>
                </a:highlight>
              </a:rPr>
              <a:t>SMOTE is an oversampling technique that generates synthetic samples from the minority class.</a:t>
            </a:r>
            <a:endParaRPr b="1"/>
          </a:p>
        </p:txBody>
      </p:sp>
      <p:pic>
        <p:nvPicPr>
          <p:cNvPr id="147" name="Google Shape;147;p25"/>
          <p:cNvPicPr preferRelativeResize="0"/>
          <p:nvPr/>
        </p:nvPicPr>
        <p:blipFill>
          <a:blip r:embed="rId3">
            <a:alphaModFix/>
          </a:blip>
          <a:stretch>
            <a:fillRect/>
          </a:stretch>
        </p:blipFill>
        <p:spPr>
          <a:xfrm>
            <a:off x="2262675" y="1157675"/>
            <a:ext cx="3485250" cy="283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p:nvPr/>
        </p:nvSpPr>
        <p:spPr>
          <a:xfrm>
            <a:off x="0" y="0"/>
            <a:ext cx="8449733" cy="668866"/>
          </a:xfrm>
          <a:prstGeom prst="rect">
            <a:avLst/>
          </a:prstGeom>
          <a:solidFill>
            <a:schemeClr val="dk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IN" sz="2800">
                <a:solidFill>
                  <a:schemeClr val="dk2"/>
                </a:solidFill>
                <a:latin typeface="Montserrat"/>
                <a:ea typeface="Montserrat"/>
                <a:cs typeface="Montserrat"/>
                <a:sym typeface="Montserrat"/>
              </a:rPr>
              <a:t>Classification</a:t>
            </a:r>
            <a:r>
              <a:rPr b="1" i="0" lang="en-IN" sz="2800" u="none" cap="none" strike="noStrike">
                <a:solidFill>
                  <a:schemeClr val="dk2"/>
                </a:solidFill>
                <a:latin typeface="Montserrat"/>
                <a:ea typeface="Montserrat"/>
                <a:cs typeface="Montserrat"/>
                <a:sym typeface="Montserrat"/>
              </a:rPr>
              <a:t> Algorithms Implementation</a:t>
            </a:r>
            <a:endParaRPr/>
          </a:p>
        </p:txBody>
      </p:sp>
      <p:sp>
        <p:nvSpPr>
          <p:cNvPr id="153" name="Google Shape;153;p26"/>
          <p:cNvSpPr/>
          <p:nvPr/>
        </p:nvSpPr>
        <p:spPr>
          <a:xfrm>
            <a:off x="0" y="1198662"/>
            <a:ext cx="9144000" cy="2677656"/>
          </a:xfrm>
          <a:prstGeom prst="rect">
            <a:avLst/>
          </a:prstGeom>
          <a:noFill/>
          <a:ln>
            <a:noFill/>
          </a:ln>
        </p:spPr>
        <p:txBody>
          <a:bodyPr anchorCtr="0" anchor="t" bIns="45700" lIns="91425" spcFirstLastPara="1" rIns="91425" wrap="square" tIns="45700">
            <a:noAutofit/>
          </a:bodyPr>
          <a:lstStyle/>
          <a:p>
            <a:pPr indent="-279400" lvl="0" marL="285750" marR="0" rtl="0" algn="l">
              <a:lnSpc>
                <a:spcPct val="100000"/>
              </a:lnSpc>
              <a:spcBef>
                <a:spcPts val="0"/>
              </a:spcBef>
              <a:spcAft>
                <a:spcPts val="0"/>
              </a:spcAft>
              <a:buClr>
                <a:srgbClr val="000000"/>
              </a:buClr>
              <a:buSzPts val="2300"/>
              <a:buFont typeface="Courier New"/>
              <a:buChar char="o"/>
            </a:pPr>
            <a:r>
              <a:rPr b="0" i="0" lang="en-IN" sz="2400" u="none" cap="none" strike="noStrike">
                <a:solidFill>
                  <a:srgbClr val="000000"/>
                </a:solidFill>
                <a:latin typeface="Montserrat"/>
                <a:ea typeface="Montserrat"/>
                <a:cs typeface="Montserrat"/>
                <a:sym typeface="Montserrat"/>
              </a:rPr>
              <a:t>L</a:t>
            </a:r>
            <a:r>
              <a:rPr lang="en-IN" sz="2400">
                <a:latin typeface="Montserrat"/>
                <a:ea typeface="Montserrat"/>
                <a:cs typeface="Montserrat"/>
                <a:sym typeface="Montserrat"/>
              </a:rPr>
              <a:t>ogistic</a:t>
            </a:r>
            <a:r>
              <a:rPr b="0" i="0" lang="en-IN" sz="2400" u="none" cap="none" strike="noStrike">
                <a:solidFill>
                  <a:srgbClr val="000000"/>
                </a:solidFill>
                <a:latin typeface="Montserrat"/>
                <a:ea typeface="Montserrat"/>
                <a:cs typeface="Montserrat"/>
                <a:sym typeface="Montserrat"/>
              </a:rPr>
              <a:t> Regression</a:t>
            </a:r>
            <a:endParaRPr/>
          </a:p>
          <a:p>
            <a:pPr indent="-279400" lvl="0" marL="285750" marR="0" rtl="0" algn="l">
              <a:lnSpc>
                <a:spcPct val="100000"/>
              </a:lnSpc>
              <a:spcBef>
                <a:spcPts val="0"/>
              </a:spcBef>
              <a:spcAft>
                <a:spcPts val="0"/>
              </a:spcAft>
              <a:buClr>
                <a:srgbClr val="000000"/>
              </a:buClr>
              <a:buSzPts val="2300"/>
              <a:buFont typeface="Courier New"/>
              <a:buChar char="o"/>
            </a:pPr>
            <a:r>
              <a:rPr lang="en-IN" sz="2400">
                <a:latin typeface="Montserrat"/>
                <a:ea typeface="Montserrat"/>
                <a:cs typeface="Montserrat"/>
                <a:sym typeface="Montserrat"/>
              </a:rPr>
              <a:t>Naive bayes classification</a:t>
            </a:r>
            <a:endParaRPr/>
          </a:p>
          <a:p>
            <a:pPr indent="-279400" lvl="0" marL="285750" marR="0" rtl="0" algn="l">
              <a:lnSpc>
                <a:spcPct val="100000"/>
              </a:lnSpc>
              <a:spcBef>
                <a:spcPts val="0"/>
              </a:spcBef>
              <a:spcAft>
                <a:spcPts val="0"/>
              </a:spcAft>
              <a:buClr>
                <a:srgbClr val="000000"/>
              </a:buClr>
              <a:buSzPts val="2300"/>
              <a:buFont typeface="Courier New"/>
              <a:buChar char="o"/>
            </a:pPr>
            <a:r>
              <a:rPr lang="en-IN" sz="2400">
                <a:latin typeface="Montserrat"/>
                <a:ea typeface="Montserrat"/>
                <a:cs typeface="Montserrat"/>
                <a:sym typeface="Montserrat"/>
              </a:rPr>
              <a:t>K-nearest neighbour </a:t>
            </a:r>
            <a:r>
              <a:rPr lang="en-IN" sz="2400">
                <a:latin typeface="Montserrat"/>
                <a:ea typeface="Montserrat"/>
                <a:cs typeface="Montserrat"/>
                <a:sym typeface="Montserrat"/>
              </a:rPr>
              <a:t>classification</a:t>
            </a:r>
            <a:endParaRPr/>
          </a:p>
          <a:p>
            <a:pPr indent="-279400" lvl="0" marL="285750" marR="0" rtl="0" algn="l">
              <a:lnSpc>
                <a:spcPct val="100000"/>
              </a:lnSpc>
              <a:spcBef>
                <a:spcPts val="0"/>
              </a:spcBef>
              <a:spcAft>
                <a:spcPts val="0"/>
              </a:spcAft>
              <a:buClr>
                <a:srgbClr val="000000"/>
              </a:buClr>
              <a:buSzPts val="2300"/>
              <a:buFont typeface="Courier New"/>
              <a:buChar char="o"/>
            </a:pPr>
            <a:r>
              <a:rPr lang="en-IN" sz="2400">
                <a:latin typeface="Montserrat"/>
                <a:ea typeface="Montserrat"/>
                <a:cs typeface="Montserrat"/>
                <a:sym typeface="Montserrat"/>
              </a:rPr>
              <a:t>Support vector machine </a:t>
            </a:r>
            <a:r>
              <a:rPr lang="en-IN" sz="2400">
                <a:latin typeface="Montserrat"/>
                <a:ea typeface="Montserrat"/>
                <a:cs typeface="Montserrat"/>
                <a:sym typeface="Montserrat"/>
              </a:rPr>
              <a:t>classification</a:t>
            </a:r>
            <a:endParaRPr/>
          </a:p>
          <a:p>
            <a:pPr indent="-279400" lvl="0" marL="285750" marR="0" rtl="0" algn="l">
              <a:lnSpc>
                <a:spcPct val="100000"/>
              </a:lnSpc>
              <a:spcBef>
                <a:spcPts val="0"/>
              </a:spcBef>
              <a:spcAft>
                <a:spcPts val="0"/>
              </a:spcAft>
              <a:buClr>
                <a:srgbClr val="000000"/>
              </a:buClr>
              <a:buSzPts val="2300"/>
              <a:buFont typeface="Courier New"/>
              <a:buChar char="o"/>
            </a:pPr>
            <a:r>
              <a:rPr b="0" i="0" lang="en-IN" sz="2400" u="none" cap="none" strike="noStrike">
                <a:solidFill>
                  <a:srgbClr val="000000"/>
                </a:solidFill>
                <a:latin typeface="Montserrat"/>
                <a:ea typeface="Montserrat"/>
                <a:cs typeface="Montserrat"/>
                <a:sym typeface="Montserrat"/>
              </a:rPr>
              <a:t>Gradient Boosting Machine (GBM) </a:t>
            </a:r>
            <a:r>
              <a:rPr lang="en-IN" sz="2400">
                <a:latin typeface="Montserrat"/>
                <a:ea typeface="Montserrat"/>
                <a:cs typeface="Montserrat"/>
                <a:sym typeface="Montserrat"/>
              </a:rPr>
              <a:t>classification</a:t>
            </a:r>
            <a:endParaRPr sz="2400">
              <a:latin typeface="Montserrat"/>
              <a:ea typeface="Montserrat"/>
              <a:cs typeface="Montserrat"/>
              <a:sym typeface="Montserrat"/>
            </a:endParaRPr>
          </a:p>
          <a:p>
            <a:pPr indent="-279400" lvl="0" marL="285750" marR="0" rtl="0" algn="l">
              <a:lnSpc>
                <a:spcPct val="100000"/>
              </a:lnSpc>
              <a:spcBef>
                <a:spcPts val="0"/>
              </a:spcBef>
              <a:spcAft>
                <a:spcPts val="0"/>
              </a:spcAft>
              <a:buSzPts val="2300"/>
              <a:buFont typeface="Montserrat"/>
              <a:buChar char="o"/>
            </a:pPr>
            <a:r>
              <a:rPr lang="en-IN" sz="2400">
                <a:latin typeface="Montserrat"/>
                <a:ea typeface="Montserrat"/>
                <a:cs typeface="Montserrat"/>
                <a:sym typeface="Montserrat"/>
              </a:rPr>
              <a:t>XGboost</a:t>
            </a:r>
            <a:endParaRPr sz="2400">
              <a:latin typeface="Montserrat"/>
              <a:ea typeface="Montserrat"/>
              <a:cs typeface="Montserrat"/>
              <a:sym typeface="Montserrat"/>
            </a:endParaRPr>
          </a:p>
          <a:p>
            <a:pPr indent="-279400" lvl="0" marL="285750" marR="0" rtl="0" algn="l">
              <a:lnSpc>
                <a:spcPct val="100000"/>
              </a:lnSpc>
              <a:spcBef>
                <a:spcPts val="0"/>
              </a:spcBef>
              <a:spcAft>
                <a:spcPts val="0"/>
              </a:spcAft>
              <a:buSzPts val="2300"/>
              <a:buFont typeface="Montserrat"/>
              <a:buChar char="o"/>
            </a:pPr>
            <a:r>
              <a:rPr lang="en-IN" sz="2400">
                <a:latin typeface="Montserrat"/>
                <a:ea typeface="Montserrat"/>
                <a:cs typeface="Montserrat"/>
                <a:sym typeface="Montserrat"/>
              </a:rPr>
              <a:t>Decision Tree</a:t>
            </a:r>
            <a:endParaRPr sz="2400">
              <a:latin typeface="Montserrat"/>
              <a:ea typeface="Montserrat"/>
              <a:cs typeface="Montserrat"/>
              <a:sym typeface="Montserrat"/>
            </a:endParaRPr>
          </a:p>
          <a:p>
            <a:pPr indent="-279400" lvl="0" marL="285750" marR="0" rtl="0" algn="l">
              <a:lnSpc>
                <a:spcPct val="100000"/>
              </a:lnSpc>
              <a:spcBef>
                <a:spcPts val="0"/>
              </a:spcBef>
              <a:spcAft>
                <a:spcPts val="0"/>
              </a:spcAft>
              <a:buClr>
                <a:srgbClr val="000000"/>
              </a:buClr>
              <a:buSzPts val="2300"/>
              <a:buFont typeface="Courier New"/>
              <a:buChar char="o"/>
            </a:pPr>
            <a:r>
              <a:rPr b="0" i="0" lang="en-IN" sz="2400" u="none" cap="none" strike="noStrike">
                <a:solidFill>
                  <a:srgbClr val="000000"/>
                </a:solidFill>
                <a:latin typeface="Montserrat"/>
                <a:ea typeface="Montserrat"/>
                <a:cs typeface="Montserrat"/>
                <a:sym typeface="Montserrat"/>
              </a:rPr>
              <a:t>Random Forest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p:nvPr/>
        </p:nvSpPr>
        <p:spPr>
          <a:xfrm>
            <a:off x="334925" y="449175"/>
            <a:ext cx="361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Montserrat"/>
                <a:ea typeface="Montserrat"/>
                <a:cs typeface="Montserrat"/>
                <a:sym typeface="Montserrat"/>
              </a:rPr>
              <a:t>L</a:t>
            </a:r>
            <a:r>
              <a:rPr b="1" lang="en-IN" sz="2400">
                <a:latin typeface="Montserrat"/>
                <a:ea typeface="Montserrat"/>
                <a:cs typeface="Montserrat"/>
                <a:sym typeface="Montserrat"/>
              </a:rPr>
              <a:t>ogistic</a:t>
            </a:r>
            <a:r>
              <a:rPr b="1" i="0" lang="en-IN" sz="2400" u="none" cap="none" strike="noStrike">
                <a:solidFill>
                  <a:srgbClr val="000000"/>
                </a:solidFill>
                <a:latin typeface="Montserrat"/>
                <a:ea typeface="Montserrat"/>
                <a:cs typeface="Montserrat"/>
                <a:sym typeface="Montserrat"/>
              </a:rPr>
              <a:t> Regression</a:t>
            </a:r>
            <a:endParaRPr b="1" i="0" sz="2400" u="none" cap="none" strike="noStrike">
              <a:solidFill>
                <a:srgbClr val="000000"/>
              </a:solidFill>
              <a:latin typeface="Montserrat"/>
              <a:ea typeface="Montserrat"/>
              <a:cs typeface="Montserrat"/>
              <a:sym typeface="Montserrat"/>
            </a:endParaRPr>
          </a:p>
        </p:txBody>
      </p:sp>
      <p:sp>
        <p:nvSpPr>
          <p:cNvPr id="159" name="Google Shape;159;p27"/>
          <p:cNvSpPr/>
          <p:nvPr/>
        </p:nvSpPr>
        <p:spPr>
          <a:xfrm>
            <a:off x="4793875" y="449175"/>
            <a:ext cx="3776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latin typeface="Montserrat"/>
                <a:ea typeface="Montserrat"/>
                <a:cs typeface="Montserrat"/>
                <a:sym typeface="Montserrat"/>
              </a:rPr>
              <a:t>Naive bayes classifier</a:t>
            </a:r>
            <a:endParaRPr/>
          </a:p>
        </p:txBody>
      </p:sp>
      <p:pic>
        <p:nvPicPr>
          <p:cNvPr id="160" name="Google Shape;160;p27"/>
          <p:cNvPicPr preferRelativeResize="0"/>
          <p:nvPr/>
        </p:nvPicPr>
        <p:blipFill>
          <a:blip r:embed="rId3">
            <a:alphaModFix/>
          </a:blip>
          <a:stretch>
            <a:fillRect/>
          </a:stretch>
        </p:blipFill>
        <p:spPr>
          <a:xfrm>
            <a:off x="152400" y="1063275"/>
            <a:ext cx="4248150" cy="1304925"/>
          </a:xfrm>
          <a:prstGeom prst="rect">
            <a:avLst/>
          </a:prstGeom>
          <a:noFill/>
          <a:ln>
            <a:noFill/>
          </a:ln>
        </p:spPr>
      </p:pic>
      <p:pic>
        <p:nvPicPr>
          <p:cNvPr id="161" name="Google Shape;161;p27"/>
          <p:cNvPicPr preferRelativeResize="0"/>
          <p:nvPr/>
        </p:nvPicPr>
        <p:blipFill>
          <a:blip r:embed="rId4">
            <a:alphaModFix/>
          </a:blip>
          <a:stretch>
            <a:fillRect/>
          </a:stretch>
        </p:blipFill>
        <p:spPr>
          <a:xfrm>
            <a:off x="152400" y="2520600"/>
            <a:ext cx="4232406" cy="2470500"/>
          </a:xfrm>
          <a:prstGeom prst="rect">
            <a:avLst/>
          </a:prstGeom>
          <a:noFill/>
          <a:ln>
            <a:noFill/>
          </a:ln>
        </p:spPr>
      </p:pic>
      <p:pic>
        <p:nvPicPr>
          <p:cNvPr id="162" name="Google Shape;162;p27"/>
          <p:cNvPicPr preferRelativeResize="0"/>
          <p:nvPr/>
        </p:nvPicPr>
        <p:blipFill>
          <a:blip r:embed="rId5">
            <a:alphaModFix/>
          </a:blip>
          <a:stretch>
            <a:fillRect/>
          </a:stretch>
        </p:blipFill>
        <p:spPr>
          <a:xfrm>
            <a:off x="4552950" y="1063275"/>
            <a:ext cx="4095750" cy="1333500"/>
          </a:xfrm>
          <a:prstGeom prst="rect">
            <a:avLst/>
          </a:prstGeom>
          <a:noFill/>
          <a:ln>
            <a:noFill/>
          </a:ln>
        </p:spPr>
      </p:pic>
      <p:pic>
        <p:nvPicPr>
          <p:cNvPr id="163" name="Google Shape;163;p27"/>
          <p:cNvPicPr preferRelativeResize="0"/>
          <p:nvPr/>
        </p:nvPicPr>
        <p:blipFill>
          <a:blip r:embed="rId6">
            <a:alphaModFix/>
          </a:blip>
          <a:stretch>
            <a:fillRect/>
          </a:stretch>
        </p:blipFill>
        <p:spPr>
          <a:xfrm>
            <a:off x="4537206" y="2549175"/>
            <a:ext cx="4183452" cy="244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p:nvPr/>
        </p:nvSpPr>
        <p:spPr>
          <a:xfrm>
            <a:off x="4818292" y="401097"/>
            <a:ext cx="380116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latin typeface="Montserrat"/>
                <a:ea typeface="Montserrat"/>
                <a:cs typeface="Montserrat"/>
                <a:sym typeface="Montserrat"/>
              </a:rPr>
              <a:t>                 SVM</a:t>
            </a:r>
            <a:endParaRPr/>
          </a:p>
        </p:txBody>
      </p:sp>
      <p:sp>
        <p:nvSpPr>
          <p:cNvPr id="169" name="Google Shape;169;p28"/>
          <p:cNvSpPr/>
          <p:nvPr/>
        </p:nvSpPr>
        <p:spPr>
          <a:xfrm>
            <a:off x="276446" y="353454"/>
            <a:ext cx="307635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latin typeface="Montserrat"/>
                <a:ea typeface="Montserrat"/>
                <a:cs typeface="Montserrat"/>
                <a:sym typeface="Montserrat"/>
              </a:rPr>
              <a:t>            KNN</a:t>
            </a:r>
            <a:endParaRPr b="1" i="0" sz="2400" u="none" cap="none" strike="noStrike">
              <a:solidFill>
                <a:srgbClr val="000000"/>
              </a:solidFill>
              <a:latin typeface="Montserrat"/>
              <a:ea typeface="Montserrat"/>
              <a:cs typeface="Montserrat"/>
              <a:sym typeface="Montserrat"/>
            </a:endParaRPr>
          </a:p>
        </p:txBody>
      </p:sp>
      <p:pic>
        <p:nvPicPr>
          <p:cNvPr id="170" name="Google Shape;170;p28"/>
          <p:cNvPicPr preferRelativeResize="0"/>
          <p:nvPr/>
        </p:nvPicPr>
        <p:blipFill>
          <a:blip r:embed="rId3">
            <a:alphaModFix/>
          </a:blip>
          <a:stretch>
            <a:fillRect/>
          </a:stretch>
        </p:blipFill>
        <p:spPr>
          <a:xfrm>
            <a:off x="152400" y="1015162"/>
            <a:ext cx="4076700" cy="1209675"/>
          </a:xfrm>
          <a:prstGeom prst="rect">
            <a:avLst/>
          </a:prstGeom>
          <a:noFill/>
          <a:ln>
            <a:noFill/>
          </a:ln>
        </p:spPr>
      </p:pic>
      <p:pic>
        <p:nvPicPr>
          <p:cNvPr id="171" name="Google Shape;171;p28"/>
          <p:cNvPicPr preferRelativeResize="0"/>
          <p:nvPr/>
        </p:nvPicPr>
        <p:blipFill>
          <a:blip r:embed="rId4">
            <a:alphaModFix/>
          </a:blip>
          <a:stretch>
            <a:fillRect/>
          </a:stretch>
        </p:blipFill>
        <p:spPr>
          <a:xfrm>
            <a:off x="-76200" y="2377237"/>
            <a:ext cx="4478013" cy="2613863"/>
          </a:xfrm>
          <a:prstGeom prst="rect">
            <a:avLst/>
          </a:prstGeom>
          <a:noFill/>
          <a:ln>
            <a:noFill/>
          </a:ln>
        </p:spPr>
      </p:pic>
      <p:pic>
        <p:nvPicPr>
          <p:cNvPr id="172" name="Google Shape;172;p28"/>
          <p:cNvPicPr preferRelativeResize="0"/>
          <p:nvPr/>
        </p:nvPicPr>
        <p:blipFill>
          <a:blip r:embed="rId5">
            <a:alphaModFix/>
          </a:blip>
          <a:stretch>
            <a:fillRect/>
          </a:stretch>
        </p:blipFill>
        <p:spPr>
          <a:xfrm>
            <a:off x="4554213" y="1015162"/>
            <a:ext cx="4086225" cy="1276350"/>
          </a:xfrm>
          <a:prstGeom prst="rect">
            <a:avLst/>
          </a:prstGeom>
          <a:noFill/>
          <a:ln>
            <a:noFill/>
          </a:ln>
        </p:spPr>
      </p:pic>
      <p:pic>
        <p:nvPicPr>
          <p:cNvPr id="173" name="Google Shape;173;p28"/>
          <p:cNvPicPr preferRelativeResize="0"/>
          <p:nvPr/>
        </p:nvPicPr>
        <p:blipFill>
          <a:blip r:embed="rId6">
            <a:alphaModFix/>
          </a:blip>
          <a:stretch>
            <a:fillRect/>
          </a:stretch>
        </p:blipFill>
        <p:spPr>
          <a:xfrm>
            <a:off x="4554213" y="2443912"/>
            <a:ext cx="4363786" cy="25471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p:nvPr/>
        </p:nvSpPr>
        <p:spPr>
          <a:xfrm>
            <a:off x="505522" y="148683"/>
            <a:ext cx="256478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latin typeface="Montserrat"/>
                <a:ea typeface="Montserrat"/>
                <a:cs typeface="Montserrat"/>
                <a:sym typeface="Montserrat"/>
              </a:rPr>
              <a:t>         GBM </a:t>
            </a:r>
            <a:endParaRPr/>
          </a:p>
        </p:txBody>
      </p:sp>
      <p:sp>
        <p:nvSpPr>
          <p:cNvPr id="179" name="Google Shape;179;p29"/>
          <p:cNvSpPr/>
          <p:nvPr/>
        </p:nvSpPr>
        <p:spPr>
          <a:xfrm>
            <a:off x="5438684" y="148682"/>
            <a:ext cx="276118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latin typeface="Montserrat"/>
                <a:ea typeface="Montserrat"/>
                <a:cs typeface="Montserrat"/>
                <a:sym typeface="Montserrat"/>
              </a:rPr>
              <a:t>       XGboost</a:t>
            </a:r>
            <a:endParaRPr/>
          </a:p>
        </p:txBody>
      </p:sp>
      <p:pic>
        <p:nvPicPr>
          <p:cNvPr id="180" name="Google Shape;180;p29"/>
          <p:cNvPicPr preferRelativeResize="0"/>
          <p:nvPr/>
        </p:nvPicPr>
        <p:blipFill>
          <a:blip r:embed="rId3">
            <a:alphaModFix/>
          </a:blip>
          <a:stretch>
            <a:fillRect/>
          </a:stretch>
        </p:blipFill>
        <p:spPr>
          <a:xfrm>
            <a:off x="152400" y="762748"/>
            <a:ext cx="4181475" cy="1323975"/>
          </a:xfrm>
          <a:prstGeom prst="rect">
            <a:avLst/>
          </a:prstGeom>
          <a:noFill/>
          <a:ln>
            <a:noFill/>
          </a:ln>
        </p:spPr>
      </p:pic>
      <p:pic>
        <p:nvPicPr>
          <p:cNvPr id="181" name="Google Shape;181;p29"/>
          <p:cNvPicPr preferRelativeResize="0"/>
          <p:nvPr/>
        </p:nvPicPr>
        <p:blipFill>
          <a:blip r:embed="rId4">
            <a:alphaModFix/>
          </a:blip>
          <a:stretch>
            <a:fillRect/>
          </a:stretch>
        </p:blipFill>
        <p:spPr>
          <a:xfrm>
            <a:off x="152400" y="2239125"/>
            <a:ext cx="4462776" cy="2751975"/>
          </a:xfrm>
          <a:prstGeom prst="rect">
            <a:avLst/>
          </a:prstGeom>
          <a:noFill/>
          <a:ln>
            <a:noFill/>
          </a:ln>
        </p:spPr>
      </p:pic>
      <p:pic>
        <p:nvPicPr>
          <p:cNvPr id="182" name="Google Shape;182;p29"/>
          <p:cNvPicPr preferRelativeResize="0"/>
          <p:nvPr/>
        </p:nvPicPr>
        <p:blipFill>
          <a:blip r:embed="rId5">
            <a:alphaModFix/>
          </a:blip>
          <a:stretch>
            <a:fillRect/>
          </a:stretch>
        </p:blipFill>
        <p:spPr>
          <a:xfrm>
            <a:off x="4767576" y="762748"/>
            <a:ext cx="4200525" cy="1362075"/>
          </a:xfrm>
          <a:prstGeom prst="rect">
            <a:avLst/>
          </a:prstGeom>
          <a:noFill/>
          <a:ln>
            <a:noFill/>
          </a:ln>
        </p:spPr>
      </p:pic>
      <p:pic>
        <p:nvPicPr>
          <p:cNvPr id="183" name="Google Shape;183;p29"/>
          <p:cNvPicPr preferRelativeResize="0"/>
          <p:nvPr/>
        </p:nvPicPr>
        <p:blipFill>
          <a:blip r:embed="rId6">
            <a:alphaModFix/>
          </a:blip>
          <a:stretch>
            <a:fillRect/>
          </a:stretch>
        </p:blipFill>
        <p:spPr>
          <a:xfrm>
            <a:off x="4767576" y="2277223"/>
            <a:ext cx="4224024" cy="24656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p:nvPr/>
        </p:nvSpPr>
        <p:spPr>
          <a:xfrm>
            <a:off x="505522" y="148683"/>
            <a:ext cx="2564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latin typeface="Montserrat"/>
                <a:ea typeface="Montserrat"/>
                <a:cs typeface="Montserrat"/>
                <a:sym typeface="Montserrat"/>
              </a:rPr>
              <a:t> Decision Tree </a:t>
            </a:r>
            <a:endParaRPr/>
          </a:p>
        </p:txBody>
      </p:sp>
      <p:sp>
        <p:nvSpPr>
          <p:cNvPr id="189" name="Google Shape;189;p30"/>
          <p:cNvSpPr/>
          <p:nvPr/>
        </p:nvSpPr>
        <p:spPr>
          <a:xfrm>
            <a:off x="5438684" y="148682"/>
            <a:ext cx="2761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latin typeface="Montserrat"/>
                <a:ea typeface="Montserrat"/>
                <a:cs typeface="Montserrat"/>
                <a:sym typeface="Montserrat"/>
              </a:rPr>
              <a:t>Random forest</a:t>
            </a:r>
            <a:endParaRPr/>
          </a:p>
        </p:txBody>
      </p:sp>
      <p:pic>
        <p:nvPicPr>
          <p:cNvPr id="190" name="Google Shape;190;p30"/>
          <p:cNvPicPr preferRelativeResize="0"/>
          <p:nvPr/>
        </p:nvPicPr>
        <p:blipFill>
          <a:blip r:embed="rId3">
            <a:alphaModFix/>
          </a:blip>
          <a:stretch>
            <a:fillRect/>
          </a:stretch>
        </p:blipFill>
        <p:spPr>
          <a:xfrm>
            <a:off x="152400" y="762783"/>
            <a:ext cx="4286250" cy="1304925"/>
          </a:xfrm>
          <a:prstGeom prst="rect">
            <a:avLst/>
          </a:prstGeom>
          <a:noFill/>
          <a:ln>
            <a:noFill/>
          </a:ln>
        </p:spPr>
      </p:pic>
      <p:pic>
        <p:nvPicPr>
          <p:cNvPr id="191" name="Google Shape;191;p30"/>
          <p:cNvPicPr preferRelativeResize="0"/>
          <p:nvPr/>
        </p:nvPicPr>
        <p:blipFill>
          <a:blip r:embed="rId4">
            <a:alphaModFix/>
          </a:blip>
          <a:stretch>
            <a:fillRect/>
          </a:stretch>
        </p:blipFill>
        <p:spPr>
          <a:xfrm>
            <a:off x="152400" y="2268725"/>
            <a:ext cx="4663925" cy="2722375"/>
          </a:xfrm>
          <a:prstGeom prst="rect">
            <a:avLst/>
          </a:prstGeom>
          <a:noFill/>
          <a:ln>
            <a:noFill/>
          </a:ln>
        </p:spPr>
      </p:pic>
      <p:pic>
        <p:nvPicPr>
          <p:cNvPr id="192" name="Google Shape;192;p30"/>
          <p:cNvPicPr preferRelativeResize="0"/>
          <p:nvPr/>
        </p:nvPicPr>
        <p:blipFill>
          <a:blip r:embed="rId5">
            <a:alphaModFix/>
          </a:blip>
          <a:stretch>
            <a:fillRect/>
          </a:stretch>
        </p:blipFill>
        <p:spPr>
          <a:xfrm>
            <a:off x="4968725" y="762782"/>
            <a:ext cx="4022875" cy="1279163"/>
          </a:xfrm>
          <a:prstGeom prst="rect">
            <a:avLst/>
          </a:prstGeom>
          <a:noFill/>
          <a:ln>
            <a:noFill/>
          </a:ln>
        </p:spPr>
      </p:pic>
      <p:pic>
        <p:nvPicPr>
          <p:cNvPr id="193" name="Google Shape;193;p30"/>
          <p:cNvPicPr preferRelativeResize="0"/>
          <p:nvPr/>
        </p:nvPicPr>
        <p:blipFill>
          <a:blip r:embed="rId6">
            <a:alphaModFix/>
          </a:blip>
          <a:stretch>
            <a:fillRect/>
          </a:stretch>
        </p:blipFill>
        <p:spPr>
          <a:xfrm>
            <a:off x="4968725" y="2455808"/>
            <a:ext cx="4022875" cy="23481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p:nvPr/>
        </p:nvSpPr>
        <p:spPr>
          <a:xfrm>
            <a:off x="0" y="0"/>
            <a:ext cx="8449733" cy="668866"/>
          </a:xfrm>
          <a:prstGeom prst="rect">
            <a:avLst/>
          </a:prstGeom>
          <a:solidFill>
            <a:schemeClr val="dk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IN" sz="2800" u="none" cap="none" strike="noStrike">
                <a:solidFill>
                  <a:schemeClr val="dk2"/>
                </a:solidFill>
                <a:latin typeface="Montserrat"/>
                <a:ea typeface="Montserrat"/>
                <a:cs typeface="Montserrat"/>
                <a:sym typeface="Montserrat"/>
              </a:rPr>
              <a:t>Flow of the Presentation</a:t>
            </a:r>
            <a:endParaRPr b="1" i="0" sz="2800" u="none" cap="none" strike="noStrike">
              <a:solidFill>
                <a:schemeClr val="dk2"/>
              </a:solidFill>
              <a:latin typeface="Montserrat"/>
              <a:ea typeface="Montserrat"/>
              <a:cs typeface="Montserrat"/>
              <a:sym typeface="Montserrat"/>
            </a:endParaRPr>
          </a:p>
        </p:txBody>
      </p:sp>
      <p:sp>
        <p:nvSpPr>
          <p:cNvPr id="57" name="Google Shape;57;p13"/>
          <p:cNvSpPr/>
          <p:nvPr/>
        </p:nvSpPr>
        <p:spPr>
          <a:xfrm>
            <a:off x="0" y="1198662"/>
            <a:ext cx="9063318" cy="3046988"/>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3200"/>
              <a:buFont typeface="Courier New"/>
              <a:buChar char="o"/>
            </a:pPr>
            <a:r>
              <a:rPr b="0" i="0" lang="en-IN" sz="3200" u="none" cap="none" strike="noStrike">
                <a:solidFill>
                  <a:srgbClr val="000000"/>
                </a:solidFill>
                <a:latin typeface="Montserrat"/>
                <a:ea typeface="Montserrat"/>
                <a:cs typeface="Montserrat"/>
                <a:sym typeface="Montserrat"/>
              </a:rPr>
              <a:t>Introduction</a:t>
            </a:r>
            <a:endParaRPr/>
          </a:p>
          <a:p>
            <a:pPr indent="-285750" lvl="0" marL="285750" marR="0" rtl="0" algn="l">
              <a:lnSpc>
                <a:spcPct val="100000"/>
              </a:lnSpc>
              <a:spcBef>
                <a:spcPts val="0"/>
              </a:spcBef>
              <a:spcAft>
                <a:spcPts val="0"/>
              </a:spcAft>
              <a:buClr>
                <a:srgbClr val="000000"/>
              </a:buClr>
              <a:buSzPts val="3200"/>
              <a:buFont typeface="Courier New"/>
              <a:buChar char="o"/>
            </a:pPr>
            <a:r>
              <a:rPr b="0" i="0" lang="en-IN" sz="3200" u="none" cap="none" strike="noStrike">
                <a:solidFill>
                  <a:srgbClr val="000000"/>
                </a:solidFill>
                <a:latin typeface="Montserrat"/>
                <a:ea typeface="Montserrat"/>
                <a:cs typeface="Montserrat"/>
                <a:sym typeface="Montserrat"/>
              </a:rPr>
              <a:t>Data Preparation</a:t>
            </a:r>
            <a:endParaRPr/>
          </a:p>
          <a:p>
            <a:pPr indent="-285750" lvl="0" marL="285750" marR="0" rtl="0" algn="l">
              <a:lnSpc>
                <a:spcPct val="100000"/>
              </a:lnSpc>
              <a:spcBef>
                <a:spcPts val="0"/>
              </a:spcBef>
              <a:spcAft>
                <a:spcPts val="0"/>
              </a:spcAft>
              <a:buClr>
                <a:srgbClr val="000000"/>
              </a:buClr>
              <a:buSzPts val="3200"/>
              <a:buFont typeface="Courier New"/>
              <a:buChar char="o"/>
            </a:pPr>
            <a:r>
              <a:rPr b="0" i="0" lang="en-IN" sz="3200" u="none" cap="none" strike="noStrike">
                <a:solidFill>
                  <a:srgbClr val="000000"/>
                </a:solidFill>
                <a:latin typeface="Montserrat"/>
                <a:ea typeface="Montserrat"/>
                <a:cs typeface="Montserrat"/>
                <a:sym typeface="Montserrat"/>
              </a:rPr>
              <a:t>EDA</a:t>
            </a:r>
            <a:endParaRPr/>
          </a:p>
          <a:p>
            <a:pPr indent="-285750" lvl="0" marL="285750" marR="0" rtl="0" algn="l">
              <a:lnSpc>
                <a:spcPct val="100000"/>
              </a:lnSpc>
              <a:spcBef>
                <a:spcPts val="0"/>
              </a:spcBef>
              <a:spcAft>
                <a:spcPts val="0"/>
              </a:spcAft>
              <a:buClr>
                <a:srgbClr val="000000"/>
              </a:buClr>
              <a:buSzPts val="3200"/>
              <a:buFont typeface="Courier New"/>
              <a:buChar char="o"/>
            </a:pPr>
            <a:r>
              <a:rPr b="0" i="0" lang="en-IN" sz="3200" u="none" cap="none" strike="noStrike">
                <a:solidFill>
                  <a:srgbClr val="000000"/>
                </a:solidFill>
                <a:latin typeface="Montserrat"/>
                <a:ea typeface="Montserrat"/>
                <a:cs typeface="Montserrat"/>
                <a:sym typeface="Montserrat"/>
              </a:rPr>
              <a:t>Algorithms Implementation</a:t>
            </a:r>
            <a:endParaRPr/>
          </a:p>
          <a:p>
            <a:pPr indent="-285750" lvl="0" marL="285750" marR="0" rtl="0" algn="l">
              <a:lnSpc>
                <a:spcPct val="100000"/>
              </a:lnSpc>
              <a:spcBef>
                <a:spcPts val="0"/>
              </a:spcBef>
              <a:spcAft>
                <a:spcPts val="0"/>
              </a:spcAft>
              <a:buClr>
                <a:srgbClr val="000000"/>
              </a:buClr>
              <a:buSzPts val="3200"/>
              <a:buFont typeface="Courier New"/>
              <a:buChar char="o"/>
            </a:pPr>
            <a:r>
              <a:rPr lang="en-IN" sz="3200">
                <a:latin typeface="Montserrat"/>
                <a:ea typeface="Montserrat"/>
                <a:cs typeface="Montserrat"/>
                <a:sym typeface="Montserrat"/>
              </a:rPr>
              <a:t>Evaluation matrices</a:t>
            </a:r>
            <a:endParaRPr b="0" i="0" sz="32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3200"/>
              <a:buFont typeface="Courier New"/>
              <a:buChar char="o"/>
            </a:pPr>
            <a:r>
              <a:rPr b="0" i="0" lang="en-IN" sz="3200" u="none" cap="none" strike="noStrike">
                <a:solidFill>
                  <a:srgbClr val="000000"/>
                </a:solidFill>
                <a:latin typeface="Montserrat"/>
                <a:ea typeface="Montserrat"/>
                <a:cs typeface="Montserrat"/>
                <a:sym typeface="Montserrat"/>
              </a:rPr>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p:nvPr/>
        </p:nvSpPr>
        <p:spPr>
          <a:xfrm>
            <a:off x="0" y="0"/>
            <a:ext cx="8449733" cy="668866"/>
          </a:xfrm>
          <a:prstGeom prst="rect">
            <a:avLst/>
          </a:prstGeom>
          <a:solidFill>
            <a:schemeClr val="dk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IN" sz="2800" u="none" cap="none" strike="noStrike">
                <a:solidFill>
                  <a:schemeClr val="dk2"/>
                </a:solidFill>
                <a:latin typeface="Montserrat"/>
                <a:ea typeface="Montserrat"/>
                <a:cs typeface="Montserrat"/>
                <a:sym typeface="Montserrat"/>
              </a:rPr>
              <a:t>Challenges</a:t>
            </a:r>
            <a:endParaRPr b="1" i="0" sz="2800" u="none" cap="none" strike="noStrike">
              <a:solidFill>
                <a:schemeClr val="dk2"/>
              </a:solidFill>
              <a:latin typeface="Montserrat"/>
              <a:ea typeface="Montserrat"/>
              <a:cs typeface="Montserrat"/>
              <a:sym typeface="Montserrat"/>
            </a:endParaRPr>
          </a:p>
        </p:txBody>
      </p:sp>
      <p:sp>
        <p:nvSpPr>
          <p:cNvPr id="199" name="Google Shape;199;p31"/>
          <p:cNvSpPr/>
          <p:nvPr/>
        </p:nvSpPr>
        <p:spPr>
          <a:xfrm>
            <a:off x="85061" y="1114160"/>
            <a:ext cx="9144000" cy="286232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Courier New"/>
              <a:buChar char="o"/>
            </a:pPr>
            <a:r>
              <a:rPr b="1" i="0" lang="en-IN" sz="1800" u="none" cap="none" strike="noStrike">
                <a:solidFill>
                  <a:srgbClr val="000000"/>
                </a:solidFill>
                <a:latin typeface="Montserrat"/>
                <a:ea typeface="Montserrat"/>
                <a:cs typeface="Montserrat"/>
                <a:sym typeface="Montserrat"/>
              </a:rPr>
              <a:t>The Dataset is large.</a:t>
            </a:r>
            <a:endParaRPr/>
          </a:p>
          <a:p>
            <a:pPr indent="-285750" lvl="0" marL="285750" marR="0" rtl="0" algn="l">
              <a:lnSpc>
                <a:spcPct val="100000"/>
              </a:lnSpc>
              <a:spcBef>
                <a:spcPts val="0"/>
              </a:spcBef>
              <a:spcAft>
                <a:spcPts val="0"/>
              </a:spcAft>
              <a:buClr>
                <a:srgbClr val="000000"/>
              </a:buClr>
              <a:buSzPts val="1800"/>
              <a:buFont typeface="Courier New"/>
              <a:buChar char="o"/>
            </a:pPr>
            <a:r>
              <a:rPr b="1" i="0" lang="en-IN" sz="1800" u="none" cap="none" strike="noStrike">
                <a:solidFill>
                  <a:srgbClr val="000000"/>
                </a:solidFill>
                <a:latin typeface="Montserrat"/>
                <a:ea typeface="Montserrat"/>
                <a:cs typeface="Montserrat"/>
                <a:sym typeface="Montserrat"/>
              </a:rPr>
              <a:t>The project requires some domain knowledge.</a:t>
            </a:r>
            <a:endParaRPr b="1" i="0" sz="18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SzPts val="1800"/>
              <a:buFont typeface="Montserrat"/>
              <a:buChar char="o"/>
            </a:pPr>
            <a:r>
              <a:rPr b="1" lang="en-IN" sz="1800">
                <a:latin typeface="Montserrat"/>
                <a:ea typeface="Montserrat"/>
                <a:cs typeface="Montserrat"/>
                <a:sym typeface="Montserrat"/>
              </a:rPr>
              <a:t>Dataset is highly </a:t>
            </a:r>
            <a:r>
              <a:rPr b="1" lang="en-IN" sz="1800">
                <a:latin typeface="Montserrat"/>
                <a:ea typeface="Montserrat"/>
                <a:cs typeface="Montserrat"/>
                <a:sym typeface="Montserrat"/>
              </a:rPr>
              <a:t>imbalance</a:t>
            </a:r>
            <a:r>
              <a:rPr b="1" lang="en-IN" sz="1800">
                <a:latin typeface="Montserrat"/>
                <a:ea typeface="Montserrat"/>
                <a:cs typeface="Montserrat"/>
                <a:sym typeface="Montserrat"/>
              </a:rPr>
              <a:t>.</a:t>
            </a:r>
            <a:endParaRPr b="1" sz="1800">
              <a:latin typeface="Montserrat"/>
              <a:ea typeface="Montserrat"/>
              <a:cs typeface="Montserrat"/>
              <a:sym typeface="Montserrat"/>
            </a:endParaRPr>
          </a:p>
          <a:p>
            <a:pPr indent="-285750" lvl="0" marL="285750" marR="0" rtl="0" algn="l">
              <a:lnSpc>
                <a:spcPct val="100000"/>
              </a:lnSpc>
              <a:spcBef>
                <a:spcPts val="0"/>
              </a:spcBef>
              <a:spcAft>
                <a:spcPts val="0"/>
              </a:spcAft>
              <a:buSzPts val="1800"/>
              <a:buFont typeface="Montserrat"/>
              <a:buChar char="o"/>
            </a:pPr>
            <a:r>
              <a:rPr b="1" lang="en-IN" sz="1800">
                <a:latin typeface="Montserrat"/>
                <a:ea typeface="Montserrat"/>
                <a:cs typeface="Montserrat"/>
                <a:sym typeface="Montserrat"/>
              </a:rPr>
              <a:t>Do not fall in the trap of high accuracy.</a:t>
            </a:r>
            <a:endParaRPr b="1" sz="1800">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800"/>
              <a:buFont typeface="Courier New"/>
              <a:buChar char="o"/>
            </a:pPr>
            <a:r>
              <a:rPr b="1" lang="en-IN" sz="1800">
                <a:latin typeface="Montserrat"/>
                <a:ea typeface="Montserrat"/>
                <a:cs typeface="Montserrat"/>
                <a:sym typeface="Montserrat"/>
              </a:rPr>
              <a:t>Many</a:t>
            </a:r>
            <a:r>
              <a:rPr b="1" i="0" lang="en-IN" sz="1800" u="none" cap="none" strike="noStrike">
                <a:solidFill>
                  <a:srgbClr val="000000"/>
                </a:solidFill>
                <a:latin typeface="Montserrat"/>
                <a:ea typeface="Montserrat"/>
                <a:cs typeface="Montserrat"/>
                <a:sym typeface="Montserrat"/>
              </a:rPr>
              <a:t> features are </a:t>
            </a:r>
            <a:r>
              <a:rPr b="1" lang="en-IN" sz="1800">
                <a:latin typeface="Montserrat"/>
                <a:ea typeface="Montserrat"/>
                <a:cs typeface="Montserrat"/>
                <a:sym typeface="Montserrat"/>
              </a:rPr>
              <a:t>correlated</a:t>
            </a:r>
            <a:r>
              <a:rPr b="1" i="0" lang="en-IN" sz="1800" u="none" cap="none" strike="noStrike">
                <a:solidFill>
                  <a:srgbClr val="000000"/>
                </a:solidFill>
                <a:latin typeface="Montserrat"/>
                <a:ea typeface="Montserrat"/>
                <a:cs typeface="Montserrat"/>
                <a:sym typeface="Montserrat"/>
              </a:rPr>
              <a:t> so the feature selection was challenging.</a:t>
            </a:r>
            <a:endParaRPr b="1" sz="1800">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800"/>
              <a:buFont typeface="Courier New"/>
              <a:buChar char="o"/>
            </a:pPr>
            <a:r>
              <a:rPr b="1" i="0" lang="en-IN" sz="1800" u="none" cap="none" strike="noStrike">
                <a:solidFill>
                  <a:srgbClr val="000000"/>
                </a:solidFill>
                <a:latin typeface="Montserrat"/>
                <a:ea typeface="Montserrat"/>
                <a:cs typeface="Montserrat"/>
                <a:sym typeface="Montserrat"/>
              </a:rPr>
              <a:t>Different algorithms were giving different performance.</a:t>
            </a:r>
            <a:endParaRPr b="1"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8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p:nvPr/>
        </p:nvSpPr>
        <p:spPr>
          <a:xfrm>
            <a:off x="0" y="0"/>
            <a:ext cx="8449733" cy="668866"/>
          </a:xfrm>
          <a:prstGeom prst="rect">
            <a:avLst/>
          </a:prstGeom>
          <a:solidFill>
            <a:schemeClr val="dk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IN" sz="2800" u="none" cap="none" strike="noStrike">
                <a:solidFill>
                  <a:schemeClr val="dk2"/>
                </a:solidFill>
                <a:latin typeface="Montserrat"/>
                <a:ea typeface="Montserrat"/>
                <a:cs typeface="Montserrat"/>
                <a:sym typeface="Montserrat"/>
              </a:rPr>
              <a:t>Conclusion</a:t>
            </a:r>
            <a:endParaRPr/>
          </a:p>
        </p:txBody>
      </p:sp>
      <p:sp>
        <p:nvSpPr>
          <p:cNvPr id="205" name="Google Shape;205;p32"/>
          <p:cNvSpPr/>
          <p:nvPr/>
        </p:nvSpPr>
        <p:spPr>
          <a:xfrm>
            <a:off x="0" y="668866"/>
            <a:ext cx="9144000" cy="378565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800">
                <a:latin typeface="Times New Roman"/>
                <a:ea typeface="Times New Roman"/>
                <a:cs typeface="Times New Roman"/>
                <a:sym typeface="Times New Roman"/>
              </a:rPr>
              <a:t>After the treatment of the outliers, checking for the null values, duplicate values, did EDA on the given  dataset.</a:t>
            </a:r>
            <a:endParaRPr sz="1800">
              <a:latin typeface="Times New Roman"/>
              <a:ea typeface="Times New Roman"/>
              <a:cs typeface="Times New Roman"/>
              <a:sym typeface="Times New Roman"/>
            </a:endParaRPr>
          </a:p>
          <a:p>
            <a:pPr indent="0" lvl="0" marL="0" rtl="0" algn="l">
              <a:spcBef>
                <a:spcPts val="0"/>
              </a:spcBef>
              <a:spcAft>
                <a:spcPts val="0"/>
              </a:spcAft>
              <a:buNone/>
            </a:pPr>
            <a:r>
              <a:rPr lang="en-IN" sz="1800">
                <a:latin typeface="Times New Roman"/>
                <a:ea typeface="Times New Roman"/>
                <a:cs typeface="Times New Roman"/>
                <a:sym typeface="Times New Roman"/>
              </a:rPr>
              <a:t>After this i got to know that dataset is highly </a:t>
            </a:r>
            <a:r>
              <a:rPr lang="en-IN" sz="1800">
                <a:latin typeface="Times New Roman"/>
                <a:ea typeface="Times New Roman"/>
                <a:cs typeface="Times New Roman"/>
                <a:sym typeface="Times New Roman"/>
              </a:rPr>
              <a:t>imbalance</a:t>
            </a:r>
            <a:r>
              <a:rPr lang="en-IN" sz="1800">
                <a:latin typeface="Times New Roman"/>
                <a:ea typeface="Times New Roman"/>
                <a:cs typeface="Times New Roman"/>
                <a:sym typeface="Times New Roman"/>
              </a:rPr>
              <a:t>. So, i used SMOTE re</a:t>
            </a:r>
            <a:r>
              <a:rPr lang="en-IN" sz="1800">
                <a:latin typeface="Times New Roman"/>
                <a:ea typeface="Times New Roman"/>
                <a:cs typeface="Times New Roman"/>
                <a:sym typeface="Times New Roman"/>
              </a:rPr>
              <a:t>sampling</a:t>
            </a:r>
            <a:r>
              <a:rPr lang="en-IN" sz="1800">
                <a:latin typeface="Times New Roman"/>
                <a:ea typeface="Times New Roman"/>
                <a:cs typeface="Times New Roman"/>
                <a:sym typeface="Times New Roman"/>
              </a:rPr>
              <a:t> technique.</a:t>
            </a:r>
            <a:endParaRPr sz="1800">
              <a:latin typeface="Times New Roman"/>
              <a:ea typeface="Times New Roman"/>
              <a:cs typeface="Times New Roman"/>
              <a:sym typeface="Times New Roman"/>
            </a:endParaRPr>
          </a:p>
          <a:p>
            <a:pPr indent="0" lvl="0" marL="0" rtl="0" algn="l">
              <a:spcBef>
                <a:spcPts val="0"/>
              </a:spcBef>
              <a:spcAft>
                <a:spcPts val="0"/>
              </a:spcAft>
              <a:buNone/>
            </a:pPr>
            <a:r>
              <a:rPr lang="en-IN" sz="1800">
                <a:latin typeface="Times New Roman"/>
                <a:ea typeface="Times New Roman"/>
                <a:cs typeface="Times New Roman"/>
                <a:sym typeface="Times New Roman"/>
              </a:rPr>
              <a:t>Then I apply different Classification models on dataset like Logistic regression, Naive bayes classifier, KNN, SVM, decision tree, randomforest, GBM, XGboost.</a:t>
            </a:r>
            <a:endParaRPr sz="1800">
              <a:latin typeface="Times New Roman"/>
              <a:ea typeface="Times New Roman"/>
              <a:cs typeface="Times New Roman"/>
              <a:sym typeface="Times New Roman"/>
            </a:endParaRPr>
          </a:p>
          <a:p>
            <a:pPr indent="0" lvl="0" marL="0" rtl="0" algn="l">
              <a:spcBef>
                <a:spcPts val="0"/>
              </a:spcBef>
              <a:spcAft>
                <a:spcPts val="0"/>
              </a:spcAft>
              <a:buNone/>
            </a:pPr>
            <a:r>
              <a:rPr lang="en-IN" sz="1800">
                <a:latin typeface="Times New Roman"/>
                <a:ea typeface="Times New Roman"/>
                <a:cs typeface="Times New Roman"/>
                <a:sym typeface="Times New Roman"/>
              </a:rPr>
              <a:t> I got the maximum </a:t>
            </a:r>
            <a:r>
              <a:rPr b="1" lang="en-IN" sz="1800">
                <a:latin typeface="Times New Roman"/>
                <a:ea typeface="Times New Roman"/>
                <a:cs typeface="Times New Roman"/>
                <a:sym typeface="Times New Roman"/>
              </a:rPr>
              <a:t>ROC AUC</a:t>
            </a:r>
            <a:r>
              <a:rPr lang="en-IN" sz="1800">
                <a:latin typeface="Times New Roman"/>
                <a:ea typeface="Times New Roman"/>
                <a:cs typeface="Times New Roman"/>
                <a:sym typeface="Times New Roman"/>
              </a:rPr>
              <a:t> score in</a:t>
            </a:r>
            <a:r>
              <a:rPr b="1" lang="en-IN" sz="1800">
                <a:latin typeface="Times New Roman"/>
                <a:ea typeface="Times New Roman"/>
                <a:cs typeface="Times New Roman"/>
                <a:sym typeface="Times New Roman"/>
              </a:rPr>
              <a:t> GBM</a:t>
            </a:r>
            <a:r>
              <a:rPr lang="en-IN" sz="1800">
                <a:latin typeface="Times New Roman"/>
                <a:ea typeface="Times New Roman"/>
                <a:cs typeface="Times New Roman"/>
                <a:sym typeface="Times New Roman"/>
              </a:rPr>
              <a:t> and </a:t>
            </a:r>
            <a:r>
              <a:rPr b="1" lang="en-IN" sz="1800">
                <a:latin typeface="Times New Roman"/>
                <a:ea typeface="Times New Roman"/>
                <a:cs typeface="Times New Roman"/>
                <a:sym typeface="Times New Roman"/>
              </a:rPr>
              <a:t>XGboost</a:t>
            </a:r>
            <a:r>
              <a:rPr lang="en-IN" sz="1800">
                <a:latin typeface="Times New Roman"/>
                <a:ea typeface="Times New Roman"/>
                <a:cs typeface="Times New Roman"/>
                <a:sym typeface="Times New Roman"/>
              </a:rPr>
              <a:t> models. It is approximately </a:t>
            </a:r>
            <a:r>
              <a:rPr b="1" lang="en-IN" sz="1800">
                <a:latin typeface="Times New Roman"/>
                <a:ea typeface="Times New Roman"/>
                <a:cs typeface="Times New Roman"/>
                <a:sym typeface="Times New Roman"/>
              </a:rPr>
              <a:t>0.98</a:t>
            </a:r>
            <a:r>
              <a:rPr lang="en-IN" sz="1800">
                <a:latin typeface="Times New Roman"/>
                <a:ea typeface="Times New Roman"/>
                <a:cs typeface="Times New Roman"/>
                <a:sym typeface="Times New Roman"/>
              </a:rPr>
              <a:t> and </a:t>
            </a:r>
            <a:r>
              <a:rPr b="1" lang="en-IN" sz="1800">
                <a:latin typeface="Times New Roman"/>
                <a:ea typeface="Times New Roman"/>
                <a:cs typeface="Times New Roman"/>
                <a:sym typeface="Times New Roman"/>
              </a:rPr>
              <a:t>f1 score</a:t>
            </a:r>
            <a:r>
              <a:rPr lang="en-IN" sz="1800">
                <a:latin typeface="Times New Roman"/>
                <a:ea typeface="Times New Roman"/>
                <a:cs typeface="Times New Roman"/>
                <a:sym typeface="Times New Roman"/>
              </a:rPr>
              <a:t> is </a:t>
            </a:r>
            <a:r>
              <a:rPr b="1" lang="en-IN" sz="1800">
                <a:latin typeface="Times New Roman"/>
                <a:ea typeface="Times New Roman"/>
                <a:cs typeface="Times New Roman"/>
                <a:sym typeface="Times New Roman"/>
              </a:rPr>
              <a:t>0.99</a:t>
            </a:r>
            <a:r>
              <a:rPr lang="en-IN" sz="1800">
                <a:latin typeface="Times New Roman"/>
                <a:ea typeface="Times New Roman"/>
                <a:cs typeface="Times New Roman"/>
                <a:sym typeface="Times New Roman"/>
              </a:rPr>
              <a:t> for predicting the bankruptcy.</a:t>
            </a:r>
            <a:endParaRPr b="1" sz="18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nvSpPr>
        <p:spPr>
          <a:xfrm>
            <a:off x="3097618" y="1346790"/>
            <a:ext cx="2925801"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6000" u="none" cap="none" strike="noStrike">
                <a:solidFill>
                  <a:schemeClr val="dk1"/>
                </a:solidFill>
                <a:latin typeface="Montserrat"/>
                <a:ea typeface="Montserrat"/>
                <a:cs typeface="Montserrat"/>
                <a:sym typeface="Montserrat"/>
              </a:rPr>
              <a:t>Thank </a:t>
            </a:r>
            <a:endParaRPr/>
          </a:p>
          <a:p>
            <a:pPr indent="0" lvl="0" marL="0" marR="0" rtl="0" algn="ctr">
              <a:lnSpc>
                <a:spcPct val="100000"/>
              </a:lnSpc>
              <a:spcBef>
                <a:spcPts val="0"/>
              </a:spcBef>
              <a:spcAft>
                <a:spcPts val="0"/>
              </a:spcAft>
              <a:buNone/>
            </a:pPr>
            <a:r>
              <a:rPr b="1" i="0" lang="en-IN" sz="6000" u="none" cap="none" strike="noStrike">
                <a:solidFill>
                  <a:schemeClr val="dk1"/>
                </a:solidFill>
                <a:latin typeface="Montserrat"/>
                <a:ea typeface="Montserrat"/>
                <a:cs typeface="Montserrat"/>
                <a:sym typeface="Montserrat"/>
              </a:rPr>
              <a:t>You</a:t>
            </a:r>
            <a:endParaRPr b="1" i="0" sz="60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0" y="0"/>
            <a:ext cx="8449733" cy="668866"/>
          </a:xfrm>
          <a:prstGeom prst="rect">
            <a:avLst/>
          </a:prstGeom>
          <a:solidFill>
            <a:schemeClr val="dk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IN" sz="2800" u="none" cap="none" strike="noStrike">
                <a:solidFill>
                  <a:schemeClr val="dk2"/>
                </a:solidFill>
                <a:latin typeface="Montserrat"/>
                <a:ea typeface="Montserrat"/>
                <a:cs typeface="Montserrat"/>
                <a:sym typeface="Montserrat"/>
              </a:rPr>
              <a:t>Introduction</a:t>
            </a:r>
            <a:endParaRPr b="1" i="0" sz="2800" u="none" cap="none" strike="noStrike">
              <a:solidFill>
                <a:schemeClr val="dk2"/>
              </a:solidFill>
              <a:latin typeface="Montserrat"/>
              <a:ea typeface="Montserrat"/>
              <a:cs typeface="Montserrat"/>
              <a:sym typeface="Montserrat"/>
            </a:endParaRPr>
          </a:p>
        </p:txBody>
      </p:sp>
      <p:sp>
        <p:nvSpPr>
          <p:cNvPr id="63" name="Google Shape;63;p14"/>
          <p:cNvSpPr/>
          <p:nvPr/>
        </p:nvSpPr>
        <p:spPr>
          <a:xfrm>
            <a:off x="63" y="1424797"/>
            <a:ext cx="9084600" cy="1569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IN" sz="1600">
                <a:latin typeface="Montserrat"/>
                <a:ea typeface="Montserrat"/>
                <a:cs typeface="Montserrat"/>
                <a:sym typeface="Montserrat"/>
              </a:rPr>
              <a:t> Bankruptcy prediction is always a topical issue. The activities of all business entities are directly or indirectly affected by various external and internal factors that may influence a company in insolvency and lead to bankruptcy. It is important to find a suitable tool to assess the future development of any company in the market.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sp>
        <p:nvSpPr>
          <p:cNvPr id="64" name="Google Shape;64;p14"/>
          <p:cNvSpPr/>
          <p:nvPr/>
        </p:nvSpPr>
        <p:spPr>
          <a:xfrm>
            <a:off x="0" y="3480278"/>
            <a:ext cx="9084733" cy="15696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Montserrat"/>
                <a:ea typeface="Montserrat"/>
                <a:cs typeface="Montserrat"/>
                <a:sym typeface="Montserrat"/>
              </a:rPr>
              <a:t>Objective: </a:t>
            </a:r>
            <a:r>
              <a:rPr lang="en-IN" sz="1600">
                <a:latin typeface="Montserrat"/>
                <a:ea typeface="Montserrat"/>
                <a:cs typeface="Montserrat"/>
                <a:sym typeface="Montserrat"/>
              </a:rPr>
              <a:t>The objective of this Capstone Project is to create a model for predicting potential bankruptcy of companies using suitable classification methods, and to evaluate the results of the methods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0" y="690453"/>
            <a:ext cx="9144000"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Montserrat"/>
                <a:ea typeface="Montserrat"/>
                <a:cs typeface="Montserrat"/>
                <a:sym typeface="Montserrat"/>
              </a:rPr>
              <a:t>Methodology:</a:t>
            </a:r>
            <a:r>
              <a:rPr b="0" i="0" lang="en-IN" sz="2400" u="none" cap="none" strike="noStrike">
                <a:solidFill>
                  <a:srgbClr val="000000"/>
                </a:solidFill>
                <a:latin typeface="Montserrat"/>
                <a:ea typeface="Montserrat"/>
                <a:cs typeface="Montserrat"/>
                <a:sym typeface="Montserrat"/>
              </a:rPr>
              <a:t> </a:t>
            </a:r>
            <a:r>
              <a:rPr b="0" i="0" lang="en-IN" sz="2000" u="none" cap="none" strike="noStrike">
                <a:solidFill>
                  <a:srgbClr val="000000"/>
                </a:solidFill>
                <a:latin typeface="Montserrat"/>
                <a:ea typeface="Montserrat"/>
                <a:cs typeface="Montserrat"/>
                <a:sym typeface="Montserrat"/>
              </a:rPr>
              <a:t>Machine Learning (ML) </a:t>
            </a:r>
            <a:r>
              <a:rPr lang="en-IN" sz="2000">
                <a:latin typeface="Montserrat"/>
                <a:ea typeface="Montserrat"/>
                <a:cs typeface="Montserrat"/>
                <a:sym typeface="Montserrat"/>
              </a:rPr>
              <a:t>Classification Algorithms </a:t>
            </a:r>
            <a:r>
              <a:rPr b="0" i="0" lang="en-IN" sz="2000" u="none" cap="none" strike="noStrike">
                <a:solidFill>
                  <a:srgbClr val="000000"/>
                </a:solidFill>
                <a:latin typeface="Montserrat"/>
                <a:ea typeface="Montserrat"/>
                <a:cs typeface="Montserrat"/>
                <a:sym typeface="Montserrat"/>
              </a:rPr>
              <a:t>(Supervised ML Model)</a:t>
            </a:r>
            <a:endParaRPr b="0" i="0" sz="2000" u="none" cap="none" strike="noStrike">
              <a:solidFill>
                <a:srgbClr val="000000"/>
              </a:solidFill>
              <a:latin typeface="Montserrat"/>
              <a:ea typeface="Montserrat"/>
              <a:cs typeface="Montserrat"/>
              <a:sym typeface="Montserrat"/>
            </a:endParaRPr>
          </a:p>
        </p:txBody>
      </p:sp>
      <p:sp>
        <p:nvSpPr>
          <p:cNvPr id="70" name="Google Shape;70;p15"/>
          <p:cNvSpPr/>
          <p:nvPr/>
        </p:nvSpPr>
        <p:spPr>
          <a:xfrm>
            <a:off x="0" y="1930247"/>
            <a:ext cx="9144000" cy="23698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Montserrat"/>
                <a:ea typeface="Montserrat"/>
                <a:cs typeface="Montserrat"/>
                <a:sym typeface="Montserrat"/>
              </a:rPr>
              <a:t>Data</a:t>
            </a:r>
            <a:r>
              <a:rPr b="1" lang="en-IN" sz="2000">
                <a:latin typeface="Montserrat"/>
                <a:ea typeface="Montserrat"/>
                <a:cs typeface="Montserrat"/>
                <a:sym typeface="Montserrat"/>
              </a:rPr>
              <a:t>set</a:t>
            </a:r>
            <a:r>
              <a:rPr b="1" i="0" lang="en-IN" sz="2000" u="none" cap="none" strike="noStrike">
                <a:solidFill>
                  <a:srgbClr val="000000"/>
                </a:solidFill>
                <a:latin typeface="Montserrat"/>
                <a:ea typeface="Montserrat"/>
                <a:cs typeface="Montserrat"/>
                <a:sym typeface="Montserrat"/>
              </a:rPr>
              <a:t> Summary:</a:t>
            </a:r>
            <a:endParaRPr/>
          </a:p>
          <a:p>
            <a:pPr indent="-342900" lvl="0" marL="342900" marR="0" rtl="0" algn="l">
              <a:lnSpc>
                <a:spcPct val="100000"/>
              </a:lnSpc>
              <a:spcBef>
                <a:spcPts val="0"/>
              </a:spcBef>
              <a:spcAft>
                <a:spcPts val="0"/>
              </a:spcAft>
              <a:buClr>
                <a:srgbClr val="000000"/>
              </a:buClr>
              <a:buSzPts val="1600"/>
              <a:buFont typeface="Montserrat"/>
              <a:buChar char="o"/>
            </a:pPr>
            <a:r>
              <a:rPr lang="en-IN" sz="1600">
                <a:solidFill>
                  <a:schemeClr val="accent2"/>
                </a:solidFill>
                <a:highlight>
                  <a:srgbClr val="FFFFFF"/>
                </a:highlight>
                <a:latin typeface="Montserrat"/>
                <a:ea typeface="Montserrat"/>
                <a:cs typeface="Montserrat"/>
                <a:sym typeface="Montserrat"/>
              </a:rPr>
              <a:t>The data were collected from the Taiwan Economic Journal for the years 1999 to 2009. Company bankruptcy was defined based on the business regulations of the Taiwan Stock Exchange</a:t>
            </a:r>
            <a:r>
              <a:rPr i="0" lang="en-IN" sz="1600" u="none" cap="none" strike="noStrike">
                <a:solidFill>
                  <a:srgbClr val="000000"/>
                </a:solidFill>
                <a:latin typeface="Montserrat"/>
                <a:ea typeface="Montserrat"/>
                <a:cs typeface="Montserrat"/>
                <a:sym typeface="Montserrat"/>
              </a:rPr>
              <a:t>.</a:t>
            </a:r>
            <a:endParaRPr sz="1600">
              <a:latin typeface="Montserrat"/>
              <a:ea typeface="Montserrat"/>
              <a:cs typeface="Montserrat"/>
              <a:sym typeface="Montserrat"/>
            </a:endParaRPr>
          </a:p>
          <a:p>
            <a:pPr indent="-342900" lvl="0" marL="342900" marR="0" rtl="0" algn="l">
              <a:lnSpc>
                <a:spcPct val="100000"/>
              </a:lnSpc>
              <a:spcBef>
                <a:spcPts val="0"/>
              </a:spcBef>
              <a:spcAft>
                <a:spcPts val="0"/>
              </a:spcAft>
              <a:buClr>
                <a:srgbClr val="000000"/>
              </a:buClr>
              <a:buSzPts val="1600"/>
              <a:buFont typeface="Courier New"/>
              <a:buChar char="o"/>
            </a:pPr>
            <a:r>
              <a:rPr b="0" i="0" lang="en-IN" sz="1600" u="none" cap="none" strike="noStrike">
                <a:solidFill>
                  <a:srgbClr val="000000"/>
                </a:solidFill>
                <a:latin typeface="Montserrat"/>
                <a:ea typeface="Montserrat"/>
                <a:cs typeface="Montserrat"/>
                <a:sym typeface="Montserrat"/>
              </a:rPr>
              <a:t>It has </a:t>
            </a:r>
            <a:r>
              <a:rPr lang="en-IN" sz="1600">
                <a:latin typeface="Montserrat"/>
                <a:ea typeface="Montserrat"/>
                <a:cs typeface="Montserrat"/>
                <a:sym typeface="Montserrat"/>
              </a:rPr>
              <a:t>6819</a:t>
            </a:r>
            <a:r>
              <a:rPr b="0" i="0" lang="en-IN" sz="1600" u="none" cap="none" strike="noStrike">
                <a:solidFill>
                  <a:srgbClr val="000000"/>
                </a:solidFill>
                <a:latin typeface="Montserrat"/>
                <a:ea typeface="Montserrat"/>
                <a:cs typeface="Montserrat"/>
                <a:sym typeface="Montserrat"/>
              </a:rPr>
              <a:t> rows and </a:t>
            </a:r>
            <a:r>
              <a:rPr lang="en-IN" sz="1600">
                <a:latin typeface="Montserrat"/>
                <a:ea typeface="Montserrat"/>
                <a:cs typeface="Montserrat"/>
                <a:sym typeface="Montserrat"/>
              </a:rPr>
              <a:t>96 </a:t>
            </a:r>
            <a:r>
              <a:rPr b="0" i="0" lang="en-IN" sz="1600" u="none" cap="none" strike="noStrike">
                <a:solidFill>
                  <a:srgbClr val="000000"/>
                </a:solidFill>
                <a:latin typeface="Montserrat"/>
                <a:ea typeface="Montserrat"/>
                <a:cs typeface="Montserrat"/>
                <a:sym typeface="Montserrat"/>
              </a:rPr>
              <a:t>columns</a:t>
            </a:r>
            <a:endParaRPr/>
          </a:p>
          <a:p>
            <a:pPr indent="-342900" lvl="0" marL="342900" marR="0" rtl="0" algn="l">
              <a:lnSpc>
                <a:spcPct val="100000"/>
              </a:lnSpc>
              <a:spcBef>
                <a:spcPts val="0"/>
              </a:spcBef>
              <a:spcAft>
                <a:spcPts val="0"/>
              </a:spcAft>
              <a:buClr>
                <a:srgbClr val="000000"/>
              </a:buClr>
              <a:buSzPts val="1600"/>
              <a:buFont typeface="Courier New"/>
              <a:buChar char="o"/>
            </a:pPr>
            <a:r>
              <a:rPr b="0" i="0" lang="en-IN" sz="1600" u="none" cap="none" strike="noStrike">
                <a:solidFill>
                  <a:srgbClr val="000000"/>
                </a:solidFill>
                <a:latin typeface="Montserrat"/>
                <a:ea typeface="Montserrat"/>
                <a:cs typeface="Montserrat"/>
                <a:sym typeface="Montserrat"/>
              </a:rPr>
              <a:t>The values </a:t>
            </a:r>
            <a:r>
              <a:rPr lang="en-IN" sz="1600">
                <a:latin typeface="Montserrat"/>
                <a:ea typeface="Montserrat"/>
                <a:cs typeface="Montserrat"/>
                <a:sym typeface="Montserrat"/>
              </a:rPr>
              <a:t>of independent features are numerical and the dependent feature contains Binary value(1/0)</a:t>
            </a:r>
            <a:endParaRPr/>
          </a:p>
          <a:p>
            <a:pPr indent="-342900" lvl="0" marL="342900" marR="0" rtl="0" algn="l">
              <a:lnSpc>
                <a:spcPct val="100000"/>
              </a:lnSpc>
              <a:spcBef>
                <a:spcPts val="0"/>
              </a:spcBef>
              <a:spcAft>
                <a:spcPts val="0"/>
              </a:spcAft>
              <a:buClr>
                <a:srgbClr val="000000"/>
              </a:buClr>
              <a:buSzPts val="1600"/>
              <a:buFont typeface="Courier New"/>
              <a:buChar char="o"/>
            </a:pPr>
            <a:r>
              <a:rPr b="0" i="0" lang="en-IN" sz="1600" u="none" cap="none" strike="noStrike">
                <a:solidFill>
                  <a:srgbClr val="000000"/>
                </a:solidFill>
                <a:latin typeface="Montserrat"/>
                <a:ea typeface="Montserrat"/>
                <a:cs typeface="Montserrat"/>
                <a:sym typeface="Montserrat"/>
              </a:rPr>
              <a:t>The dataset has broadly </a:t>
            </a:r>
            <a:r>
              <a:rPr lang="en-IN" sz="1600">
                <a:latin typeface="Montserrat"/>
                <a:ea typeface="Montserrat"/>
                <a:cs typeface="Montserrat"/>
                <a:sym typeface="Montserrat"/>
              </a:rPr>
              <a:t>contains the ratios between the </a:t>
            </a:r>
            <a:r>
              <a:rPr lang="en-IN" sz="1600">
                <a:latin typeface="Montserrat"/>
                <a:ea typeface="Montserrat"/>
                <a:cs typeface="Montserrat"/>
                <a:sym typeface="Montserrat"/>
              </a:rPr>
              <a:t>different</a:t>
            </a:r>
            <a:r>
              <a:rPr lang="en-IN" sz="1600">
                <a:latin typeface="Montserrat"/>
                <a:ea typeface="Montserrat"/>
                <a:cs typeface="Montserrat"/>
                <a:sym typeface="Montserrat"/>
              </a:rPr>
              <a:t> financials and some features contain the real values. </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0" y="0"/>
            <a:ext cx="8449733" cy="668866"/>
          </a:xfrm>
          <a:prstGeom prst="rect">
            <a:avLst/>
          </a:prstGeom>
          <a:solidFill>
            <a:schemeClr val="dk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IN" sz="2800" u="none" cap="none" strike="noStrike">
                <a:solidFill>
                  <a:schemeClr val="dk2"/>
                </a:solidFill>
                <a:latin typeface="Montserrat"/>
                <a:ea typeface="Montserrat"/>
                <a:cs typeface="Montserrat"/>
                <a:sym typeface="Montserrat"/>
              </a:rPr>
              <a:t>Data Preparation</a:t>
            </a:r>
            <a:endParaRPr/>
          </a:p>
        </p:txBody>
      </p:sp>
      <p:sp>
        <p:nvSpPr>
          <p:cNvPr id="76" name="Google Shape;76;p16"/>
          <p:cNvSpPr/>
          <p:nvPr/>
        </p:nvSpPr>
        <p:spPr>
          <a:xfrm>
            <a:off x="0" y="810634"/>
            <a:ext cx="7818474" cy="38472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Montserrat"/>
                <a:ea typeface="Montserrat"/>
                <a:cs typeface="Montserrat"/>
                <a:sym typeface="Montserrat"/>
              </a:rPr>
              <a:t>The database has the following features:</a:t>
            </a:r>
            <a:endParaRPr b="1" i="0" sz="20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IN" sz="1200">
                <a:latin typeface="Montserrat"/>
                <a:ea typeface="Montserrat"/>
                <a:cs typeface="Montserrat"/>
                <a:sym typeface="Montserrat"/>
              </a:rPr>
              <a:t>The dataset contains total of 96 features. The names are given below.</a:t>
            </a:r>
            <a:endParaRPr b="1" sz="12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2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200">
              <a:latin typeface="Montserrat"/>
              <a:ea typeface="Montserrat"/>
              <a:cs typeface="Montserrat"/>
              <a:sym typeface="Montserrat"/>
            </a:endParaRPr>
          </a:p>
          <a:p>
            <a:pPr indent="0" lvl="0" marL="457200" marR="0" rtl="0" algn="l">
              <a:lnSpc>
                <a:spcPct val="100000"/>
              </a:lnSpc>
              <a:spcBef>
                <a:spcPts val="0"/>
              </a:spcBef>
              <a:spcAft>
                <a:spcPts val="0"/>
              </a:spcAft>
              <a:buNone/>
            </a:pPr>
            <a:r>
              <a:rPr lang="en-IN" sz="850">
                <a:solidFill>
                  <a:schemeClr val="accent2"/>
                </a:solidFill>
                <a:highlight>
                  <a:srgbClr val="FFFFFF"/>
                </a:highlight>
                <a:latin typeface="Montserrat"/>
                <a:ea typeface="Montserrat"/>
                <a:cs typeface="Montserrat"/>
                <a:sym typeface="Montserrat"/>
              </a:rPr>
              <a:t>Bankrupt?', ROA(C) before interest and depreciation before interest, ROA(A) before interest and % after tax, ROA(B) before interest and depreciation after tax, Operating Gross Margin, Realized Sales Gross Margin, Operating Profit Rate, Pre-tax net Interest Rate , After-tax net Interest Rate,' Non-industry income and expenditure/revenue, Continuous interest rate (after tax), </a:t>
            </a:r>
            <a:r>
              <a:rPr lang="en-IN" sz="850">
                <a:solidFill>
                  <a:schemeClr val="accent2"/>
                </a:solidFill>
                <a:highlight>
                  <a:srgbClr val="FFFFFF"/>
                </a:highlight>
                <a:latin typeface="Montserrat"/>
                <a:ea typeface="Montserrat"/>
                <a:cs typeface="Montserrat"/>
                <a:sym typeface="Montserrat"/>
              </a:rPr>
              <a:t>Op</a:t>
            </a:r>
            <a:r>
              <a:rPr lang="en-IN" sz="850">
                <a:solidFill>
                  <a:schemeClr val="accent2"/>
                </a:solidFill>
                <a:highlight>
                  <a:srgbClr val="FFFFFF"/>
                </a:highlight>
                <a:latin typeface="Montserrat"/>
                <a:ea typeface="Montserrat"/>
                <a:cs typeface="Montserrat"/>
                <a:sym typeface="Montserrat"/>
              </a:rPr>
              <a:t>erating Expense Rate, Research and development expense rate, Cash flow rate, Interest-bearing debt interest rate', ' Tax rate (A), Net Value Per Share (B), Net Value Per Share (A),' Net Value Per Share (C), Persistent EPS in the Last Four Seasons, Cash Flow Per Share, Revenue Per Share (Yuan ¥), Operating Profit Per Share (Yuan ¥), Per Share Net profit before tax (Yuan ¥), Realized Sales Gross Profit Growth Rate,</a:t>
            </a:r>
            <a:endParaRPr sz="850">
              <a:solidFill>
                <a:schemeClr val="accent2"/>
              </a:solidFill>
              <a:highlight>
                <a:srgbClr val="FFFFFF"/>
              </a:highlight>
              <a:latin typeface="Montserrat"/>
              <a:ea typeface="Montserrat"/>
              <a:cs typeface="Montserrat"/>
              <a:sym typeface="Montserrat"/>
            </a:endParaRPr>
          </a:p>
          <a:p>
            <a:pPr indent="0" lvl="0" marL="457200" marR="0" rtl="0" algn="l">
              <a:lnSpc>
                <a:spcPct val="100000"/>
              </a:lnSpc>
              <a:spcBef>
                <a:spcPts val="0"/>
              </a:spcBef>
              <a:spcAft>
                <a:spcPts val="0"/>
              </a:spcAft>
              <a:buNone/>
            </a:pPr>
            <a:r>
              <a:rPr lang="en-IN" sz="850">
                <a:solidFill>
                  <a:schemeClr val="accent2"/>
                </a:solidFill>
                <a:highlight>
                  <a:srgbClr val="FFFFFF"/>
                </a:highlight>
                <a:latin typeface="Montserrat"/>
                <a:ea typeface="Montserrat"/>
                <a:cs typeface="Montserrat"/>
                <a:sym typeface="Montserrat"/>
              </a:rPr>
              <a:t> Operating Profit Growth Rate, After-tax Net Profit Growth Rate,' Regular Net Profit Growth Rate, Continuous Net Profit Growth Rate,</a:t>
            </a:r>
            <a:endParaRPr sz="850">
              <a:solidFill>
                <a:schemeClr val="accent2"/>
              </a:solidFill>
              <a:highlight>
                <a:srgbClr val="FFFFFF"/>
              </a:highlight>
              <a:latin typeface="Montserrat"/>
              <a:ea typeface="Montserrat"/>
              <a:cs typeface="Montserrat"/>
              <a:sym typeface="Montserrat"/>
            </a:endParaRPr>
          </a:p>
          <a:p>
            <a:pPr indent="0" lvl="0" marL="457200" marR="0" rtl="0" algn="l">
              <a:lnSpc>
                <a:spcPct val="100000"/>
              </a:lnSpc>
              <a:spcBef>
                <a:spcPts val="0"/>
              </a:spcBef>
              <a:spcAft>
                <a:spcPts val="0"/>
              </a:spcAft>
              <a:buNone/>
            </a:pPr>
            <a:r>
              <a:rPr lang="en-IN" sz="850">
                <a:solidFill>
                  <a:schemeClr val="accent2"/>
                </a:solidFill>
                <a:highlight>
                  <a:srgbClr val="FFFFFF"/>
                </a:highlight>
                <a:latin typeface="Montserrat"/>
                <a:ea typeface="Montserrat"/>
                <a:cs typeface="Montserrat"/>
                <a:sym typeface="Montserrat"/>
              </a:rPr>
              <a:t> Total Asset Growth Rate, Net Value Growth Rate, Total Asset Return Growth Rate Ratio', ' Cash Reinvestment %, Current Ratio, Quick Ratio, Interest Expense Ratio, Total debt/Total net worth, Debt ratio %, Net worth/Assets, Long-term fund suitability ratio (A), Borrowing dependency, Contingent liabilities/Net worth, Operating profit/Paid-in capital, Net profit before tax/Paid-in capital, Inventory and accounts receivable/Net value, Total Asset Turnover,  Accounts Receivable Turnover, Average Collection Days, Inventory Turnover Rate (times), Fixed Assets Turnover Frequency, Net Worth Turnover Rate (times), Revenue per person, Operating profit per person, Allocation rate per person, Working Capital to Total Assets, Quick Assets/Total Assets,  Current Assets/Total Assets, </a:t>
            </a:r>
            <a:r>
              <a:rPr lang="en-IN" sz="850">
                <a:solidFill>
                  <a:schemeClr val="accent2"/>
                </a:solidFill>
                <a:highlight>
                  <a:srgbClr val="FFFFFF"/>
                </a:highlight>
                <a:latin typeface="Montserrat"/>
                <a:ea typeface="Montserrat"/>
                <a:cs typeface="Montserrat"/>
                <a:sym typeface="Montserrat"/>
              </a:rPr>
              <a:t>Ca</a:t>
            </a:r>
            <a:r>
              <a:rPr lang="en-IN" sz="850">
                <a:solidFill>
                  <a:schemeClr val="accent2"/>
                </a:solidFill>
                <a:highlight>
                  <a:srgbClr val="FFFFFF"/>
                </a:highlight>
                <a:latin typeface="Montserrat"/>
                <a:ea typeface="Montserrat"/>
                <a:cs typeface="Montserrat"/>
                <a:sym typeface="Montserrat"/>
              </a:rPr>
              <a:t>sh/Total Assets, Quick Assets/Current Liability, Cash/Current Liability, Current Liability to Assets, Operating Funds to Liability, Inventory/Working Capital, Inventory/Current Liability, Current Liabilities/Liability, Working Capital/Equity, Current Liabilities/Equity, Long-term Liability to Current Assets, Retained Earnings to Total Assets, Total income/Total expense, Total expense/Assets, Current Asset Turnover Rate, Quick Asset Turnover Rate, Working capital Turnover Rate, Cash Turnover Rate, Cash Flow to Sales, Fixed Assets to Assets, Current Liability to Liability, Current Liability to Equity, Equity to Long-term Liability, Cash Flow to Total Assets, Cash Flow to Liability, CFO to Assets, Cash Flow to Equity, Current Liability to Current Assets, Liability-Assets Flag, Net Income to Total Assets, Total assets to GNP price, No-credit Interval, Gross Profit to Sales, Net Income to Stockholders Equity, Liability to Equity, Degree of Financial Leverage (DFL), Interest Coverage Ratio (Interest expense to EBIT), Net Income Flag', Equity to Liability.,</a:t>
            </a:r>
            <a:endParaRPr sz="850">
              <a:solidFill>
                <a:schemeClr val="accent2"/>
              </a:solidFill>
              <a:highlight>
                <a:srgbClr val="FFFFFF"/>
              </a:highlight>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850">
              <a:solidFill>
                <a:schemeClr val="accent2"/>
              </a:solidFill>
              <a:highlight>
                <a:srgbClr val="FFFFFF"/>
              </a:highlight>
              <a:latin typeface="Montserrat"/>
              <a:ea typeface="Montserrat"/>
              <a:cs typeface="Montserrat"/>
              <a:sym typeface="Montserrat"/>
            </a:endParaRPr>
          </a:p>
          <a:p>
            <a:pPr indent="0" lvl="0" marL="457200" marR="0" rtl="0" algn="l">
              <a:lnSpc>
                <a:spcPct val="100000"/>
              </a:lnSpc>
              <a:spcBef>
                <a:spcPts val="0"/>
              </a:spcBef>
              <a:spcAft>
                <a:spcPts val="0"/>
              </a:spcAft>
              <a:buNone/>
            </a:pPr>
            <a:r>
              <a:rPr lang="en-IN" sz="850">
                <a:solidFill>
                  <a:schemeClr val="accent2"/>
                </a:solidFill>
                <a:highlight>
                  <a:srgbClr val="FFFFFF"/>
                </a:highlight>
                <a:latin typeface="Montserrat"/>
                <a:ea typeface="Montserrat"/>
                <a:cs typeface="Montserrat"/>
                <a:sym typeface="Montserrat"/>
              </a:rPr>
              <a:t>     </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p:nvPr/>
        </p:nvSpPr>
        <p:spPr>
          <a:xfrm>
            <a:off x="-1" y="583612"/>
            <a:ext cx="421049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Montserrat"/>
                <a:ea typeface="Montserrat"/>
                <a:cs typeface="Montserrat"/>
                <a:sym typeface="Montserrat"/>
              </a:rPr>
              <a:t>Overview of Dataset</a:t>
            </a:r>
            <a:endParaRPr/>
          </a:p>
        </p:txBody>
      </p:sp>
      <p:sp>
        <p:nvSpPr>
          <p:cNvPr id="82" name="Google Shape;82;p17"/>
          <p:cNvSpPr/>
          <p:nvPr/>
        </p:nvSpPr>
        <p:spPr>
          <a:xfrm>
            <a:off x="-1" y="1199804"/>
            <a:ext cx="9144001" cy="31393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800"/>
              <a:buFont typeface="Courier New"/>
              <a:buChar char="o"/>
            </a:pPr>
            <a:r>
              <a:rPr b="0" i="0" lang="en-IN" sz="1800" u="none" cap="none" strike="noStrike">
                <a:solidFill>
                  <a:srgbClr val="000000"/>
                </a:solidFill>
                <a:latin typeface="Montserrat"/>
                <a:ea typeface="Montserrat"/>
                <a:cs typeface="Montserrat"/>
                <a:sym typeface="Montserrat"/>
              </a:rPr>
              <a:t>It has no ‘NaN’ or ‘Null’ values</a:t>
            </a:r>
            <a:endParaRPr/>
          </a:p>
          <a:p>
            <a:pPr indent="-342900" lvl="0" marL="342900" marR="0" rtl="0" algn="l">
              <a:lnSpc>
                <a:spcPct val="100000"/>
              </a:lnSpc>
              <a:spcBef>
                <a:spcPts val="0"/>
              </a:spcBef>
              <a:spcAft>
                <a:spcPts val="0"/>
              </a:spcAft>
              <a:buClr>
                <a:srgbClr val="000000"/>
              </a:buClr>
              <a:buSzPts val="1800"/>
              <a:buFont typeface="Courier New"/>
              <a:buChar char="o"/>
            </a:pPr>
            <a:r>
              <a:rPr b="0" i="0" lang="en-IN" sz="1800" u="none" cap="none" strike="noStrike">
                <a:solidFill>
                  <a:srgbClr val="000000"/>
                </a:solidFill>
                <a:latin typeface="Montserrat"/>
                <a:ea typeface="Montserrat"/>
                <a:cs typeface="Montserrat"/>
                <a:sym typeface="Montserrat"/>
              </a:rPr>
              <a:t>It has no duplicate values</a:t>
            </a:r>
            <a:endParaRPr/>
          </a:p>
          <a:p>
            <a:pPr indent="-342900" lvl="0" marL="342900" marR="0" rtl="0" algn="l">
              <a:lnSpc>
                <a:spcPct val="100000"/>
              </a:lnSpc>
              <a:spcBef>
                <a:spcPts val="0"/>
              </a:spcBef>
              <a:spcAft>
                <a:spcPts val="0"/>
              </a:spcAft>
              <a:buClr>
                <a:srgbClr val="000000"/>
              </a:buClr>
              <a:buSzPts val="1800"/>
              <a:buFont typeface="Courier New"/>
              <a:buChar char="o"/>
            </a:pPr>
            <a:r>
              <a:rPr b="0" i="0" lang="en-IN" sz="1800" u="none" cap="none" strike="noStrike">
                <a:solidFill>
                  <a:srgbClr val="000000"/>
                </a:solidFill>
                <a:latin typeface="Montserrat"/>
                <a:ea typeface="Montserrat"/>
                <a:cs typeface="Montserrat"/>
                <a:sym typeface="Montserrat"/>
              </a:rPr>
              <a:t>‘</a:t>
            </a:r>
            <a:r>
              <a:rPr lang="en-IN" sz="1800">
                <a:latin typeface="Montserrat"/>
                <a:ea typeface="Montserrat"/>
                <a:cs typeface="Montserrat"/>
                <a:sym typeface="Montserrat"/>
              </a:rPr>
              <a:t>Bankrupt?</a:t>
            </a:r>
            <a:r>
              <a:rPr b="0" i="0" lang="en-IN" sz="1800" u="none" cap="none" strike="noStrike">
                <a:solidFill>
                  <a:srgbClr val="000000"/>
                </a:solidFill>
                <a:latin typeface="Montserrat"/>
                <a:ea typeface="Montserrat"/>
                <a:cs typeface="Montserrat"/>
                <a:sym typeface="Montserrat"/>
              </a:rPr>
              <a:t>’ is a dependent feature.</a:t>
            </a:r>
            <a:endParaRPr b="0" i="0" sz="1800" u="none" cap="none" strike="noStrike">
              <a:solidFill>
                <a:srgbClr val="000000"/>
              </a:solidFill>
              <a:latin typeface="Montserrat"/>
              <a:ea typeface="Montserrat"/>
              <a:cs typeface="Montserrat"/>
              <a:sym typeface="Montserrat"/>
            </a:endParaRPr>
          </a:p>
          <a:p>
            <a:pPr indent="-342900" lvl="0" marL="342900" marR="0" rtl="0" algn="l">
              <a:lnSpc>
                <a:spcPct val="100000"/>
              </a:lnSpc>
              <a:spcBef>
                <a:spcPts val="0"/>
              </a:spcBef>
              <a:spcAft>
                <a:spcPts val="0"/>
              </a:spcAft>
              <a:buSzPts val="1800"/>
              <a:buFont typeface="Montserrat"/>
              <a:buChar char="o"/>
            </a:pPr>
            <a:r>
              <a:rPr lang="en-IN" sz="1800">
                <a:latin typeface="Montserrat"/>
                <a:ea typeface="Montserrat"/>
                <a:cs typeface="Montserrat"/>
                <a:sym typeface="Montserrat"/>
              </a:rPr>
              <a:t>‘Net income flag’ contains </a:t>
            </a:r>
            <a:r>
              <a:rPr lang="en-IN" sz="1800">
                <a:latin typeface="Montserrat"/>
                <a:ea typeface="Montserrat"/>
                <a:cs typeface="Montserrat"/>
                <a:sym typeface="Montserrat"/>
              </a:rPr>
              <a:t>only</a:t>
            </a:r>
            <a:r>
              <a:rPr lang="en-IN" sz="1800">
                <a:latin typeface="Montserrat"/>
                <a:ea typeface="Montserrat"/>
                <a:cs typeface="Montserrat"/>
                <a:sym typeface="Montserrat"/>
              </a:rPr>
              <a:t> 1 as a value.</a:t>
            </a:r>
            <a:endParaRPr sz="1800">
              <a:latin typeface="Montserrat"/>
              <a:ea typeface="Montserrat"/>
              <a:cs typeface="Montserrat"/>
              <a:sym typeface="Montserrat"/>
            </a:endParaRPr>
          </a:p>
          <a:p>
            <a:pPr indent="-342900" lvl="0" marL="342900" marR="0" rtl="0" algn="l">
              <a:lnSpc>
                <a:spcPct val="100000"/>
              </a:lnSpc>
              <a:spcBef>
                <a:spcPts val="0"/>
              </a:spcBef>
              <a:spcAft>
                <a:spcPts val="0"/>
              </a:spcAft>
              <a:buSzPts val="1800"/>
              <a:buFont typeface="Montserrat"/>
              <a:buChar char="o"/>
            </a:pPr>
            <a:r>
              <a:rPr lang="en-IN" sz="1800">
                <a:latin typeface="Montserrat"/>
                <a:ea typeface="Montserrat"/>
                <a:cs typeface="Montserrat"/>
                <a:sym typeface="Montserrat"/>
              </a:rPr>
              <a:t>Almost all the features have tailed histogram.</a:t>
            </a:r>
            <a:endParaRPr sz="1800">
              <a:latin typeface="Montserrat"/>
              <a:ea typeface="Montserrat"/>
              <a:cs typeface="Montserrat"/>
              <a:sym typeface="Montserrat"/>
            </a:endParaRPr>
          </a:p>
          <a:p>
            <a:pPr indent="-342900" lvl="0" marL="342900" marR="0" rtl="0" algn="l">
              <a:lnSpc>
                <a:spcPct val="100000"/>
              </a:lnSpc>
              <a:spcBef>
                <a:spcPts val="0"/>
              </a:spcBef>
              <a:spcAft>
                <a:spcPts val="0"/>
              </a:spcAft>
              <a:buSzPts val="1800"/>
              <a:buFont typeface="Montserrat"/>
              <a:buChar char="o"/>
            </a:pPr>
            <a:r>
              <a:rPr lang="en-IN" sz="1800">
                <a:latin typeface="Montserrat"/>
                <a:ea typeface="Montserrat"/>
                <a:cs typeface="Montserrat"/>
                <a:sym typeface="Montserrat"/>
              </a:rPr>
              <a:t>Dependent variable contains 6599 - 0s and 220 - 1s. </a:t>
            </a:r>
            <a:r>
              <a:rPr lang="en-IN" sz="1800">
                <a:latin typeface="Montserrat"/>
                <a:ea typeface="Montserrat"/>
                <a:cs typeface="Montserrat"/>
                <a:sym typeface="Montserrat"/>
              </a:rPr>
              <a:t>Hence</a:t>
            </a:r>
            <a:r>
              <a:rPr lang="en-IN" sz="1800">
                <a:latin typeface="Montserrat"/>
                <a:ea typeface="Montserrat"/>
                <a:cs typeface="Montserrat"/>
                <a:sym typeface="Montserrat"/>
              </a:rPr>
              <a:t> it is a </a:t>
            </a:r>
            <a:r>
              <a:rPr lang="en-IN" sz="1800">
                <a:latin typeface="Montserrat"/>
                <a:ea typeface="Montserrat"/>
                <a:cs typeface="Montserrat"/>
                <a:sym typeface="Montserrat"/>
              </a:rPr>
              <a:t>imbalance</a:t>
            </a:r>
            <a:r>
              <a:rPr lang="en-IN" sz="1800">
                <a:latin typeface="Montserrat"/>
                <a:ea typeface="Montserrat"/>
                <a:cs typeface="Montserrat"/>
                <a:sym typeface="Montserrat"/>
              </a:rPr>
              <a:t> dataset.</a:t>
            </a:r>
            <a:endParaRPr sz="1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p:nvPr/>
        </p:nvSpPr>
        <p:spPr>
          <a:xfrm>
            <a:off x="0" y="0"/>
            <a:ext cx="8449733" cy="668866"/>
          </a:xfrm>
          <a:prstGeom prst="rect">
            <a:avLst/>
          </a:prstGeom>
          <a:solidFill>
            <a:schemeClr val="dk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2800" u="none" cap="none" strike="noStrike">
                <a:solidFill>
                  <a:schemeClr val="dk2"/>
                </a:solidFill>
                <a:latin typeface="Montserrat"/>
                <a:ea typeface="Montserrat"/>
                <a:cs typeface="Montserrat"/>
                <a:sym typeface="Montserrat"/>
              </a:rPr>
              <a:t>EDA</a:t>
            </a:r>
            <a:endParaRPr/>
          </a:p>
        </p:txBody>
      </p:sp>
      <p:sp>
        <p:nvSpPr>
          <p:cNvPr id="88" name="Google Shape;88;p18"/>
          <p:cNvSpPr/>
          <p:nvPr/>
        </p:nvSpPr>
        <p:spPr>
          <a:xfrm>
            <a:off x="0" y="668866"/>
            <a:ext cx="8875059"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IN" sz="2400" u="none" cap="none" strike="noStrike">
                <a:solidFill>
                  <a:srgbClr val="000000"/>
                </a:solidFill>
                <a:latin typeface="Montserrat"/>
                <a:ea typeface="Montserrat"/>
                <a:cs typeface="Montserrat"/>
                <a:sym typeface="Montserrat"/>
              </a:rPr>
              <a:t>Plots of the Distribution of  </a:t>
            </a:r>
            <a:r>
              <a:rPr b="1" lang="en-IN" sz="2400">
                <a:latin typeface="Montserrat"/>
                <a:ea typeface="Montserrat"/>
                <a:cs typeface="Montserrat"/>
                <a:sym typeface="Montserrat"/>
              </a:rPr>
              <a:t>Top 3 </a:t>
            </a:r>
            <a:r>
              <a:rPr b="1" i="0" lang="en-IN" sz="2400" u="none" cap="none" strike="noStrike">
                <a:solidFill>
                  <a:srgbClr val="000000"/>
                </a:solidFill>
                <a:latin typeface="Montserrat"/>
                <a:ea typeface="Montserrat"/>
                <a:cs typeface="Montserrat"/>
                <a:sym typeface="Montserrat"/>
              </a:rPr>
              <a:t>Features</a:t>
            </a:r>
            <a:r>
              <a:rPr b="1" lang="en-IN" sz="2400">
                <a:latin typeface="Montserrat"/>
                <a:ea typeface="Montserrat"/>
                <a:cs typeface="Montserrat"/>
                <a:sym typeface="Montserrat"/>
              </a:rPr>
              <a:t> </a:t>
            </a:r>
            <a:r>
              <a:rPr b="1" lang="en-IN" sz="600">
                <a:latin typeface="Montserrat"/>
                <a:ea typeface="Montserrat"/>
                <a:cs typeface="Montserrat"/>
                <a:sym typeface="Montserrat"/>
              </a:rPr>
              <a:t>(a</a:t>
            </a:r>
            <a:r>
              <a:rPr b="1" i="0" lang="en-IN" sz="600" u="none" cap="none" strike="noStrike">
                <a:solidFill>
                  <a:srgbClr val="000000"/>
                </a:solidFill>
                <a:latin typeface="Montserrat"/>
                <a:ea typeface="Montserrat"/>
                <a:cs typeface="Montserrat"/>
                <a:sym typeface="Montserrat"/>
              </a:rPr>
              <a:t>ccording to decision tree)</a:t>
            </a:r>
            <a:endParaRPr/>
          </a:p>
        </p:txBody>
      </p:sp>
      <p:pic>
        <p:nvPicPr>
          <p:cNvPr id="89" name="Google Shape;89;p18"/>
          <p:cNvPicPr preferRelativeResize="0"/>
          <p:nvPr/>
        </p:nvPicPr>
        <p:blipFill>
          <a:blip r:embed="rId3">
            <a:alphaModFix/>
          </a:blip>
          <a:stretch>
            <a:fillRect/>
          </a:stretch>
        </p:blipFill>
        <p:spPr>
          <a:xfrm>
            <a:off x="152400" y="1282925"/>
            <a:ext cx="8722652" cy="330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52400" y="152400"/>
            <a:ext cx="3444950" cy="1945400"/>
          </a:xfrm>
          <a:prstGeom prst="rect">
            <a:avLst/>
          </a:prstGeom>
          <a:noFill/>
          <a:ln>
            <a:noFill/>
          </a:ln>
        </p:spPr>
      </p:pic>
      <p:pic>
        <p:nvPicPr>
          <p:cNvPr id="95" name="Google Shape;95;p19"/>
          <p:cNvPicPr preferRelativeResize="0"/>
          <p:nvPr/>
        </p:nvPicPr>
        <p:blipFill>
          <a:blip r:embed="rId4">
            <a:alphaModFix/>
          </a:blip>
          <a:stretch>
            <a:fillRect/>
          </a:stretch>
        </p:blipFill>
        <p:spPr>
          <a:xfrm>
            <a:off x="4218925" y="152400"/>
            <a:ext cx="3444950" cy="1945400"/>
          </a:xfrm>
          <a:prstGeom prst="rect">
            <a:avLst/>
          </a:prstGeom>
          <a:noFill/>
          <a:ln>
            <a:noFill/>
          </a:ln>
        </p:spPr>
      </p:pic>
      <p:pic>
        <p:nvPicPr>
          <p:cNvPr id="96" name="Google Shape;96;p19"/>
          <p:cNvPicPr preferRelativeResize="0"/>
          <p:nvPr/>
        </p:nvPicPr>
        <p:blipFill>
          <a:blip r:embed="rId5">
            <a:alphaModFix/>
          </a:blip>
          <a:stretch>
            <a:fillRect/>
          </a:stretch>
        </p:blipFill>
        <p:spPr>
          <a:xfrm>
            <a:off x="2872838" y="2245600"/>
            <a:ext cx="3398325" cy="1945400"/>
          </a:xfrm>
          <a:prstGeom prst="rect">
            <a:avLst/>
          </a:prstGeom>
          <a:noFill/>
          <a:ln>
            <a:noFill/>
          </a:ln>
        </p:spPr>
      </p:pic>
      <p:sp>
        <p:nvSpPr>
          <p:cNvPr id="97" name="Google Shape;97;p19"/>
          <p:cNvSpPr txBox="1"/>
          <p:nvPr/>
        </p:nvSpPr>
        <p:spPr>
          <a:xfrm>
            <a:off x="3472663" y="4234450"/>
            <a:ext cx="219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From the above plot we can say, All three are tailed histograms.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p:nvPr/>
        </p:nvSpPr>
        <p:spPr>
          <a:xfrm>
            <a:off x="1999128" y="0"/>
            <a:ext cx="4976100" cy="461700"/>
          </a:xfrm>
          <a:prstGeom prst="rect">
            <a:avLst/>
          </a:prstGeom>
          <a:solidFill>
            <a:schemeClr val="dk2"/>
          </a:solidFill>
          <a:ln cap="flat" cmpd="sng" w="9525">
            <a:solidFill>
              <a:srgbClr val="FF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4C1130"/>
                </a:solidFill>
                <a:latin typeface="Montserrat"/>
                <a:ea typeface="Montserrat"/>
                <a:cs typeface="Montserrat"/>
                <a:sym typeface="Montserrat"/>
              </a:rPr>
              <a:t>Outlier </a:t>
            </a:r>
            <a:r>
              <a:rPr b="1" lang="en-IN" sz="2400">
                <a:solidFill>
                  <a:srgbClr val="4C1130"/>
                </a:solidFill>
                <a:latin typeface="Montserrat"/>
                <a:ea typeface="Montserrat"/>
                <a:cs typeface="Montserrat"/>
                <a:sym typeface="Montserrat"/>
              </a:rPr>
              <a:t>in top 3</a:t>
            </a:r>
            <a:r>
              <a:rPr b="1" i="0" lang="en-IN" sz="2400" u="none" cap="none" strike="noStrike">
                <a:solidFill>
                  <a:srgbClr val="4C1130"/>
                </a:solidFill>
                <a:latin typeface="Montserrat"/>
                <a:ea typeface="Montserrat"/>
                <a:cs typeface="Montserrat"/>
                <a:sym typeface="Montserrat"/>
              </a:rPr>
              <a:t> Features</a:t>
            </a:r>
            <a:endParaRPr>
              <a:solidFill>
                <a:srgbClr val="4C1130"/>
              </a:solidFill>
            </a:endParaRPr>
          </a:p>
        </p:txBody>
      </p:sp>
      <p:pic>
        <p:nvPicPr>
          <p:cNvPr id="103" name="Google Shape;103;p20"/>
          <p:cNvPicPr preferRelativeResize="0"/>
          <p:nvPr/>
        </p:nvPicPr>
        <p:blipFill>
          <a:blip r:embed="rId3">
            <a:alphaModFix/>
          </a:blip>
          <a:stretch>
            <a:fillRect/>
          </a:stretch>
        </p:blipFill>
        <p:spPr>
          <a:xfrm>
            <a:off x="113550" y="606300"/>
            <a:ext cx="3584800" cy="1965450"/>
          </a:xfrm>
          <a:prstGeom prst="rect">
            <a:avLst/>
          </a:prstGeom>
          <a:noFill/>
          <a:ln>
            <a:noFill/>
          </a:ln>
        </p:spPr>
      </p:pic>
      <p:pic>
        <p:nvPicPr>
          <p:cNvPr id="104" name="Google Shape;104;p20"/>
          <p:cNvPicPr preferRelativeResize="0"/>
          <p:nvPr/>
        </p:nvPicPr>
        <p:blipFill>
          <a:blip r:embed="rId4">
            <a:alphaModFix/>
          </a:blip>
          <a:stretch>
            <a:fillRect/>
          </a:stretch>
        </p:blipFill>
        <p:spPr>
          <a:xfrm>
            <a:off x="5062800" y="649988"/>
            <a:ext cx="3242925" cy="1878077"/>
          </a:xfrm>
          <a:prstGeom prst="rect">
            <a:avLst/>
          </a:prstGeom>
          <a:noFill/>
          <a:ln>
            <a:noFill/>
          </a:ln>
        </p:spPr>
      </p:pic>
      <p:pic>
        <p:nvPicPr>
          <p:cNvPr id="105" name="Google Shape;105;p20"/>
          <p:cNvPicPr preferRelativeResize="0"/>
          <p:nvPr/>
        </p:nvPicPr>
        <p:blipFill>
          <a:blip r:embed="rId5">
            <a:alphaModFix/>
          </a:blip>
          <a:stretch>
            <a:fillRect/>
          </a:stretch>
        </p:blipFill>
        <p:spPr>
          <a:xfrm>
            <a:off x="113550" y="2610575"/>
            <a:ext cx="3584800" cy="2310625"/>
          </a:xfrm>
          <a:prstGeom prst="rect">
            <a:avLst/>
          </a:prstGeom>
          <a:noFill/>
          <a:ln>
            <a:noFill/>
          </a:ln>
        </p:spPr>
      </p:pic>
      <p:sp>
        <p:nvSpPr>
          <p:cNvPr id="106" name="Google Shape;106;p20"/>
          <p:cNvSpPr txBox="1"/>
          <p:nvPr/>
        </p:nvSpPr>
        <p:spPr>
          <a:xfrm>
            <a:off x="4778325" y="3208850"/>
            <a:ext cx="36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All the three contains outliers.</a:t>
            </a:r>
            <a:endParaRPr/>
          </a:p>
        </p:txBody>
      </p:sp>
      <p:cxnSp>
        <p:nvCxnSpPr>
          <p:cNvPr id="107" name="Google Shape;107;p20"/>
          <p:cNvCxnSpPr/>
          <p:nvPr/>
        </p:nvCxnSpPr>
        <p:spPr>
          <a:xfrm>
            <a:off x="3845975" y="2338650"/>
            <a:ext cx="645000" cy="6294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20"/>
          <p:cNvCxnSpPr>
            <a:endCxn id="106" idx="1"/>
          </p:cNvCxnSpPr>
          <p:nvPr/>
        </p:nvCxnSpPr>
        <p:spPr>
          <a:xfrm>
            <a:off x="3752625" y="2299850"/>
            <a:ext cx="1025700" cy="1109100"/>
          </a:xfrm>
          <a:prstGeom prst="straightConnector1">
            <a:avLst/>
          </a:prstGeom>
          <a:noFill/>
          <a:ln cap="flat" cmpd="sng" w="9525">
            <a:solidFill>
              <a:srgbClr val="000000"/>
            </a:solidFill>
            <a:prstDash val="solid"/>
            <a:round/>
            <a:headEnd len="med" w="med" type="none"/>
            <a:tailEnd len="med" w="med" type="triangle"/>
          </a:ln>
        </p:spPr>
      </p:cxnSp>
      <p:cxnSp>
        <p:nvCxnSpPr>
          <p:cNvPr id="109" name="Google Shape;109;p20"/>
          <p:cNvCxnSpPr>
            <a:stCxn id="105" idx="3"/>
            <a:endCxn id="106" idx="1"/>
          </p:cNvCxnSpPr>
          <p:nvPr/>
        </p:nvCxnSpPr>
        <p:spPr>
          <a:xfrm flipH="1" rot="10800000">
            <a:off x="3698350" y="3408888"/>
            <a:ext cx="1080000" cy="357000"/>
          </a:xfrm>
          <a:prstGeom prst="straightConnector1">
            <a:avLst/>
          </a:prstGeom>
          <a:noFill/>
          <a:ln cap="flat" cmpd="sng" w="9525">
            <a:solidFill>
              <a:srgbClr val="000000"/>
            </a:solidFill>
            <a:prstDash val="solid"/>
            <a:round/>
            <a:headEnd len="med" w="med" type="none"/>
            <a:tailEnd len="med" w="med" type="triangle"/>
          </a:ln>
        </p:spPr>
      </p:cxnSp>
      <p:cxnSp>
        <p:nvCxnSpPr>
          <p:cNvPr id="110" name="Google Shape;110;p20"/>
          <p:cNvCxnSpPr>
            <a:endCxn id="106" idx="0"/>
          </p:cNvCxnSpPr>
          <p:nvPr/>
        </p:nvCxnSpPr>
        <p:spPr>
          <a:xfrm flipH="1">
            <a:off x="6627525" y="2540750"/>
            <a:ext cx="62100" cy="6681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