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6971A-AC95-4BB7-8478-969279FB204F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D53CD-2A84-442C-A8A6-82D59D44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3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8DA0-EFEB-438B-8A5B-F98CB05B81E1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33B8-539C-43AE-8223-401354BB9EA9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831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33B8-539C-43AE-8223-401354BB9EA9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75465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33B8-539C-43AE-8223-401354BB9EA9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0384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33B8-539C-43AE-8223-401354BB9EA9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99298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33B8-539C-43AE-8223-401354BB9EA9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7599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45A6-F7E1-45B6-8693-EA2EA61BCA90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5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C091-617A-4413-B042-C50A9165FBE3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72FA-2C19-4A36-94F5-697CF7E3CCFA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4D9D-ECAD-42D4-9B31-9B365ABE2C24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2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E972-3010-4351-8188-DCAE5E8F86C6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7E8C-631A-448F-B49E-19A840B8BF63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2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BA09-ED87-442F-B006-18DBB95C8C42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2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DDB7-5800-4837-90E7-13A94A441F3F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0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41A6-DE8B-420E-A061-837594422FDB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9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07C4-B993-4A75-83ED-B06DEBD3A0FC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2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33B8-539C-43AE-8223-401354BB9EA9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5476" y="1434737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Arial Rounded MT Bold" panose="020F0704030504030204" pitchFamily="34" charset="0"/>
              </a:rPr>
              <a:t>Study of trends and issues related to Kisan Credit Card (KCC) and its impact on Rural Economy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96" y="4675902"/>
            <a:ext cx="4090261" cy="112628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By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Avanish Mishra</a:t>
            </a:r>
          </a:p>
          <a:p>
            <a:r>
              <a:rPr lang="en-IN" sz="2400" b="1" i="1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Indira Gandhi Institute of Development Research</a:t>
            </a:r>
            <a:endParaRPr lang="en-IN" sz="2400" b="1" i="1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0994" y="4777378"/>
            <a:ext cx="386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entury Schoolbook" panose="02040604050505020304" pitchFamily="18" charset="0"/>
              </a:rPr>
              <a:t>Under the guidance of </a:t>
            </a:r>
          </a:p>
          <a:p>
            <a:r>
              <a:rPr lang="en-IN" b="1" dirty="0" smtClean="0">
                <a:latin typeface="Century Schoolbook" panose="02040604050505020304" pitchFamily="18" charset="0"/>
              </a:rPr>
              <a:t>Rajiv </a:t>
            </a:r>
            <a:r>
              <a:rPr lang="en-IN" b="1" dirty="0" err="1" smtClean="0">
                <a:latin typeface="Century Schoolbook" panose="02040604050505020304" pitchFamily="18" charset="0"/>
              </a:rPr>
              <a:t>Nandan</a:t>
            </a:r>
            <a:endParaRPr lang="en-IN" b="1" dirty="0" smtClean="0">
              <a:latin typeface="Century Schoolbook" panose="02040604050505020304" pitchFamily="18" charset="0"/>
            </a:endParaRPr>
          </a:p>
          <a:p>
            <a:r>
              <a:rPr lang="en-IN" b="1" i="1" dirty="0" smtClean="0">
                <a:latin typeface="Century Schoolbook" panose="02040604050505020304" pitchFamily="18" charset="0"/>
              </a:rPr>
              <a:t>AGM, NABARD</a:t>
            </a:r>
            <a:endParaRPr lang="en-IN" b="1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Introduction: About the Scheme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dirty="0" smtClean="0"/>
              <a:t>Introduction of the scheme -  August 1998</a:t>
            </a:r>
          </a:p>
          <a:p>
            <a:pPr algn="just">
              <a:buFont typeface="+mj-lt"/>
              <a:buAutoNum type="arabicPeriod"/>
            </a:pPr>
            <a:r>
              <a:rPr lang="en-US" dirty="0" smtClean="0"/>
              <a:t>Extension to </a:t>
            </a:r>
            <a:r>
              <a:rPr lang="en-US" dirty="0"/>
              <a:t>the investment credit requirement of farmers viz. allied and non-farm </a:t>
            </a:r>
            <a:r>
              <a:rPr lang="en-US" dirty="0" smtClean="0"/>
              <a:t>activities - 2004</a:t>
            </a:r>
          </a:p>
          <a:p>
            <a:pPr algn="just">
              <a:buFont typeface="+mj-lt"/>
              <a:buAutoNum type="arabicPeriod"/>
            </a:pPr>
            <a:r>
              <a:rPr lang="en-IN" dirty="0" smtClean="0"/>
              <a:t>Extension to fisheries and allied activities - 2019</a:t>
            </a:r>
          </a:p>
          <a:p>
            <a:pPr algn="just">
              <a:buFont typeface="+mj-lt"/>
              <a:buAutoNum type="arabicPeriod"/>
            </a:pPr>
            <a:r>
              <a:rPr lang="en-US" dirty="0" smtClean="0"/>
              <a:t>Aim: </a:t>
            </a:r>
            <a:r>
              <a:rPr lang="en-US" dirty="0"/>
              <a:t>P</a:t>
            </a:r>
            <a:r>
              <a:rPr lang="en-US" dirty="0" smtClean="0"/>
              <a:t>roviding </a:t>
            </a:r>
            <a:r>
              <a:rPr lang="en-US" dirty="0"/>
              <a:t>adequate and timely credit support from the banking system under a single window with flexible and simplified procedure to the farmers for their cultivation and other </a:t>
            </a:r>
            <a:r>
              <a:rPr lang="en-US" dirty="0" smtClean="0"/>
              <a:t>needs</a:t>
            </a: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dirty="0" smtClean="0"/>
              <a:t>Implementing Agencies: SCBs, RRBs, Cooperative Banks</a:t>
            </a:r>
          </a:p>
          <a:p>
            <a:pPr algn="just">
              <a:buFont typeface="+mj-lt"/>
              <a:buAutoNum type="arabicPeriod"/>
            </a:pPr>
            <a:r>
              <a:rPr lang="en-US" dirty="0" smtClean="0"/>
              <a:t>‘</a:t>
            </a:r>
            <a:r>
              <a:rPr lang="en-US" dirty="0" err="1" smtClean="0"/>
              <a:t>Ghar</a:t>
            </a:r>
            <a:r>
              <a:rPr lang="en-US" dirty="0" smtClean="0"/>
              <a:t> </a:t>
            </a:r>
            <a:r>
              <a:rPr lang="en-US" dirty="0" err="1"/>
              <a:t>Ghar</a:t>
            </a:r>
            <a:r>
              <a:rPr lang="en-US" dirty="0"/>
              <a:t> KCC </a:t>
            </a:r>
            <a:r>
              <a:rPr lang="en-US" dirty="0" err="1" smtClean="0"/>
              <a:t>Abhiyaan</a:t>
            </a:r>
            <a:r>
              <a:rPr lang="en-US" dirty="0" smtClean="0"/>
              <a:t>’:  coverage of PM Kisan beneficiary under KCC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Introduction: Current Statistics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otal </a:t>
            </a:r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KCCs by the end of 2023 </a:t>
            </a:r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= 7.35 crore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Total sanctioned </a:t>
            </a:r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limit =</a:t>
            </a:r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Rs. 8.85 lakh crores</a:t>
            </a:r>
            <a:endParaRPr 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Total KCC </a:t>
            </a:r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issued to allied </a:t>
            </a:r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sectors = 2.37 crore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pag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72" y="3852454"/>
            <a:ext cx="2146928" cy="21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10" y="3741003"/>
            <a:ext cx="4871401" cy="22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Literature Review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1905000"/>
            <a:ext cx="8915400" cy="4095206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Vinod Kumar, 2021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Reviewed trends and pattern in agriculture credit in UP using secondary data from various sources such as Handbook of Statistics on Indian States,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NABARD Annual Reports, State Focus Papers and Potential linked Credit Plan, etc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Gyanendra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Mani, 2016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: Conducted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comprehensive study on implementation of revised KCC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scheme using primary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of 71 branches of 32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banks and a total of 969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farmers covering 714 KCC holders and 255 other non-KCC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farmers.</a:t>
            </a:r>
          </a:p>
          <a:p>
            <a:pPr algn="just"/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Areendam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Chanda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, 2012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data from 2004-05 to 2009-10, the paper critically examines the determinants of KCC lending across states in India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districts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Bihar.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Sheela B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H.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Rajashekar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2023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period-wise and agency-wise growth of the Kisan Credit Card scheme in Karnataka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progress of the KCC Scheme since its inception with focus on bottlenecks/constraints in its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implementation.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assess how KCC scheme has helped in accelerating the institutional credit flow and brought out change in productivity and efficiency at the field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level.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assess the coverage of KCC scheme for small/marginal farmers, tenant farmers etc. and assess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utilization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suggest measures towards modification of the scheme to ensure inclusion of excluded farmers and improve overall efficacy of the scheme.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Methodology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725914"/>
              </p:ext>
            </p:extLst>
          </p:nvPr>
        </p:nvGraphicFramePr>
        <p:xfrm>
          <a:off x="1779316" y="1321781"/>
          <a:ext cx="8784181" cy="494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55">
                  <a:extLst>
                    <a:ext uri="{9D8B030D-6E8A-4147-A177-3AD203B41FA5}">
                      <a16:colId xmlns:a16="http://schemas.microsoft.com/office/drawing/2014/main" val="1054257676"/>
                    </a:ext>
                  </a:extLst>
                </a:gridCol>
                <a:gridCol w="6152726">
                  <a:extLst>
                    <a:ext uri="{9D8B030D-6E8A-4147-A177-3AD203B41FA5}">
                      <a16:colId xmlns:a16="http://schemas.microsoft.com/office/drawing/2014/main" val="1957173434"/>
                    </a:ext>
                  </a:extLst>
                </a:gridCol>
              </a:tblGrid>
              <a:tr h="344211">
                <a:tc>
                  <a:txBody>
                    <a:bodyPr/>
                    <a:lstStyle/>
                    <a:p>
                      <a:r>
                        <a:rPr lang="en-IN" dirty="0" smtClean="0"/>
                        <a:t>Headings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89172"/>
                  </a:ext>
                </a:extLst>
              </a:tr>
              <a:tr h="344211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Type of Research</a:t>
                      </a:r>
                      <a:endParaRPr lang="en-IN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Descriptive and Inferential</a:t>
                      </a:r>
                      <a:endParaRPr lang="en-IN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77254"/>
                  </a:ext>
                </a:extLst>
              </a:tr>
              <a:tr h="344211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Sampling</a:t>
                      </a:r>
                      <a:r>
                        <a:rPr lang="en-IN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 Technique</a:t>
                      </a:r>
                      <a:endParaRPr lang="en-IN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Convenience sampling</a:t>
                      </a:r>
                      <a:endParaRPr lang="en-IN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99184"/>
                  </a:ext>
                </a:extLst>
              </a:tr>
              <a:tr h="344211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Sample State</a:t>
                      </a:r>
                      <a:endParaRPr lang="en-IN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Bihar</a:t>
                      </a:r>
                      <a:endParaRPr lang="en-IN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7895"/>
                  </a:ext>
                </a:extLst>
              </a:tr>
              <a:tr h="344211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Sample Districts</a:t>
                      </a:r>
                      <a:endParaRPr lang="en-IN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02</a:t>
                      </a:r>
                      <a:r>
                        <a:rPr lang="en-IN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 (West Champaran &amp; East Champaran)</a:t>
                      </a:r>
                      <a:endParaRPr lang="en-IN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550852"/>
                  </a:ext>
                </a:extLst>
              </a:tr>
              <a:tr h="1376845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Sample Size</a:t>
                      </a:r>
                      <a:endParaRPr lang="en-IN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No. of Banks</a:t>
                      </a:r>
                      <a:r>
                        <a:rPr lang="en-IN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 – 2 each from each of 3 agencies</a:t>
                      </a:r>
                    </a:p>
                    <a:p>
                      <a:r>
                        <a:rPr lang="en-IN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No. of KCC Farmers – 10 Farmers from each of the Bank</a:t>
                      </a:r>
                      <a:br>
                        <a:rPr lang="en-IN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</a:br>
                      <a:r>
                        <a:rPr lang="en-IN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No. of Non-KCC Farmers – 5 each of similar background as of KCC Farmers</a:t>
                      </a:r>
                      <a:endParaRPr lang="en-IN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957130"/>
                  </a:ext>
                </a:extLst>
              </a:tr>
              <a:tr h="769545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Data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sng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Primary:</a:t>
                      </a:r>
                      <a:r>
                        <a:rPr lang="en-IN" u="none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 </a:t>
                      </a:r>
                      <a:r>
                        <a:rPr lang="en-IN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Interviews, Field Visits, Focus Group Discussions</a:t>
                      </a:r>
                    </a:p>
                    <a:p>
                      <a:r>
                        <a:rPr lang="en-IN" u="sng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Secondary:</a:t>
                      </a:r>
                      <a:r>
                        <a:rPr lang="en-IN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 Reports of RBI, NABARD, Govt. of India </a:t>
                      </a:r>
                      <a:endParaRPr lang="en-IN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51401"/>
                  </a:ext>
                </a:extLst>
              </a:tr>
              <a:tr h="344211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Research Instruments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Questionnaire</a:t>
                      </a:r>
                      <a:endParaRPr lang="en-IN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40133"/>
                  </a:ext>
                </a:extLst>
              </a:tr>
              <a:tr h="60237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Analytical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Measures</a:t>
                      </a:r>
                      <a:r>
                        <a:rPr lang="en-IN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 of central tendency, Techniques of Statistical Inference</a:t>
                      </a:r>
                      <a:endParaRPr lang="en-IN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6226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Sample 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0319"/>
            <a:ext cx="8915400" cy="4740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 smtClean="0">
                <a:latin typeface="Arial Black" panose="020B0A04020102020204" pitchFamily="34" charset="0"/>
              </a:rPr>
              <a:t>District</a:t>
            </a:r>
            <a:r>
              <a:rPr lang="en-IN" b="1" dirty="0" smtClean="0">
                <a:latin typeface="Arial Black" panose="020B0A04020102020204" pitchFamily="34" charset="0"/>
              </a:rPr>
              <a:t>: West Champaran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Highlights:</a:t>
            </a: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Biggest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district in terms of area in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Bihar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Largest producer of sugarcane in Bihar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in wheat production in Bihar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Well-defined irrigation system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6433"/>
              </p:ext>
            </p:extLst>
          </p:nvPr>
        </p:nvGraphicFramePr>
        <p:xfrm>
          <a:off x="2902857" y="1892968"/>
          <a:ext cx="601472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057">
                  <a:extLst>
                    <a:ext uri="{9D8B030D-6E8A-4147-A177-3AD203B41FA5}">
                      <a16:colId xmlns:a16="http://schemas.microsoft.com/office/drawing/2014/main" val="3277256346"/>
                    </a:ext>
                  </a:extLst>
                </a:gridCol>
                <a:gridCol w="2908663">
                  <a:extLst>
                    <a:ext uri="{9D8B030D-6E8A-4147-A177-3AD203B41FA5}">
                      <a16:colId xmlns:a16="http://schemas.microsoft.com/office/drawing/2014/main" val="1584885046"/>
                    </a:ext>
                  </a:extLst>
                </a:gridCol>
              </a:tblGrid>
              <a:tr h="27454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Headings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Values (in FY23)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91969"/>
                  </a:ext>
                </a:extLst>
              </a:tr>
              <a:tr h="274549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Banking Network</a:t>
                      </a:r>
                      <a:endParaRPr lang="en-IN" sz="1600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20 Banks, 204 Branches</a:t>
                      </a:r>
                      <a:endParaRPr lang="en-IN" sz="1600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51242"/>
                  </a:ext>
                </a:extLst>
              </a:tr>
              <a:tr h="274549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Credit flow to</a:t>
                      </a:r>
                      <a:r>
                        <a:rPr lang="en-IN" sz="1600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 agriculture and allied sector</a:t>
                      </a:r>
                      <a:endParaRPr lang="en-IN" sz="1600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Rs.</a:t>
                      </a:r>
                      <a:r>
                        <a:rPr lang="en-IN" sz="1600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  Crore</a:t>
                      </a:r>
                      <a:endParaRPr lang="en-IN" sz="1600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49185"/>
                  </a:ext>
                </a:extLst>
              </a:tr>
              <a:tr h="274549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Outstanding Loans</a:t>
                      </a:r>
                      <a:endParaRPr lang="en-IN" sz="1600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Rs. 29.02</a:t>
                      </a:r>
                      <a:r>
                        <a:rPr lang="en-IN" sz="1600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 Crore</a:t>
                      </a:r>
                      <a:endParaRPr lang="en-IN" sz="1600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38728"/>
                  </a:ext>
                </a:extLst>
              </a:tr>
              <a:tr h="274549">
                <a:tc gridSpan="2">
                  <a:txBody>
                    <a:bodyPr/>
                    <a:lstStyle/>
                    <a:p>
                      <a:r>
                        <a:rPr lang="en-IN" sz="1600" i="1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Source: Potential Linked Credit Plan 2024-25</a:t>
                      </a:r>
                      <a:endParaRPr lang="en-IN" sz="1600" i="1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9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Sample 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834" y="1460318"/>
            <a:ext cx="8993777" cy="46754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 smtClean="0">
                <a:latin typeface="Arial Black" panose="020B0A04020102020204" pitchFamily="34" charset="0"/>
              </a:rPr>
              <a:t>District</a:t>
            </a:r>
            <a:r>
              <a:rPr lang="en-IN" b="1" dirty="0" smtClean="0">
                <a:latin typeface="Arial Black" panose="020B0A04020102020204" pitchFamily="34" charset="0"/>
              </a:rPr>
              <a:t>: East Champaran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Highlights: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largest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district in terms of area in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Bihar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in sugarcane production in Bihar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 Fisheries in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Bihar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Main crops – Rice, Wheat, Sugarcane, Jute, Pulses and Vegetables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2 Agriculture Research Centers and 1 Agriculture Research Institute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99289"/>
              </p:ext>
            </p:extLst>
          </p:nvPr>
        </p:nvGraphicFramePr>
        <p:xfrm>
          <a:off x="2902857" y="1781088"/>
          <a:ext cx="757355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733">
                  <a:extLst>
                    <a:ext uri="{9D8B030D-6E8A-4147-A177-3AD203B41FA5}">
                      <a16:colId xmlns:a16="http://schemas.microsoft.com/office/drawing/2014/main" val="3277256346"/>
                    </a:ext>
                  </a:extLst>
                </a:gridCol>
                <a:gridCol w="3895821">
                  <a:extLst>
                    <a:ext uri="{9D8B030D-6E8A-4147-A177-3AD203B41FA5}">
                      <a16:colId xmlns:a16="http://schemas.microsoft.com/office/drawing/2014/main" val="1584885046"/>
                    </a:ext>
                  </a:extLst>
                </a:gridCol>
              </a:tblGrid>
              <a:tr h="175371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Headings</a:t>
                      </a:r>
                      <a:endParaRPr lang="en-IN" sz="1600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Values (in FY23)</a:t>
                      </a:r>
                      <a:endParaRPr lang="en-IN" sz="1600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91969"/>
                  </a:ext>
                </a:extLst>
              </a:tr>
              <a:tr h="175371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Banking Network</a:t>
                      </a:r>
                      <a:endParaRPr lang="en-IN" sz="1600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21 Banks, 263 Branches</a:t>
                      </a:r>
                      <a:endParaRPr lang="en-IN" sz="1600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51242"/>
                  </a:ext>
                </a:extLst>
              </a:tr>
              <a:tr h="175371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Credit flow to</a:t>
                      </a:r>
                      <a:r>
                        <a:rPr lang="en-IN" sz="1600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 agriculture and allied activities in 2022-23</a:t>
                      </a:r>
                      <a:endParaRPr lang="en-IN" sz="1600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Rs.</a:t>
                      </a:r>
                      <a:r>
                        <a:rPr lang="en-IN" sz="1600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 2,871 Crore</a:t>
                      </a:r>
                      <a:endParaRPr lang="en-IN" sz="1600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49185"/>
                  </a:ext>
                </a:extLst>
              </a:tr>
              <a:tr h="175371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Outstanding Loans</a:t>
                      </a:r>
                      <a:endParaRPr lang="en-IN" sz="1600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Rs. 8,356</a:t>
                      </a:r>
                      <a:r>
                        <a:rPr lang="en-IN" sz="1600" baseline="0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 Crore</a:t>
                      </a:r>
                      <a:endParaRPr lang="en-IN" sz="1600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38728"/>
                  </a:ext>
                </a:extLst>
              </a:tr>
              <a:tr h="175371">
                <a:tc gridSpan="2">
                  <a:txBody>
                    <a:bodyPr/>
                    <a:lstStyle/>
                    <a:p>
                      <a:r>
                        <a:rPr lang="en-IN" sz="1600" i="1" dirty="0" smtClean="0">
                          <a:latin typeface="Aparajita" panose="02020603050405020304" pitchFamily="18" charset="0"/>
                          <a:cs typeface="Aparajita" panose="02020603050405020304" pitchFamily="18" charset="0"/>
                        </a:rPr>
                        <a:t>Source: Potential Linked Credit Plan 2024-25</a:t>
                      </a:r>
                      <a:endParaRPr lang="en-IN" sz="1600" i="1" dirty="0">
                        <a:latin typeface="Aparajita" panose="02020603050405020304" pitchFamily="18" charset="0"/>
                        <a:cs typeface="Aparajita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81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Study on Kisan Credit Card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9682" y="2949918"/>
            <a:ext cx="5936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61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570</TotalTime>
  <Words>702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Aparajita</vt:lpstr>
      <vt:lpstr>Arial</vt:lpstr>
      <vt:lpstr>Arial Black</vt:lpstr>
      <vt:lpstr>Arial Rounded MT Bold</vt:lpstr>
      <vt:lpstr>Bahnschrift SemiBold</vt:lpstr>
      <vt:lpstr>Calibri</vt:lpstr>
      <vt:lpstr>Century Gothic</vt:lpstr>
      <vt:lpstr>Century Schoolbook</vt:lpstr>
      <vt:lpstr>Wingdings</vt:lpstr>
      <vt:lpstr>Wingdings 3</vt:lpstr>
      <vt:lpstr>Wisp</vt:lpstr>
      <vt:lpstr>Study of trends and issues related to Kisan Credit Card (KCC) and its impact on Rural Economy</vt:lpstr>
      <vt:lpstr>Introduction: About the Scheme</vt:lpstr>
      <vt:lpstr>Introduction: Current Statistics</vt:lpstr>
      <vt:lpstr>Literature Review</vt:lpstr>
      <vt:lpstr>Objective</vt:lpstr>
      <vt:lpstr>Methodology</vt:lpstr>
      <vt:lpstr>Sample Description</vt:lpstr>
      <vt:lpstr>Sample Description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trends and issues related to Kisan Credit Card (KCC) and its impact on Rural Economy</dc:title>
  <dc:creator>Dell</dc:creator>
  <cp:lastModifiedBy>Dell</cp:lastModifiedBy>
  <cp:revision>31</cp:revision>
  <dcterms:created xsi:type="dcterms:W3CDTF">2024-06-12T03:44:35Z</dcterms:created>
  <dcterms:modified xsi:type="dcterms:W3CDTF">2024-06-13T11:32:06Z</dcterms:modified>
</cp:coreProperties>
</file>