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884977d92_2_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4884977d92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884977d92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34884977d92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884977d92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4884977d92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884977d92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4884977d92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884977d92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34884977d92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884977d92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4884977d92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884977d92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34884977d92_2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884977d92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4884977d92_2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884977d92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4884977d92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884977d92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4884977d92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884977d92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4884977d92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884977d92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4884977d92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13.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00" name="Google Shape;10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01" name="Google Shape;101;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02" name="Google Shape;102;p25"/>
          <p:cNvSpPr txBox="1"/>
          <p:nvPr/>
        </p:nvSpPr>
        <p:spPr>
          <a:xfrm>
            <a:off x="192000" y="2306275"/>
            <a:ext cx="8760000" cy="260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600" u="none" cap="none" strike="noStrike">
                <a:solidFill>
                  <a:srgbClr val="000000"/>
                </a:solidFill>
                <a:latin typeface="Arial"/>
                <a:ea typeface="Arial"/>
                <a:cs typeface="Arial"/>
                <a:sym typeface="Arial"/>
              </a:rPr>
              <a:t>Team Details</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endParaRPr>
          </a:p>
          <a:p>
            <a:pPr indent="-330200" lvl="1" marL="914400" marR="0" rtl="0" algn="l">
              <a:lnSpc>
                <a:spcPct val="100000"/>
              </a:lnSpc>
              <a:spcBef>
                <a:spcPts val="0"/>
              </a:spcBef>
              <a:spcAft>
                <a:spcPts val="0"/>
              </a:spcAft>
              <a:buClr>
                <a:srgbClr val="000000"/>
              </a:buClr>
              <a:buSzPts val="1600"/>
              <a:buAutoNum type="alphaLcPeriod"/>
            </a:pPr>
            <a:r>
              <a:rPr b="1" i="0" lang="en" sz="1600" u="none" cap="none" strike="noStrike">
                <a:solidFill>
                  <a:srgbClr val="000000"/>
                </a:solidFill>
              </a:rPr>
              <a:t>Team name:</a:t>
            </a:r>
            <a:r>
              <a:rPr i="0" lang="en" sz="1600" u="none" cap="none" strike="noStrike">
                <a:solidFill>
                  <a:srgbClr val="000000"/>
                </a:solidFill>
              </a:rPr>
              <a:t> </a:t>
            </a:r>
            <a:r>
              <a:rPr lang="en" sz="1600"/>
              <a:t>ARchitects</a:t>
            </a:r>
            <a:endParaRPr i="0" sz="1600" u="none" cap="none" strike="noStrike"/>
          </a:p>
          <a:p>
            <a:pPr indent="-330200" lvl="1" marL="914400" marR="0" rtl="0" algn="l">
              <a:lnSpc>
                <a:spcPct val="100000"/>
              </a:lnSpc>
              <a:spcBef>
                <a:spcPts val="0"/>
              </a:spcBef>
              <a:spcAft>
                <a:spcPts val="0"/>
              </a:spcAft>
              <a:buClr>
                <a:srgbClr val="000000"/>
              </a:buClr>
              <a:buSzPts val="1600"/>
              <a:buAutoNum type="alphaLcPeriod"/>
            </a:pPr>
            <a:r>
              <a:rPr b="1" i="0" lang="en" sz="1600" u="none" cap="none" strike="noStrike">
                <a:solidFill>
                  <a:srgbClr val="000000"/>
                </a:solidFill>
              </a:rPr>
              <a:t>Team leader name:</a:t>
            </a:r>
            <a:r>
              <a:rPr i="0" lang="en" sz="1600" u="none" cap="none" strike="noStrike">
                <a:solidFill>
                  <a:srgbClr val="000000"/>
                </a:solidFill>
              </a:rPr>
              <a:t> Avani</a:t>
            </a:r>
            <a:r>
              <a:rPr lang="en" sz="1600"/>
              <a:t>sh Kasar</a:t>
            </a:r>
            <a:endParaRPr i="0" sz="1600" u="none" cap="none" strike="noStrike">
              <a:solidFill>
                <a:srgbClr val="000000"/>
              </a:solidFill>
            </a:endParaRPr>
          </a:p>
          <a:p>
            <a:pPr indent="-330200" lvl="1" marL="914400" marR="0" rtl="0" algn="l">
              <a:lnSpc>
                <a:spcPct val="100000"/>
              </a:lnSpc>
              <a:spcBef>
                <a:spcPts val="0"/>
              </a:spcBef>
              <a:spcAft>
                <a:spcPts val="0"/>
              </a:spcAft>
              <a:buClr>
                <a:srgbClr val="000000"/>
              </a:buClr>
              <a:buSzPts val="1600"/>
              <a:buAutoNum type="alphaLcPeriod"/>
            </a:pPr>
            <a:r>
              <a:rPr b="1" i="0" lang="en" sz="1600" u="none" cap="none" strike="noStrike">
                <a:solidFill>
                  <a:srgbClr val="000000"/>
                </a:solidFill>
              </a:rPr>
              <a:t>Problem Statement: </a:t>
            </a:r>
            <a:r>
              <a:rPr i="0" lang="en" sz="1600" u="none" cap="none" strike="noStrike">
                <a:solidFill>
                  <a:srgbClr val="000000"/>
                </a:solidFill>
              </a:rPr>
              <a:t>Homeowners and designers often struggle to visualize and plan interior spaces before actual implementation. Traditional tools are static, expensive, and time-consuming, leading to poor design decisions, budget overruns, and lack of spatial awareness. There's a need for an accessible, interactive, and intelligent platform that empowers users to design, visualize, and optimize their spaces with confidence — before lifting a single brick.</a:t>
            </a:r>
            <a:endParaRPr i="0" sz="16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77" name="Google Shape;177;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78" name="Google Shape;178;p3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79" name="Google Shape;179;p34"/>
          <p:cNvSpPr txBox="1"/>
          <p:nvPr/>
        </p:nvSpPr>
        <p:spPr>
          <a:xfrm>
            <a:off x="124950" y="585350"/>
            <a:ext cx="8894100" cy="414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Additional Details/Future Development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a:p>
          <a:p>
            <a:pPr indent="-317500" lvl="0" marL="457200" marR="0" rtl="0" algn="l">
              <a:lnSpc>
                <a:spcPct val="100000"/>
              </a:lnSpc>
              <a:spcBef>
                <a:spcPts val="0"/>
              </a:spcBef>
              <a:spcAft>
                <a:spcPts val="0"/>
              </a:spcAft>
              <a:buSzPts val="1400"/>
              <a:buChar char="●"/>
            </a:pPr>
            <a:r>
              <a:rPr lang="en"/>
              <a:t>Real Furniture Rendering in AR: Tables, chairs, sofas, etc.</a:t>
            </a:r>
            <a:endParaRPr/>
          </a:p>
          <a:p>
            <a:pPr indent="0" lvl="0" marL="457200" marR="0" rtl="0" algn="l">
              <a:lnSpc>
                <a:spcPct val="100000"/>
              </a:lnSpc>
              <a:spcBef>
                <a:spcPts val="0"/>
              </a:spcBef>
              <a:spcAft>
                <a:spcPts val="0"/>
              </a:spcAft>
              <a:buNone/>
            </a:pPr>
            <a:r>
              <a:t/>
            </a:r>
            <a:endParaRPr/>
          </a:p>
          <a:p>
            <a:pPr indent="-317500" lvl="0" marL="457200" rtl="0" algn="l">
              <a:spcBef>
                <a:spcPts val="0"/>
              </a:spcBef>
              <a:spcAft>
                <a:spcPts val="0"/>
              </a:spcAft>
              <a:buSzPts val="1400"/>
              <a:buChar char="●"/>
            </a:pPr>
            <a:r>
              <a:rPr lang="en"/>
              <a:t>AR Object-on-Hand Visualization: Place decor items directly on your palm using AR.</a:t>
            </a:r>
            <a:br>
              <a:rPr lang="en"/>
            </a:br>
            <a:endParaRPr/>
          </a:p>
          <a:p>
            <a:pPr indent="-317500" lvl="0" marL="457200" rtl="0" algn="l">
              <a:spcBef>
                <a:spcPts val="0"/>
              </a:spcBef>
              <a:spcAft>
                <a:spcPts val="0"/>
              </a:spcAft>
              <a:buSzPts val="1400"/>
              <a:buChar char="●"/>
            </a:pPr>
            <a:r>
              <a:rPr lang="en"/>
              <a:t>Sustainable Design Mode: Suggest eco-friendly materials and vendors.</a:t>
            </a:r>
            <a:br>
              <a:rPr lang="en"/>
            </a:br>
            <a:endParaRPr/>
          </a:p>
          <a:p>
            <a:pPr indent="-317500" lvl="0" marL="457200" rtl="0" algn="l">
              <a:spcBef>
                <a:spcPts val="0"/>
              </a:spcBef>
              <a:spcAft>
                <a:spcPts val="0"/>
              </a:spcAft>
              <a:buSzPts val="1400"/>
              <a:buChar char="●"/>
            </a:pPr>
            <a:r>
              <a:rPr lang="en"/>
              <a:t>Move to Google IDX: Transitioning our full development workflow to Google Project IDX for seamless cloud-based collaboration and deployment.</a:t>
            </a:r>
            <a:br>
              <a:rPr lang="en"/>
            </a:br>
            <a:endParaRPr/>
          </a:p>
          <a:p>
            <a:pPr indent="-317500" lvl="0" marL="457200" rtl="0" algn="l">
              <a:spcBef>
                <a:spcPts val="0"/>
              </a:spcBef>
              <a:spcAft>
                <a:spcPts val="0"/>
              </a:spcAft>
              <a:buSzPts val="1400"/>
              <a:buChar char="●"/>
            </a:pPr>
            <a:r>
              <a:rPr lang="en"/>
              <a:t>Gemini API Integration: Real-time integration of Gemini via Vertex AI to power the assistant with actual smart API responses.</a:t>
            </a:r>
            <a:br>
              <a:rPr lang="en"/>
            </a:br>
            <a:endParaRPr/>
          </a:p>
          <a:p>
            <a:pPr indent="-317500" lvl="0" marL="457200" rtl="0" algn="l">
              <a:spcBef>
                <a:spcPts val="0"/>
              </a:spcBef>
              <a:spcAft>
                <a:spcPts val="0"/>
              </a:spcAft>
              <a:buSzPts val="1400"/>
              <a:buChar char="●"/>
            </a:pPr>
            <a:r>
              <a:rPr lang="en"/>
              <a:t>Voice Assistant Capabilities: Ask design or budget questions using your voice and get instant AI help.</a:t>
            </a:r>
            <a:br>
              <a:rPr lang="en"/>
            </a:br>
            <a:endParaRPr/>
          </a:p>
          <a:p>
            <a:pPr indent="-317500" lvl="0" marL="457200" rtl="0" algn="l">
              <a:spcBef>
                <a:spcPts val="0"/>
              </a:spcBef>
              <a:spcAft>
                <a:spcPts val="0"/>
              </a:spcAft>
              <a:buSzPts val="1400"/>
              <a:buChar char="●"/>
            </a:pPr>
            <a:r>
              <a:rPr lang="en"/>
              <a:t>User Account &amp; Project Saving: Save and return to your design layouts anytime.</a:t>
            </a:r>
            <a:br>
              <a:rPr lang="en"/>
            </a:br>
            <a:endParaRPr/>
          </a:p>
          <a:p>
            <a:pPr indent="-317500" lvl="0" marL="457200" rtl="0" algn="l">
              <a:spcBef>
                <a:spcPts val="0"/>
              </a:spcBef>
              <a:spcAft>
                <a:spcPts val="0"/>
              </a:spcAft>
              <a:buSzPts val="1400"/>
              <a:buChar char="●"/>
            </a:pPr>
            <a:r>
              <a:rPr lang="en"/>
              <a:t>Community Gallery: Share designs and get inspiration from others.</a:t>
            </a:r>
            <a:endParaRPr/>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85" name="Google Shape;185;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86" name="Google Shape;186;p3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87" name="Google Shape;187;p35"/>
          <p:cNvSpPr txBox="1"/>
          <p:nvPr/>
        </p:nvSpPr>
        <p:spPr>
          <a:xfrm>
            <a:off x="146600" y="843000"/>
            <a:ext cx="8833200" cy="42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Provide links to your: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GitHub Public Repository</a:t>
            </a:r>
            <a:endParaRPr sz="1800"/>
          </a:p>
          <a:p>
            <a:pPr indent="0" lvl="0" marL="457200" marR="0" rtl="0" algn="l">
              <a:lnSpc>
                <a:spcPct val="100000"/>
              </a:lnSpc>
              <a:spcBef>
                <a:spcPts val="0"/>
              </a:spcBef>
              <a:spcAft>
                <a:spcPts val="0"/>
              </a:spcAft>
              <a:buNone/>
            </a:pPr>
            <a:r>
              <a:rPr lang="en" sz="1800"/>
              <a:t>https://github.com/avanishkasar/WEB_3.0</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Demo Video Link (3 Minutes)</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lang="en" sz="1800"/>
              <a:t>https://github.com/avanishkasar/WEB_3.0/blob/Presentation-Media/Full%20Video.mp4</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MVP Link</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lang="en" sz="1800"/>
              <a:t>https://github.com/avanishkasar/WEB_3.0/blob/main/WEB_3.0.html</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93" name="Google Shape;193;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94" name="Google Shape;194;p36"/>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08" name="Google Shape;108;p26"/>
          <p:cNvSpPr txBox="1"/>
          <p:nvPr/>
        </p:nvSpPr>
        <p:spPr>
          <a:xfrm>
            <a:off x="85525" y="673475"/>
            <a:ext cx="8943000" cy="4335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rPr>
              <a:t>Brief about your solution:</a:t>
            </a:r>
            <a:endParaRPr b="1" sz="1800"/>
          </a:p>
          <a:p>
            <a:pPr indent="0" lvl="0" marL="0" rtl="0" algn="l">
              <a:lnSpc>
                <a:spcPct val="115000"/>
              </a:lnSpc>
              <a:spcBef>
                <a:spcPts val="1200"/>
              </a:spcBef>
              <a:spcAft>
                <a:spcPts val="0"/>
              </a:spcAft>
              <a:buClr>
                <a:schemeClr val="dk1"/>
              </a:buClr>
              <a:buSzPts val="1100"/>
              <a:buFont typeface="Arial"/>
              <a:buNone/>
            </a:pPr>
            <a:r>
              <a:rPr b="1" lang="en" sz="1900">
                <a:solidFill>
                  <a:schemeClr val="dk1"/>
                </a:solidFill>
              </a:rPr>
              <a:t>ARchitect</a:t>
            </a:r>
            <a:r>
              <a:rPr lang="en" sz="1900">
                <a:solidFill>
                  <a:schemeClr val="dk1"/>
                </a:solidFill>
              </a:rPr>
              <a:t> is an all-in-one intelligent design platform that merges 3D visualization, AI-based budgeting, and augmented reality to offer an immersive experience for designing spaces. From planning a room layout to testing furniture placement in real-time through your camera,</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900">
                <a:solidFill>
                  <a:schemeClr val="dk1"/>
                </a:solidFill>
              </a:rPr>
              <a:t> ARchitect helps users explore, create, and finalize their vision confidently. The AI assistant 'Gemini' guides users with suggestions on design, layout, and budgeting. It simplifies space planning while offering advanced, interactive tools accessible to everyone.</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p>
          <a:p>
            <a:pPr indent="0" lvl="0" marL="0" marR="0" rtl="0" algn="l">
              <a:lnSpc>
                <a:spcPct val="100000"/>
              </a:lnSpc>
              <a:spcBef>
                <a:spcPts val="1200"/>
              </a:spcBef>
              <a:spcAft>
                <a:spcPts val="0"/>
              </a:spcAft>
              <a:buClr>
                <a:srgbClr val="000000"/>
              </a:buClr>
              <a:buSzPts val="1800"/>
              <a:buFont typeface="Arial"/>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14" name="Google Shape;114;p27"/>
          <p:cNvSpPr txBox="1"/>
          <p:nvPr/>
        </p:nvSpPr>
        <p:spPr>
          <a:xfrm>
            <a:off x="179850" y="531625"/>
            <a:ext cx="8857800" cy="5415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rgbClr val="000000"/>
                </a:solidFill>
              </a:rPr>
              <a:t>Opportunities</a:t>
            </a:r>
            <a:endParaRPr b="1" i="0" sz="1800" u="none" cap="none" strike="noStrike">
              <a:solidFill>
                <a:srgbClr val="000000"/>
              </a:solidFill>
            </a:endParaRPr>
          </a:p>
          <a:p>
            <a:pPr indent="0" lvl="0" marL="457200" marR="0" rtl="0" algn="l">
              <a:lnSpc>
                <a:spcPct val="115000"/>
              </a:lnSpc>
              <a:spcBef>
                <a:spcPts val="0"/>
              </a:spcBef>
              <a:spcAft>
                <a:spcPts val="0"/>
              </a:spcAft>
              <a:buNone/>
            </a:pPr>
            <a:r>
              <a:rPr b="1" lang="en" sz="1800"/>
              <a:t>a.</a:t>
            </a:r>
            <a:r>
              <a:rPr b="1" i="0" lang="en" sz="1800" u="none" cap="none" strike="noStrike">
                <a:solidFill>
                  <a:srgbClr val="000000"/>
                </a:solidFill>
              </a:rPr>
              <a:t>How different is it from any of the other existing ideas?</a:t>
            </a:r>
            <a:endParaRPr b="1" sz="1800"/>
          </a:p>
          <a:p>
            <a:pPr indent="-336550" lvl="0" marL="457200" rtl="0" algn="l">
              <a:lnSpc>
                <a:spcPct val="115000"/>
              </a:lnSpc>
              <a:spcBef>
                <a:spcPts val="1200"/>
              </a:spcBef>
              <a:spcAft>
                <a:spcPts val="0"/>
              </a:spcAft>
              <a:buSzPts val="1700"/>
              <a:buChar char="●"/>
            </a:pPr>
            <a:r>
              <a:rPr lang="en" sz="1700"/>
              <a:t>Absence of free, interactive, user-friendly platforms for personal space planning.</a:t>
            </a:r>
            <a:endParaRPr sz="1700"/>
          </a:p>
          <a:p>
            <a:pPr indent="-336550" lvl="0" marL="457200" rtl="0" algn="l">
              <a:lnSpc>
                <a:spcPct val="115000"/>
              </a:lnSpc>
              <a:spcBef>
                <a:spcPts val="0"/>
              </a:spcBef>
              <a:spcAft>
                <a:spcPts val="0"/>
              </a:spcAft>
              <a:buSzPts val="1700"/>
              <a:buChar char="●"/>
            </a:pPr>
            <a:r>
              <a:rPr lang="en" sz="1700"/>
              <a:t>Growing demand for DIY design tools powered by AI.</a:t>
            </a:r>
            <a:endParaRPr sz="1700"/>
          </a:p>
          <a:p>
            <a:pPr indent="-336550" lvl="0" marL="457200" rtl="0" algn="l">
              <a:lnSpc>
                <a:spcPct val="115000"/>
              </a:lnSpc>
              <a:spcBef>
                <a:spcPts val="0"/>
              </a:spcBef>
              <a:spcAft>
                <a:spcPts val="0"/>
              </a:spcAft>
              <a:buSzPts val="1700"/>
              <a:buChar char="●"/>
            </a:pPr>
            <a:r>
              <a:rPr lang="en" sz="1700"/>
              <a:t>Lack of real-time AR-based interior design tools.</a:t>
            </a:r>
            <a:endParaRPr sz="1700"/>
          </a:p>
          <a:p>
            <a:pPr indent="0" lvl="0" marL="457200" marR="0" rtl="0" algn="l">
              <a:lnSpc>
                <a:spcPct val="115000"/>
              </a:lnSpc>
              <a:spcBef>
                <a:spcPts val="1200"/>
              </a:spcBef>
              <a:spcAft>
                <a:spcPts val="0"/>
              </a:spcAft>
              <a:buNone/>
            </a:pPr>
            <a:r>
              <a:rPr b="1" lang="en" sz="1800"/>
              <a:t>b.</a:t>
            </a:r>
            <a:r>
              <a:rPr b="1" i="0" lang="en" sz="1800" u="none" cap="none" strike="noStrike">
                <a:solidFill>
                  <a:srgbClr val="000000"/>
                </a:solidFill>
              </a:rPr>
              <a:t>How will it be able to solve the problem?</a:t>
            </a:r>
            <a:endParaRPr b="1" i="0" sz="1800" u="none" cap="none" strike="noStrike">
              <a:solidFill>
                <a:srgbClr val="000000"/>
              </a:solidFill>
            </a:endParaRPr>
          </a:p>
          <a:p>
            <a:pPr indent="0" lvl="0" marL="457200" marR="0" rtl="0" algn="l">
              <a:lnSpc>
                <a:spcPct val="115000"/>
              </a:lnSpc>
              <a:spcBef>
                <a:spcPts val="0"/>
              </a:spcBef>
              <a:spcAft>
                <a:spcPts val="0"/>
              </a:spcAft>
              <a:buNone/>
            </a:pPr>
            <a:r>
              <a:rPr lang="en" sz="1600">
                <a:solidFill>
                  <a:schemeClr val="dk1"/>
                </a:solidFill>
              </a:rPr>
              <a:t>Offers a 3D room planner, AI-based budget planner, AR furniture preview, and AI assistant Gemini for intelligent design suggestions.</a:t>
            </a:r>
            <a:endParaRPr sz="1600">
              <a:solidFill>
                <a:schemeClr val="dk1"/>
              </a:solidFill>
            </a:endParaRPr>
          </a:p>
          <a:p>
            <a:pPr indent="0" lvl="0" marL="457200" marR="0" rtl="0" algn="l">
              <a:lnSpc>
                <a:spcPct val="115000"/>
              </a:lnSpc>
              <a:spcBef>
                <a:spcPts val="0"/>
              </a:spcBef>
              <a:spcAft>
                <a:spcPts val="0"/>
              </a:spcAft>
              <a:buNone/>
            </a:pPr>
            <a:r>
              <a:t/>
            </a:r>
            <a:endParaRPr sz="1600">
              <a:solidFill>
                <a:schemeClr val="dk1"/>
              </a:solidFill>
            </a:endParaRPr>
          </a:p>
          <a:p>
            <a:pPr indent="0" lvl="0" marL="457200" marR="0" rtl="0" algn="l">
              <a:lnSpc>
                <a:spcPct val="115000"/>
              </a:lnSpc>
              <a:spcBef>
                <a:spcPts val="0"/>
              </a:spcBef>
              <a:spcAft>
                <a:spcPts val="0"/>
              </a:spcAft>
              <a:buNone/>
            </a:pPr>
            <a:r>
              <a:rPr b="1" lang="en" sz="1800"/>
              <a:t>c.USP</a:t>
            </a:r>
            <a:r>
              <a:rPr b="1" i="0" lang="en" sz="1800" u="none" cap="none" strike="noStrike">
                <a:solidFill>
                  <a:srgbClr val="000000"/>
                </a:solidFill>
              </a:rPr>
              <a:t> of the proposed solution</a:t>
            </a:r>
            <a:endParaRPr b="1" i="0" sz="1800" u="none" cap="none" strike="noStrike">
              <a:solidFill>
                <a:srgbClr val="000000"/>
              </a:solidFill>
            </a:endParaRPr>
          </a:p>
          <a:p>
            <a:pPr indent="-330200" lvl="0" marL="457200" marR="0" rtl="0" algn="l">
              <a:lnSpc>
                <a:spcPct val="115000"/>
              </a:lnSpc>
              <a:spcBef>
                <a:spcPts val="0"/>
              </a:spcBef>
              <a:spcAft>
                <a:spcPts val="0"/>
              </a:spcAft>
              <a:buSzPts val="1600"/>
              <a:buChar char="●"/>
            </a:pPr>
            <a:r>
              <a:rPr i="0" lang="en" sz="1600" u="none" cap="none" strike="noStrike">
                <a:solidFill>
                  <a:srgbClr val="000000"/>
                </a:solidFill>
              </a:rPr>
              <a:t>Combines AI, AR, and 3D in one web platform.</a:t>
            </a:r>
            <a:r>
              <a:rPr lang="en" sz="1600"/>
              <a:t>    </a:t>
            </a:r>
            <a:endParaRPr sz="1600"/>
          </a:p>
          <a:p>
            <a:pPr indent="-330200" lvl="0" marL="457200" marR="0" rtl="0" algn="l">
              <a:lnSpc>
                <a:spcPct val="115000"/>
              </a:lnSpc>
              <a:spcBef>
                <a:spcPts val="0"/>
              </a:spcBef>
              <a:spcAft>
                <a:spcPts val="0"/>
              </a:spcAft>
              <a:buClr>
                <a:srgbClr val="000000"/>
              </a:buClr>
              <a:buSzPts val="1600"/>
              <a:buChar char="●"/>
            </a:pPr>
            <a:r>
              <a:rPr i="0" lang="en" sz="1600" u="none" cap="none" strike="noStrike">
                <a:solidFill>
                  <a:srgbClr val="000000"/>
                </a:solidFill>
              </a:rPr>
              <a:t>Real-time AR preview using a simple HIRO marker.</a:t>
            </a:r>
            <a:endParaRPr sz="1600"/>
          </a:p>
          <a:p>
            <a:pPr indent="-330200" lvl="0" marL="457200" marR="0" rtl="0" algn="l">
              <a:lnSpc>
                <a:spcPct val="115000"/>
              </a:lnSpc>
              <a:spcBef>
                <a:spcPts val="0"/>
              </a:spcBef>
              <a:spcAft>
                <a:spcPts val="0"/>
              </a:spcAft>
              <a:buClr>
                <a:srgbClr val="000000"/>
              </a:buClr>
              <a:buSzPts val="1600"/>
              <a:buChar char="●"/>
            </a:pPr>
            <a:r>
              <a:rPr i="0" lang="en" sz="1600" u="none" cap="none" strike="noStrike">
                <a:solidFill>
                  <a:srgbClr val="000000"/>
                </a:solidFill>
              </a:rPr>
              <a:t>AI assistant that helps with budgeting, layout, and furniture suggestions.</a:t>
            </a:r>
            <a:endParaRPr sz="1600"/>
          </a:p>
          <a:p>
            <a:pPr indent="-330200" lvl="0" marL="457200" marR="0" rtl="0" algn="l">
              <a:lnSpc>
                <a:spcPct val="115000"/>
              </a:lnSpc>
              <a:spcBef>
                <a:spcPts val="0"/>
              </a:spcBef>
              <a:spcAft>
                <a:spcPts val="0"/>
              </a:spcAft>
              <a:buClr>
                <a:srgbClr val="000000"/>
              </a:buClr>
              <a:buSzPts val="1600"/>
              <a:buChar char="●"/>
            </a:pPr>
            <a:r>
              <a:rPr i="0" lang="en" sz="1600" u="none" cap="none" strike="noStrike">
                <a:solidFill>
                  <a:srgbClr val="000000"/>
                </a:solidFill>
              </a:rPr>
              <a:t>100% free-to-use with no paid tools or subscriptions.</a:t>
            </a:r>
            <a:endParaRPr i="0" sz="1600" u="none" cap="none" strike="noStrike">
              <a:solidFill>
                <a:srgbClr val="000000"/>
              </a:solidFill>
            </a:endParaRPr>
          </a:p>
          <a:p>
            <a:pPr indent="-342900" lvl="1" marL="914400" rtl="0" algn="l">
              <a:lnSpc>
                <a:spcPct val="115000"/>
              </a:lnSpc>
              <a:spcBef>
                <a:spcPts val="0"/>
              </a:spcBef>
              <a:spcAft>
                <a:spcPts val="0"/>
              </a:spcAft>
              <a:buClr>
                <a:srgbClr val="000000"/>
              </a:buClr>
              <a:buSzPts val="1800"/>
              <a:buChar char="○"/>
            </a:pPr>
            <a:r>
              <a:t/>
            </a:r>
            <a:endParaRPr b="1" i="0" sz="1800" u="none" cap="none" strike="noStrike">
              <a:solidFill>
                <a:srgbClr val="000000"/>
              </a:solidFill>
            </a:endParaRPr>
          </a:p>
          <a:p>
            <a:pPr indent="0" lvl="0" marL="457200" marR="0" rtl="0" algn="l">
              <a:lnSpc>
                <a:spcPct val="115000"/>
              </a:lnSpc>
              <a:spcBef>
                <a:spcPts val="0"/>
              </a:spcBef>
              <a:spcAft>
                <a:spcPts val="0"/>
              </a:spcAft>
              <a:buNone/>
            </a:pPr>
            <a:r>
              <a:t/>
            </a:r>
            <a:endParaRPr b="1"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0" name="Google Shape;120;p28"/>
          <p:cNvSpPr txBox="1"/>
          <p:nvPr/>
        </p:nvSpPr>
        <p:spPr>
          <a:xfrm>
            <a:off x="195475" y="855225"/>
            <a:ext cx="8698800" cy="42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List of features offered by the solution</a:t>
            </a:r>
            <a:endParaRPr b="0" i="0" sz="1800" u="none" cap="none" strike="noStrike">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AutoNum type="arabicPeriod"/>
            </a:pPr>
            <a:r>
              <a:rPr b="1" lang="en" sz="1300">
                <a:solidFill>
                  <a:schemeClr val="dk1"/>
                </a:solidFill>
              </a:rPr>
              <a:t>3D Room Designer:</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Drag-and-drop interface with isometric layouts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Realistic furniture textures and materials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Wall decor, lighting, and flooring preview</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AI Budget Planner:</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Enter project essentials, get instant cost estimates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Smart optimization tips to reduce costs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AR Furniture Preview:</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Print and scan a HIRO marker with your camera</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Demo shows a red box rendered on the marker</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Future updates will include real furniture items (tables, chairs, etc.)</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Gemini - AI Design Assistant:</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Offers design advice and layout feedback</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Helps pick budget-friendly furniture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Available 24/7 within the platform</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26" name="Google Shape;126;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27" name="Google Shape;127;p2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8" name="Google Shape;128;p29"/>
          <p:cNvSpPr txBox="1"/>
          <p:nvPr/>
        </p:nvSpPr>
        <p:spPr>
          <a:xfrm>
            <a:off x="195475" y="830775"/>
            <a:ext cx="5752200" cy="431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Process flow diagram or Use-case diagram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p>
          <a:p>
            <a:pPr indent="-342900" lvl="0" marL="457200" marR="0" rtl="0" algn="l">
              <a:lnSpc>
                <a:spcPct val="100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User opens the ARchitect platform</a:t>
            </a:r>
            <a:endParaRPr b="0" i="0" sz="1800" u="none" cap="none" strike="noStrike">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Begins designing using the 3D room planner</a:t>
            </a:r>
            <a:endParaRPr b="0" i="0" sz="1800" u="none" cap="none" strike="noStrike">
              <a:solidFill>
                <a:srgbClr val="000000"/>
              </a:solidFill>
              <a:latin typeface="Arial"/>
              <a:ea typeface="Arial"/>
              <a:cs typeface="Arial"/>
              <a:sym typeface="Arial"/>
            </a:endParaRPr>
          </a:p>
          <a:p>
            <a:pPr indent="-342900" lvl="0" marL="457200" rtl="0" algn="l">
              <a:lnSpc>
                <a:spcPct val="115000"/>
              </a:lnSpc>
              <a:spcBef>
                <a:spcPts val="0"/>
              </a:spcBef>
              <a:spcAft>
                <a:spcPts val="0"/>
              </a:spcAft>
              <a:buSzPts val="1800"/>
              <a:buAutoNum type="arabicPeriod"/>
            </a:pPr>
            <a:r>
              <a:rPr b="0" i="0" lang="en" sz="1800" u="none" cap="none" strike="noStrike">
                <a:solidFill>
                  <a:srgbClr val="000000"/>
                </a:solidFill>
                <a:latin typeface="Arial"/>
                <a:ea typeface="Arial"/>
                <a:cs typeface="Arial"/>
                <a:sym typeface="Arial"/>
              </a:rPr>
              <a:t>Inputs budget requirements into the AI Budget Planner (Design must </a:t>
            </a:r>
            <a:r>
              <a:rPr lang="en" sz="1800"/>
              <a:t>be uploaded by the user)</a:t>
            </a:r>
            <a:endParaRPr b="0" i="0" sz="1800" u="none" cap="none" strike="noStrike">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Tests furniture placement using AR and HIRO marker</a:t>
            </a:r>
            <a:endParaRPr b="0" i="0" sz="1800" u="none" cap="none" strike="noStrike">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Gets expert guidance from Gemini AI assistant</a:t>
            </a:r>
            <a:endParaRPr b="0" i="0" sz="1800" u="none" cap="none" strike="noStrike">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Finalizes layout and shares/export the plan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t/>
            </a:r>
            <a:endParaRPr sz="1800"/>
          </a:p>
        </p:txBody>
      </p:sp>
      <p:pic>
        <p:nvPicPr>
          <p:cNvPr id="129" name="Google Shape;129;p29" title="NoteGPT-Flowchart-1743881162199.jpeg"/>
          <p:cNvPicPr preferRelativeResize="0"/>
          <p:nvPr/>
        </p:nvPicPr>
        <p:blipFill rotWithShape="1">
          <a:blip r:embed="rId4">
            <a:alphaModFix/>
          </a:blip>
          <a:srcRect b="0" l="38249" r="39573" t="0"/>
          <a:stretch/>
        </p:blipFill>
        <p:spPr>
          <a:xfrm>
            <a:off x="6656086" y="0"/>
            <a:ext cx="1550915"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35" name="Google Shape;135;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36" name="Google Shape;136;p3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7" name="Google Shape;137;p30"/>
          <p:cNvSpPr txBox="1"/>
          <p:nvPr/>
        </p:nvSpPr>
        <p:spPr>
          <a:xfrm>
            <a:off x="210450" y="469850"/>
            <a:ext cx="8723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Wireframes/Mock diagrams of the proposed solution</a:t>
            </a:r>
            <a:endParaRPr b="0" i="0" sz="1800" u="none" cap="none" strike="noStrike">
              <a:solidFill>
                <a:srgbClr val="000000"/>
              </a:solidFill>
              <a:latin typeface="Arial"/>
              <a:ea typeface="Arial"/>
              <a:cs typeface="Arial"/>
              <a:sym typeface="Arial"/>
            </a:endParaRPr>
          </a:p>
        </p:txBody>
      </p:sp>
      <p:pic>
        <p:nvPicPr>
          <p:cNvPr id="138" name="Google Shape;138;p30" title="Contact.png"/>
          <p:cNvPicPr preferRelativeResize="0"/>
          <p:nvPr/>
        </p:nvPicPr>
        <p:blipFill>
          <a:blip r:embed="rId4">
            <a:alphaModFix/>
          </a:blip>
          <a:stretch>
            <a:fillRect/>
          </a:stretch>
        </p:blipFill>
        <p:spPr>
          <a:xfrm>
            <a:off x="2947325" y="3238037"/>
            <a:ext cx="5368201" cy="2462449"/>
          </a:xfrm>
          <a:prstGeom prst="rect">
            <a:avLst/>
          </a:prstGeom>
          <a:noFill/>
          <a:ln>
            <a:noFill/>
          </a:ln>
        </p:spPr>
      </p:pic>
      <p:pic>
        <p:nvPicPr>
          <p:cNvPr id="139" name="Google Shape;139;p30" title="Homepage.png"/>
          <p:cNvPicPr preferRelativeResize="0"/>
          <p:nvPr/>
        </p:nvPicPr>
        <p:blipFill>
          <a:blip r:embed="rId5">
            <a:alphaModFix/>
          </a:blip>
          <a:stretch>
            <a:fillRect/>
          </a:stretch>
        </p:blipFill>
        <p:spPr>
          <a:xfrm>
            <a:off x="1" y="980747"/>
            <a:ext cx="5383702" cy="2462437"/>
          </a:xfrm>
          <a:prstGeom prst="rect">
            <a:avLst/>
          </a:prstGeom>
          <a:noFill/>
          <a:ln>
            <a:noFill/>
          </a:ln>
        </p:spPr>
      </p:pic>
      <p:pic>
        <p:nvPicPr>
          <p:cNvPr id="140" name="Google Shape;140;p30" title="Services.png"/>
          <p:cNvPicPr preferRelativeResize="0"/>
          <p:nvPr/>
        </p:nvPicPr>
        <p:blipFill>
          <a:blip r:embed="rId6">
            <a:alphaModFix/>
          </a:blip>
          <a:stretch>
            <a:fillRect/>
          </a:stretch>
        </p:blipFill>
        <p:spPr>
          <a:xfrm>
            <a:off x="0" y="3340519"/>
            <a:ext cx="5383700" cy="2437591"/>
          </a:xfrm>
          <a:prstGeom prst="rect">
            <a:avLst/>
          </a:prstGeom>
          <a:noFill/>
          <a:ln>
            <a:noFill/>
          </a:ln>
        </p:spPr>
      </p:pic>
      <p:pic>
        <p:nvPicPr>
          <p:cNvPr id="141" name="Google Shape;141;p30" title="3D Planner.png"/>
          <p:cNvPicPr preferRelativeResize="0"/>
          <p:nvPr/>
        </p:nvPicPr>
        <p:blipFill>
          <a:blip r:embed="rId7">
            <a:alphaModFix/>
          </a:blip>
          <a:stretch>
            <a:fillRect/>
          </a:stretch>
        </p:blipFill>
        <p:spPr>
          <a:xfrm>
            <a:off x="5332575" y="980738"/>
            <a:ext cx="5383699" cy="2441412"/>
          </a:xfrm>
          <a:prstGeom prst="rect">
            <a:avLst/>
          </a:prstGeom>
          <a:noFill/>
          <a:ln>
            <a:noFill/>
          </a:ln>
        </p:spPr>
      </p:pic>
      <p:pic>
        <p:nvPicPr>
          <p:cNvPr id="142" name="Google Shape;142;p30" title="Budget-Tool.png"/>
          <p:cNvPicPr preferRelativeResize="0"/>
          <p:nvPr/>
        </p:nvPicPr>
        <p:blipFill>
          <a:blip r:embed="rId8">
            <a:alphaModFix/>
          </a:blip>
          <a:stretch>
            <a:fillRect/>
          </a:stretch>
        </p:blipFill>
        <p:spPr>
          <a:xfrm>
            <a:off x="5383700" y="3424075"/>
            <a:ext cx="4970273" cy="2270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48" name="Google Shape;148;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49" name="Google Shape;149;p3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50" name="Google Shape;150;p31"/>
          <p:cNvSpPr txBox="1"/>
          <p:nvPr/>
        </p:nvSpPr>
        <p:spPr>
          <a:xfrm>
            <a:off x="171050" y="867425"/>
            <a:ext cx="88209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Architecture diagram of the proposed solution</a:t>
            </a:r>
            <a:endParaRPr b="0" i="0" sz="1800" u="none" cap="none" strike="noStrike">
              <a:solidFill>
                <a:srgbClr val="000000"/>
              </a:solidFill>
              <a:latin typeface="Arial"/>
              <a:ea typeface="Arial"/>
              <a:cs typeface="Arial"/>
              <a:sym typeface="Arial"/>
            </a:endParaRPr>
          </a:p>
        </p:txBody>
      </p:sp>
      <p:pic>
        <p:nvPicPr>
          <p:cNvPr id="151" name="Google Shape;151;p31" title="D-Prop Soln.png"/>
          <p:cNvPicPr preferRelativeResize="0"/>
          <p:nvPr/>
        </p:nvPicPr>
        <p:blipFill>
          <a:blip r:embed="rId4">
            <a:alphaModFix/>
          </a:blip>
          <a:stretch>
            <a:fillRect/>
          </a:stretch>
        </p:blipFill>
        <p:spPr>
          <a:xfrm>
            <a:off x="0" y="1939950"/>
            <a:ext cx="9144003" cy="234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57" name="Google Shape;157;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58" name="Google Shape;158;p3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59" name="Google Shape;159;p32"/>
          <p:cNvSpPr txBox="1"/>
          <p:nvPr/>
        </p:nvSpPr>
        <p:spPr>
          <a:xfrm>
            <a:off x="158825" y="855225"/>
            <a:ext cx="8784300" cy="42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Technologies to be used in the solution</a:t>
            </a:r>
            <a:endParaRPr b="0" i="0" sz="1800" u="none" cap="none" strike="noStrike">
              <a:solidFill>
                <a:srgbClr val="000000"/>
              </a:solidFill>
              <a:latin typeface="Arial"/>
              <a:ea typeface="Arial"/>
              <a:cs typeface="Arial"/>
              <a:sym typeface="Arial"/>
            </a:endParaRPr>
          </a:p>
          <a:p>
            <a:pPr indent="-336550" lvl="0" marL="457200" rtl="0" algn="l">
              <a:lnSpc>
                <a:spcPct val="115000"/>
              </a:lnSpc>
              <a:spcBef>
                <a:spcPts val="1200"/>
              </a:spcBef>
              <a:spcAft>
                <a:spcPts val="0"/>
              </a:spcAft>
              <a:buClr>
                <a:schemeClr val="dk1"/>
              </a:buClr>
              <a:buSzPts val="1700"/>
              <a:buChar char="●"/>
            </a:pPr>
            <a:r>
              <a:rPr b="1" lang="en" sz="1700">
                <a:solidFill>
                  <a:schemeClr val="dk1"/>
                </a:solidFill>
              </a:rPr>
              <a:t>Google ARCore</a:t>
            </a:r>
            <a:r>
              <a:rPr lang="en" sz="1700">
                <a:solidFill>
                  <a:schemeClr val="dk1"/>
                </a:solidFill>
              </a:rPr>
              <a:t> – for augmented reality</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HIRO Marker</a:t>
            </a:r>
            <a:r>
              <a:rPr lang="en" sz="1700">
                <a:solidFill>
                  <a:schemeClr val="dk1"/>
                </a:solidFill>
              </a:rPr>
              <a:t> – marker-based AR rendering</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Google ML Kit</a:t>
            </a:r>
            <a:r>
              <a:rPr lang="en" sz="1700">
                <a:solidFill>
                  <a:schemeClr val="dk1"/>
                </a:solidFill>
              </a:rPr>
              <a:t> – for object detection (future update)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Vertex AI</a:t>
            </a:r>
            <a:r>
              <a:rPr lang="en" sz="1700">
                <a:solidFill>
                  <a:schemeClr val="dk1"/>
                </a:solidFill>
              </a:rPr>
              <a:t> / </a:t>
            </a:r>
            <a:r>
              <a:rPr b="1" lang="en" sz="1700">
                <a:solidFill>
                  <a:schemeClr val="dk1"/>
                </a:solidFill>
              </a:rPr>
              <a:t>Gemini</a:t>
            </a:r>
            <a:r>
              <a:rPr lang="en" sz="1700">
                <a:solidFill>
                  <a:schemeClr val="dk1"/>
                </a:solidFill>
              </a:rPr>
              <a:t> – for smart assistant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Firestore</a:t>
            </a:r>
            <a:r>
              <a:rPr lang="en" sz="1700">
                <a:solidFill>
                  <a:schemeClr val="dk1"/>
                </a:solidFill>
              </a:rPr>
              <a:t> – cloud-based backend</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Flutter</a:t>
            </a:r>
            <a:r>
              <a:rPr lang="en" sz="1700">
                <a:solidFill>
                  <a:schemeClr val="dk1"/>
                </a:solidFill>
              </a:rPr>
              <a:t> – partial UI component integration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HTML/CSS/JS</a:t>
            </a:r>
            <a:r>
              <a:rPr lang="en" sz="1700">
                <a:solidFill>
                  <a:schemeClr val="dk1"/>
                </a:solidFill>
              </a:rPr>
              <a:t> – main web stack</a:t>
            </a:r>
            <a:endParaRPr b="1" sz="1700">
              <a:solidFill>
                <a:schemeClr val="dk1"/>
              </a:solidFill>
            </a:endParaRPr>
          </a:p>
          <a:p>
            <a:pPr indent="0" lvl="0" marL="0" rtl="0" algn="l">
              <a:spcBef>
                <a:spcPts val="120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65" name="Google Shape;165;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66" name="Google Shape;166;p3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67" name="Google Shape;167;p33"/>
          <p:cNvSpPr txBox="1"/>
          <p:nvPr/>
        </p:nvSpPr>
        <p:spPr>
          <a:xfrm>
            <a:off x="160375" y="498025"/>
            <a:ext cx="8723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Snapshots of the MVP</a:t>
            </a:r>
            <a:endParaRPr b="0" i="0" sz="1800" u="none" cap="none" strike="noStrike">
              <a:solidFill>
                <a:srgbClr val="000000"/>
              </a:solidFill>
              <a:latin typeface="Arial"/>
              <a:ea typeface="Arial"/>
              <a:cs typeface="Arial"/>
              <a:sym typeface="Arial"/>
            </a:endParaRPr>
          </a:p>
        </p:txBody>
      </p:sp>
      <p:pic>
        <p:nvPicPr>
          <p:cNvPr id="168" name="Google Shape;168;p33"/>
          <p:cNvPicPr preferRelativeResize="0"/>
          <p:nvPr/>
        </p:nvPicPr>
        <p:blipFill>
          <a:blip r:embed="rId4">
            <a:alphaModFix/>
          </a:blip>
          <a:stretch>
            <a:fillRect/>
          </a:stretch>
        </p:blipFill>
        <p:spPr>
          <a:xfrm>
            <a:off x="5009125" y="2901275"/>
            <a:ext cx="4134875" cy="2261099"/>
          </a:xfrm>
          <a:prstGeom prst="rect">
            <a:avLst/>
          </a:prstGeom>
          <a:noFill/>
          <a:ln>
            <a:noFill/>
          </a:ln>
        </p:spPr>
      </p:pic>
      <p:pic>
        <p:nvPicPr>
          <p:cNvPr id="169" name="Google Shape;169;p33"/>
          <p:cNvPicPr preferRelativeResize="0"/>
          <p:nvPr/>
        </p:nvPicPr>
        <p:blipFill>
          <a:blip r:embed="rId5">
            <a:alphaModFix/>
          </a:blip>
          <a:stretch>
            <a:fillRect/>
          </a:stretch>
        </p:blipFill>
        <p:spPr>
          <a:xfrm>
            <a:off x="0" y="2882400"/>
            <a:ext cx="5009127" cy="2261101"/>
          </a:xfrm>
          <a:prstGeom prst="rect">
            <a:avLst/>
          </a:prstGeom>
          <a:noFill/>
          <a:ln>
            <a:noFill/>
          </a:ln>
        </p:spPr>
      </p:pic>
      <p:pic>
        <p:nvPicPr>
          <p:cNvPr id="170" name="Google Shape;170;p33"/>
          <p:cNvPicPr preferRelativeResize="0"/>
          <p:nvPr/>
        </p:nvPicPr>
        <p:blipFill>
          <a:blip r:embed="rId6">
            <a:alphaModFix/>
          </a:blip>
          <a:stretch>
            <a:fillRect/>
          </a:stretch>
        </p:blipFill>
        <p:spPr>
          <a:xfrm>
            <a:off x="0" y="892975"/>
            <a:ext cx="5708399" cy="2008301"/>
          </a:xfrm>
          <a:prstGeom prst="rect">
            <a:avLst/>
          </a:prstGeom>
          <a:noFill/>
          <a:ln>
            <a:noFill/>
          </a:ln>
        </p:spPr>
      </p:pic>
      <p:pic>
        <p:nvPicPr>
          <p:cNvPr id="171" name="Google Shape;171;p33"/>
          <p:cNvPicPr preferRelativeResize="0"/>
          <p:nvPr/>
        </p:nvPicPr>
        <p:blipFill>
          <a:blip r:embed="rId7">
            <a:alphaModFix/>
          </a:blip>
          <a:stretch>
            <a:fillRect/>
          </a:stretch>
        </p:blipFill>
        <p:spPr>
          <a:xfrm>
            <a:off x="4984000" y="892975"/>
            <a:ext cx="4185123" cy="221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