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1"/>
  </p:notesMasterIdLst>
  <p:handoutMasterIdLst>
    <p:handoutMasterId r:id="rId22"/>
  </p:handoutMasterIdLst>
  <p:sldIdLst>
    <p:sldId id="277" r:id="rId4"/>
    <p:sldId id="399" r:id="rId5"/>
    <p:sldId id="400" r:id="rId6"/>
    <p:sldId id="408" r:id="rId7"/>
    <p:sldId id="401" r:id="rId8"/>
    <p:sldId id="409" r:id="rId9"/>
    <p:sldId id="410" r:id="rId10"/>
    <p:sldId id="402" r:id="rId11"/>
    <p:sldId id="403" r:id="rId12"/>
    <p:sldId id="411" r:id="rId13"/>
    <p:sldId id="412" r:id="rId14"/>
    <p:sldId id="413" r:id="rId15"/>
    <p:sldId id="414" r:id="rId16"/>
    <p:sldId id="404" r:id="rId17"/>
    <p:sldId id="405" r:id="rId18"/>
    <p:sldId id="406" r:id="rId19"/>
    <p:sldId id="40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69F3CC-C17C-48CF-8F83-72AB31747C6B}" type="doc">
      <dgm:prSet loTypeId="urn:microsoft.com/office/officeart/2005/8/layout/hierarchy3" loCatId="convert" qsTypeId="urn:microsoft.com/office/officeart/2005/8/quickstyle/simple4" qsCatId="simple" csTypeId="urn:microsoft.com/office/officeart/2005/8/colors/colorful4" csCatId="colorful"/>
      <dgm:spPr/>
      <dgm:t>
        <a:bodyPr/>
        <a:lstStyle/>
        <a:p>
          <a:endParaRPr lang="en-US"/>
        </a:p>
      </dgm:t>
    </dgm:pt>
    <dgm:pt modelId="{E23C602E-2449-44C7-A9E4-AB93546A1A60}">
      <dgm:prSet/>
      <dgm:spPr/>
      <dgm:t>
        <a:bodyPr/>
        <a:lstStyle/>
        <a:p>
          <a:r>
            <a:rPr lang="en-US"/>
            <a:t>Testing and Evaluation: The next step is to test the chatbot and evaluate its performance. This involves using various test cases to ensure that the chatbot can accurately answer questions related to college admissions, courses, fees, and other related information.</a:t>
          </a:r>
        </a:p>
      </dgm:t>
    </dgm:pt>
    <dgm:pt modelId="{374B4134-CF8F-4AC6-AD12-FB08ABD44662}" type="parTrans" cxnId="{5B089014-5522-4790-8C4C-45AA7853BB28}">
      <dgm:prSet/>
      <dgm:spPr/>
      <dgm:t>
        <a:bodyPr/>
        <a:lstStyle/>
        <a:p>
          <a:endParaRPr lang="en-US"/>
        </a:p>
      </dgm:t>
    </dgm:pt>
    <dgm:pt modelId="{A665AE8B-DA0B-4A80-949B-D9E7ECD66C88}" type="sibTrans" cxnId="{5B089014-5522-4790-8C4C-45AA7853BB28}">
      <dgm:prSet/>
      <dgm:spPr/>
      <dgm:t>
        <a:bodyPr/>
        <a:lstStyle/>
        <a:p>
          <a:endParaRPr lang="en-US"/>
        </a:p>
      </dgm:t>
    </dgm:pt>
    <dgm:pt modelId="{1195534A-31A3-4B9A-81E6-95EA90295669}">
      <dgm:prSet/>
      <dgm:spPr/>
      <dgm:t>
        <a:bodyPr/>
        <a:lstStyle/>
        <a:p>
          <a:r>
            <a:rPr lang="en-US"/>
            <a:t>Deployment: Once the chatbot has been tested and evaluated, it can be deployed to the chosen chat platform for use by college applicants and other users.</a:t>
          </a:r>
        </a:p>
      </dgm:t>
    </dgm:pt>
    <dgm:pt modelId="{E9EBEBF0-CE32-47A7-BFCF-F16D5226EDC9}" type="parTrans" cxnId="{E203F06C-5105-4EA7-815B-333B49E3E8B8}">
      <dgm:prSet/>
      <dgm:spPr/>
      <dgm:t>
        <a:bodyPr/>
        <a:lstStyle/>
        <a:p>
          <a:endParaRPr lang="en-US"/>
        </a:p>
      </dgm:t>
    </dgm:pt>
    <dgm:pt modelId="{222A6031-283E-45F4-AD1E-140E4992AB92}" type="sibTrans" cxnId="{E203F06C-5105-4EA7-815B-333B49E3E8B8}">
      <dgm:prSet/>
      <dgm:spPr/>
      <dgm:t>
        <a:bodyPr/>
        <a:lstStyle/>
        <a:p>
          <a:endParaRPr lang="en-US"/>
        </a:p>
      </dgm:t>
    </dgm:pt>
    <dgm:pt modelId="{D52C6CD7-CDF0-41BA-B90C-4B3720797758}">
      <dgm:prSet/>
      <dgm:spPr/>
      <dgm:t>
        <a:bodyPr/>
        <a:lstStyle/>
        <a:p>
          <a:r>
            <a:rPr lang="en-US" dirty="0"/>
            <a:t>Continuous Improvement: Finally, the chatbot must be continuously improved based on user feedback and additional data to ensure that it stays up-to-date and relevant.</a:t>
          </a:r>
        </a:p>
      </dgm:t>
    </dgm:pt>
    <dgm:pt modelId="{55ADC060-1BE7-41F0-ACE0-9BC404A38137}" type="parTrans" cxnId="{A08FA90D-D382-4969-8E5D-6B80A052BCA3}">
      <dgm:prSet/>
      <dgm:spPr/>
      <dgm:t>
        <a:bodyPr/>
        <a:lstStyle/>
        <a:p>
          <a:endParaRPr lang="en-US"/>
        </a:p>
      </dgm:t>
    </dgm:pt>
    <dgm:pt modelId="{4AC9D76D-49E7-4387-8FCD-DD5763D14AFC}" type="sibTrans" cxnId="{A08FA90D-D382-4969-8E5D-6B80A052BCA3}">
      <dgm:prSet/>
      <dgm:spPr/>
      <dgm:t>
        <a:bodyPr/>
        <a:lstStyle/>
        <a:p>
          <a:endParaRPr lang="en-US"/>
        </a:p>
      </dgm:t>
    </dgm:pt>
    <dgm:pt modelId="{6A65FF06-EECF-4CB6-A281-0A83ACE28DF5}" type="pres">
      <dgm:prSet presAssocID="{E069F3CC-C17C-48CF-8F83-72AB31747C6B}" presName="diagram" presStyleCnt="0">
        <dgm:presLayoutVars>
          <dgm:chPref val="1"/>
          <dgm:dir/>
          <dgm:animOne val="branch"/>
          <dgm:animLvl val="lvl"/>
          <dgm:resizeHandles/>
        </dgm:presLayoutVars>
      </dgm:prSet>
      <dgm:spPr/>
    </dgm:pt>
    <dgm:pt modelId="{0CC1A065-FD0D-43A8-BA22-5730A0D32994}" type="pres">
      <dgm:prSet presAssocID="{E23C602E-2449-44C7-A9E4-AB93546A1A60}" presName="root" presStyleCnt="0"/>
      <dgm:spPr/>
    </dgm:pt>
    <dgm:pt modelId="{468D9377-1C2C-4DDB-A9D7-5742A259E7F6}" type="pres">
      <dgm:prSet presAssocID="{E23C602E-2449-44C7-A9E4-AB93546A1A60}" presName="rootComposite" presStyleCnt="0"/>
      <dgm:spPr/>
    </dgm:pt>
    <dgm:pt modelId="{77BF996D-4D95-481A-9715-64BC95A6F119}" type="pres">
      <dgm:prSet presAssocID="{E23C602E-2449-44C7-A9E4-AB93546A1A60}" presName="rootText" presStyleLbl="node1" presStyleIdx="0" presStyleCnt="3"/>
      <dgm:spPr/>
    </dgm:pt>
    <dgm:pt modelId="{F9E9EB86-4AD1-4B3B-9D3F-4CF34A12B3F2}" type="pres">
      <dgm:prSet presAssocID="{E23C602E-2449-44C7-A9E4-AB93546A1A60}" presName="rootConnector" presStyleLbl="node1" presStyleIdx="0" presStyleCnt="3"/>
      <dgm:spPr/>
    </dgm:pt>
    <dgm:pt modelId="{806B9C1E-F26E-495B-9D06-04BE3465433C}" type="pres">
      <dgm:prSet presAssocID="{E23C602E-2449-44C7-A9E4-AB93546A1A60}" presName="childShape" presStyleCnt="0"/>
      <dgm:spPr/>
    </dgm:pt>
    <dgm:pt modelId="{19336071-A60F-4DFC-8568-43A6015B79C7}" type="pres">
      <dgm:prSet presAssocID="{1195534A-31A3-4B9A-81E6-95EA90295669}" presName="root" presStyleCnt="0"/>
      <dgm:spPr/>
    </dgm:pt>
    <dgm:pt modelId="{805BE464-9423-4FA5-9CE5-A38ECA8FA426}" type="pres">
      <dgm:prSet presAssocID="{1195534A-31A3-4B9A-81E6-95EA90295669}" presName="rootComposite" presStyleCnt="0"/>
      <dgm:spPr/>
    </dgm:pt>
    <dgm:pt modelId="{1723C687-04A9-46BF-BC1E-334A9CD2C10F}" type="pres">
      <dgm:prSet presAssocID="{1195534A-31A3-4B9A-81E6-95EA90295669}" presName="rootText" presStyleLbl="node1" presStyleIdx="1" presStyleCnt="3"/>
      <dgm:spPr/>
    </dgm:pt>
    <dgm:pt modelId="{DA94C58A-4932-4875-AC5B-406D6FBF528E}" type="pres">
      <dgm:prSet presAssocID="{1195534A-31A3-4B9A-81E6-95EA90295669}" presName="rootConnector" presStyleLbl="node1" presStyleIdx="1" presStyleCnt="3"/>
      <dgm:spPr/>
    </dgm:pt>
    <dgm:pt modelId="{F17EC69A-7E36-4292-8DD4-7A2EC224E189}" type="pres">
      <dgm:prSet presAssocID="{1195534A-31A3-4B9A-81E6-95EA90295669}" presName="childShape" presStyleCnt="0"/>
      <dgm:spPr/>
    </dgm:pt>
    <dgm:pt modelId="{E14BC714-0CE3-4A0E-B899-3F1327CA6F49}" type="pres">
      <dgm:prSet presAssocID="{D52C6CD7-CDF0-41BA-B90C-4B3720797758}" presName="root" presStyleCnt="0"/>
      <dgm:spPr/>
    </dgm:pt>
    <dgm:pt modelId="{905665C8-C4ED-4827-8C60-9BF0DAE0F251}" type="pres">
      <dgm:prSet presAssocID="{D52C6CD7-CDF0-41BA-B90C-4B3720797758}" presName="rootComposite" presStyleCnt="0"/>
      <dgm:spPr/>
    </dgm:pt>
    <dgm:pt modelId="{1AA8518E-5DF8-4903-B90F-B7AF7F4B65F0}" type="pres">
      <dgm:prSet presAssocID="{D52C6CD7-CDF0-41BA-B90C-4B3720797758}" presName="rootText" presStyleLbl="node1" presStyleIdx="2" presStyleCnt="3"/>
      <dgm:spPr/>
    </dgm:pt>
    <dgm:pt modelId="{D0C73D12-1B58-46CF-A71B-D86CE2EC3C03}" type="pres">
      <dgm:prSet presAssocID="{D52C6CD7-CDF0-41BA-B90C-4B3720797758}" presName="rootConnector" presStyleLbl="node1" presStyleIdx="2" presStyleCnt="3"/>
      <dgm:spPr/>
    </dgm:pt>
    <dgm:pt modelId="{674CD68A-FE7C-4B74-81FA-64B0926C74B6}" type="pres">
      <dgm:prSet presAssocID="{D52C6CD7-CDF0-41BA-B90C-4B3720797758}" presName="childShape" presStyleCnt="0"/>
      <dgm:spPr/>
    </dgm:pt>
  </dgm:ptLst>
  <dgm:cxnLst>
    <dgm:cxn modelId="{A08FA90D-D382-4969-8E5D-6B80A052BCA3}" srcId="{E069F3CC-C17C-48CF-8F83-72AB31747C6B}" destId="{D52C6CD7-CDF0-41BA-B90C-4B3720797758}" srcOrd="2" destOrd="0" parTransId="{55ADC060-1BE7-41F0-ACE0-9BC404A38137}" sibTransId="{4AC9D76D-49E7-4387-8FCD-DD5763D14AFC}"/>
    <dgm:cxn modelId="{5B089014-5522-4790-8C4C-45AA7853BB28}" srcId="{E069F3CC-C17C-48CF-8F83-72AB31747C6B}" destId="{E23C602E-2449-44C7-A9E4-AB93546A1A60}" srcOrd="0" destOrd="0" parTransId="{374B4134-CF8F-4AC6-AD12-FB08ABD44662}" sibTransId="{A665AE8B-DA0B-4A80-949B-D9E7ECD66C88}"/>
    <dgm:cxn modelId="{E203F06C-5105-4EA7-815B-333B49E3E8B8}" srcId="{E069F3CC-C17C-48CF-8F83-72AB31747C6B}" destId="{1195534A-31A3-4B9A-81E6-95EA90295669}" srcOrd="1" destOrd="0" parTransId="{E9EBEBF0-CE32-47A7-BFCF-F16D5226EDC9}" sibTransId="{222A6031-283E-45F4-AD1E-140E4992AB92}"/>
    <dgm:cxn modelId="{E061D352-BD48-4085-87FD-755E427ECCFF}" type="presOf" srcId="{D52C6CD7-CDF0-41BA-B90C-4B3720797758}" destId="{1AA8518E-5DF8-4903-B90F-B7AF7F4B65F0}" srcOrd="0" destOrd="0" presId="urn:microsoft.com/office/officeart/2005/8/layout/hierarchy3"/>
    <dgm:cxn modelId="{7C3E06B0-374C-46D8-A6BF-009B66017CC6}" type="presOf" srcId="{1195534A-31A3-4B9A-81E6-95EA90295669}" destId="{DA94C58A-4932-4875-AC5B-406D6FBF528E}" srcOrd="1" destOrd="0" presId="urn:microsoft.com/office/officeart/2005/8/layout/hierarchy3"/>
    <dgm:cxn modelId="{437193CE-C5EC-4E7C-9C25-C7CFDC0FC77D}" type="presOf" srcId="{E069F3CC-C17C-48CF-8F83-72AB31747C6B}" destId="{6A65FF06-EECF-4CB6-A281-0A83ACE28DF5}" srcOrd="0" destOrd="0" presId="urn:microsoft.com/office/officeart/2005/8/layout/hierarchy3"/>
    <dgm:cxn modelId="{12E110D3-B77C-4ACF-91BB-0432E625F5AC}" type="presOf" srcId="{1195534A-31A3-4B9A-81E6-95EA90295669}" destId="{1723C687-04A9-46BF-BC1E-334A9CD2C10F}" srcOrd="0" destOrd="0" presId="urn:microsoft.com/office/officeart/2005/8/layout/hierarchy3"/>
    <dgm:cxn modelId="{2D350ED8-3CE9-48A5-AB7F-DA0A5CD3535B}" type="presOf" srcId="{D52C6CD7-CDF0-41BA-B90C-4B3720797758}" destId="{D0C73D12-1B58-46CF-A71B-D86CE2EC3C03}" srcOrd="1" destOrd="0" presId="urn:microsoft.com/office/officeart/2005/8/layout/hierarchy3"/>
    <dgm:cxn modelId="{A9B1A0F2-E4B3-4CC8-90AF-07FE914DD2C3}" type="presOf" srcId="{E23C602E-2449-44C7-A9E4-AB93546A1A60}" destId="{F9E9EB86-4AD1-4B3B-9D3F-4CF34A12B3F2}" srcOrd="1" destOrd="0" presId="urn:microsoft.com/office/officeart/2005/8/layout/hierarchy3"/>
    <dgm:cxn modelId="{3C9FCCF6-7478-4092-837E-AEA6DD97141F}" type="presOf" srcId="{E23C602E-2449-44C7-A9E4-AB93546A1A60}" destId="{77BF996D-4D95-481A-9715-64BC95A6F119}" srcOrd="0" destOrd="0" presId="urn:microsoft.com/office/officeart/2005/8/layout/hierarchy3"/>
    <dgm:cxn modelId="{AAE6F98D-8A03-4C65-8768-C05FC466D81C}" type="presParOf" srcId="{6A65FF06-EECF-4CB6-A281-0A83ACE28DF5}" destId="{0CC1A065-FD0D-43A8-BA22-5730A0D32994}" srcOrd="0" destOrd="0" presId="urn:microsoft.com/office/officeart/2005/8/layout/hierarchy3"/>
    <dgm:cxn modelId="{92AAE0F2-E542-4639-B635-D2261D9C8B85}" type="presParOf" srcId="{0CC1A065-FD0D-43A8-BA22-5730A0D32994}" destId="{468D9377-1C2C-4DDB-A9D7-5742A259E7F6}" srcOrd="0" destOrd="0" presId="urn:microsoft.com/office/officeart/2005/8/layout/hierarchy3"/>
    <dgm:cxn modelId="{7B58AB1B-4805-4989-8E41-7A9D6B22DBF0}" type="presParOf" srcId="{468D9377-1C2C-4DDB-A9D7-5742A259E7F6}" destId="{77BF996D-4D95-481A-9715-64BC95A6F119}" srcOrd="0" destOrd="0" presId="urn:microsoft.com/office/officeart/2005/8/layout/hierarchy3"/>
    <dgm:cxn modelId="{B26A749B-E251-4AFE-94CA-FC3B4BEF2F70}" type="presParOf" srcId="{468D9377-1C2C-4DDB-A9D7-5742A259E7F6}" destId="{F9E9EB86-4AD1-4B3B-9D3F-4CF34A12B3F2}" srcOrd="1" destOrd="0" presId="urn:microsoft.com/office/officeart/2005/8/layout/hierarchy3"/>
    <dgm:cxn modelId="{3E705437-E2E9-4162-ABC4-A2D533F960AC}" type="presParOf" srcId="{0CC1A065-FD0D-43A8-BA22-5730A0D32994}" destId="{806B9C1E-F26E-495B-9D06-04BE3465433C}" srcOrd="1" destOrd="0" presId="urn:microsoft.com/office/officeart/2005/8/layout/hierarchy3"/>
    <dgm:cxn modelId="{08EFE258-6A65-481F-A830-EA3D1AE218E8}" type="presParOf" srcId="{6A65FF06-EECF-4CB6-A281-0A83ACE28DF5}" destId="{19336071-A60F-4DFC-8568-43A6015B79C7}" srcOrd="1" destOrd="0" presId="urn:microsoft.com/office/officeart/2005/8/layout/hierarchy3"/>
    <dgm:cxn modelId="{484A327D-C178-4645-9C50-870D2B1A62C2}" type="presParOf" srcId="{19336071-A60F-4DFC-8568-43A6015B79C7}" destId="{805BE464-9423-4FA5-9CE5-A38ECA8FA426}" srcOrd="0" destOrd="0" presId="urn:microsoft.com/office/officeart/2005/8/layout/hierarchy3"/>
    <dgm:cxn modelId="{6DAD55A8-5445-44BA-96FB-DB71F454A0F6}" type="presParOf" srcId="{805BE464-9423-4FA5-9CE5-A38ECA8FA426}" destId="{1723C687-04A9-46BF-BC1E-334A9CD2C10F}" srcOrd="0" destOrd="0" presId="urn:microsoft.com/office/officeart/2005/8/layout/hierarchy3"/>
    <dgm:cxn modelId="{B5FCE4C7-EDA2-41B2-849D-977986852AEC}" type="presParOf" srcId="{805BE464-9423-4FA5-9CE5-A38ECA8FA426}" destId="{DA94C58A-4932-4875-AC5B-406D6FBF528E}" srcOrd="1" destOrd="0" presId="urn:microsoft.com/office/officeart/2005/8/layout/hierarchy3"/>
    <dgm:cxn modelId="{E737B497-6CB6-4087-A018-CF6E72642062}" type="presParOf" srcId="{19336071-A60F-4DFC-8568-43A6015B79C7}" destId="{F17EC69A-7E36-4292-8DD4-7A2EC224E189}" srcOrd="1" destOrd="0" presId="urn:microsoft.com/office/officeart/2005/8/layout/hierarchy3"/>
    <dgm:cxn modelId="{0496049E-8295-466C-975C-99DF4BED232E}" type="presParOf" srcId="{6A65FF06-EECF-4CB6-A281-0A83ACE28DF5}" destId="{E14BC714-0CE3-4A0E-B899-3F1327CA6F49}" srcOrd="2" destOrd="0" presId="urn:microsoft.com/office/officeart/2005/8/layout/hierarchy3"/>
    <dgm:cxn modelId="{1BBFFD65-6E8F-4060-A1F3-544E43105CAF}" type="presParOf" srcId="{E14BC714-0CE3-4A0E-B899-3F1327CA6F49}" destId="{905665C8-C4ED-4827-8C60-9BF0DAE0F251}" srcOrd="0" destOrd="0" presId="urn:microsoft.com/office/officeart/2005/8/layout/hierarchy3"/>
    <dgm:cxn modelId="{01DCB757-3CD7-462B-AB39-1505E83E536D}" type="presParOf" srcId="{905665C8-C4ED-4827-8C60-9BF0DAE0F251}" destId="{1AA8518E-5DF8-4903-B90F-B7AF7F4B65F0}" srcOrd="0" destOrd="0" presId="urn:microsoft.com/office/officeart/2005/8/layout/hierarchy3"/>
    <dgm:cxn modelId="{9E1C7142-8742-43D8-87EF-55B5A717A1A5}" type="presParOf" srcId="{905665C8-C4ED-4827-8C60-9BF0DAE0F251}" destId="{D0C73D12-1B58-46CF-A71B-D86CE2EC3C03}" srcOrd="1" destOrd="0" presId="urn:microsoft.com/office/officeart/2005/8/layout/hierarchy3"/>
    <dgm:cxn modelId="{E631B1CB-5476-4DA2-ACD1-682AB73BFF1C}" type="presParOf" srcId="{E14BC714-0CE3-4A0E-B899-3F1327CA6F49}" destId="{674CD68A-FE7C-4B74-81FA-64B0926C74B6}"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F996D-4D95-481A-9715-64BC95A6F119}">
      <dsp:nvSpPr>
        <dsp:cNvPr id="0" name=""/>
        <dsp:cNvSpPr/>
      </dsp:nvSpPr>
      <dsp:spPr>
        <a:xfrm>
          <a:off x="1283" y="1424738"/>
          <a:ext cx="3003723" cy="1501861"/>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Testing and Evaluation: The next step is to test the chatbot and evaluate its performance. This involves using various test cases to ensure that the chatbot can accurately answer questions related to college admissions, courses, fees, and other related information.</a:t>
          </a:r>
        </a:p>
      </dsp:txBody>
      <dsp:txXfrm>
        <a:off x="45271" y="1468726"/>
        <a:ext cx="2915747" cy="1413885"/>
      </dsp:txXfrm>
    </dsp:sp>
    <dsp:sp modelId="{1723C687-04A9-46BF-BC1E-334A9CD2C10F}">
      <dsp:nvSpPr>
        <dsp:cNvPr id="0" name=""/>
        <dsp:cNvSpPr/>
      </dsp:nvSpPr>
      <dsp:spPr>
        <a:xfrm>
          <a:off x="3755938" y="1424738"/>
          <a:ext cx="3003723" cy="1501861"/>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Deployment: Once the chatbot has been tested and evaluated, it can be deployed to the chosen chat platform for use by college applicants and other users.</a:t>
          </a:r>
        </a:p>
      </dsp:txBody>
      <dsp:txXfrm>
        <a:off x="3799926" y="1468726"/>
        <a:ext cx="2915747" cy="1413885"/>
      </dsp:txXfrm>
    </dsp:sp>
    <dsp:sp modelId="{1AA8518E-5DF8-4903-B90F-B7AF7F4B65F0}">
      <dsp:nvSpPr>
        <dsp:cNvPr id="0" name=""/>
        <dsp:cNvSpPr/>
      </dsp:nvSpPr>
      <dsp:spPr>
        <a:xfrm>
          <a:off x="7510592" y="1424738"/>
          <a:ext cx="3003723" cy="1501861"/>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Continuous Improvement: Finally, the chatbot must be continuously improved based on user feedback and additional data to ensure that it stays up-to-date and relevant.</a:t>
          </a:r>
        </a:p>
      </dsp:txBody>
      <dsp:txXfrm>
        <a:off x="7554580" y="1468726"/>
        <a:ext cx="2915747" cy="14138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3/24/2023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3/24/2023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D1D5DB"/>
                </a:solidFill>
                <a:effectLst/>
                <a:latin typeface="Söhne"/>
              </a:rPr>
              <a:t>Data Collection and Preparation:</a:t>
            </a:r>
            <a:r>
              <a:rPr lang="en-US" b="0" i="0" dirty="0">
                <a:solidFill>
                  <a:srgbClr val="D1D5DB"/>
                </a:solidFill>
                <a:effectLst/>
                <a:latin typeface="Söhne"/>
              </a:rPr>
              <a:t> The next step is to collect and prepare the data that will be used to train the chatbot. The data can be collected from various sources, such as college websites, student forums, and other online resources. The data must be cleaned, pre-processed, and labeled appropriately.</a:t>
            </a:r>
          </a:p>
          <a:p>
            <a:r>
              <a:rPr lang="en-US" b="1" i="0" dirty="0">
                <a:solidFill>
                  <a:srgbClr val="D1D5DB"/>
                </a:solidFill>
                <a:effectLst/>
                <a:latin typeface="Söhne"/>
              </a:rPr>
              <a:t>Model Selection and Training:</a:t>
            </a:r>
            <a:r>
              <a:rPr lang="en-US" b="0" i="0" dirty="0">
                <a:solidFill>
                  <a:srgbClr val="D1D5DB"/>
                </a:solidFill>
                <a:effectLst/>
                <a:latin typeface="Söhne"/>
              </a:rPr>
              <a:t> The third step is to select an appropriate AI model and train it using the prepared data. Some popular AI models for chatbots include deep learning models such as Recurrent Neural Networks (RNN), Long Short-Term Memory (LSTM), and Transformer models such as GPT-3.</a:t>
            </a:r>
          </a:p>
          <a:p>
            <a:r>
              <a:rPr lang="en-US" b="1" i="0" dirty="0">
                <a:solidFill>
                  <a:srgbClr val="D1D5DB"/>
                </a:solidFill>
                <a:effectLst/>
                <a:latin typeface="Söhne"/>
              </a:rPr>
              <a:t>Integration with Chat Platform:</a:t>
            </a:r>
            <a:r>
              <a:rPr lang="en-US" b="0" i="0" dirty="0">
                <a:solidFill>
                  <a:srgbClr val="D1D5DB"/>
                </a:solidFill>
                <a:effectLst/>
                <a:latin typeface="Söhne"/>
              </a:rPr>
              <a:t> After the model is trained, it needs to be integrated with a chat platform that will allow users to interact with the chatbot. Some popular chat platforms include Facebook Messenger, Slack, and WhatsApp.</a:t>
            </a:r>
          </a:p>
          <a:p>
            <a:r>
              <a:rPr lang="en-US" b="1" i="0" dirty="0">
                <a:solidFill>
                  <a:srgbClr val="D1D5DB"/>
                </a:solidFill>
                <a:effectLst/>
                <a:latin typeface="Söhne"/>
              </a:rPr>
              <a:t>Testing and Evaluation:</a:t>
            </a:r>
            <a:r>
              <a:rPr lang="en-US" b="0" i="0" dirty="0">
                <a:solidFill>
                  <a:srgbClr val="D1D5DB"/>
                </a:solidFill>
                <a:effectLst/>
                <a:latin typeface="Söhne"/>
              </a:rPr>
              <a:t> The next step is to test the chatbot and evaluate its performance. This involves using various test cases to ensure that the chatbot can accurately answer questions related to college admissions, courses, fees, and other related information.</a:t>
            </a:r>
          </a:p>
          <a:p>
            <a:r>
              <a:rPr lang="en-US" b="1" i="0" dirty="0">
                <a:solidFill>
                  <a:srgbClr val="D1D5DB"/>
                </a:solidFill>
                <a:effectLst/>
                <a:latin typeface="Söhne"/>
              </a:rPr>
              <a:t>Deployment:</a:t>
            </a:r>
            <a:r>
              <a:rPr lang="en-US" b="0" i="0" dirty="0">
                <a:solidFill>
                  <a:srgbClr val="D1D5DB"/>
                </a:solidFill>
                <a:effectLst/>
                <a:latin typeface="Söhne"/>
              </a:rPr>
              <a:t> Once the chatbot has been tested and evaluated, it can be deployed to the chosen chat platform for use by college applicants and other users.</a:t>
            </a:r>
          </a:p>
          <a:p>
            <a:r>
              <a:rPr lang="en-US" b="1" i="0" dirty="0">
                <a:solidFill>
                  <a:srgbClr val="D1D5DB"/>
                </a:solidFill>
                <a:effectLst/>
                <a:latin typeface="Söhne"/>
              </a:rPr>
              <a:t>Continuous Improvement:</a:t>
            </a:r>
            <a:r>
              <a:rPr lang="en-US" b="0" i="0" dirty="0">
                <a:solidFill>
                  <a:srgbClr val="D1D5DB"/>
                </a:solidFill>
                <a:effectLst/>
                <a:latin typeface="Söhne"/>
              </a:rPr>
              <a:t> Finally, the chatbot must be continuously improved based on user feedback and additional data to ensure that it stays up-to-date and relevant.</a:t>
            </a:r>
          </a:p>
          <a:p>
            <a:endParaRPr lang="en-US"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3455763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D1D5DB"/>
                </a:solidFill>
                <a:effectLst/>
                <a:latin typeface="Söhne"/>
              </a:rPr>
              <a:t>Data Collection and Preparation:</a:t>
            </a:r>
            <a:r>
              <a:rPr lang="en-US" b="0" i="0" dirty="0">
                <a:solidFill>
                  <a:srgbClr val="D1D5DB"/>
                </a:solidFill>
                <a:effectLst/>
                <a:latin typeface="Söhne"/>
              </a:rPr>
              <a:t> The next step is to collect and prepare the data that will be used to train the chatbot. The data can be collected from various sources, such as college websites, student forums, and other online resources. The data must be cleaned, pre-processed, and labeled appropriately.</a:t>
            </a:r>
          </a:p>
          <a:p>
            <a:r>
              <a:rPr lang="en-US" b="1" i="0" dirty="0">
                <a:solidFill>
                  <a:srgbClr val="D1D5DB"/>
                </a:solidFill>
                <a:effectLst/>
                <a:latin typeface="Söhne"/>
              </a:rPr>
              <a:t>Model Selection and Training:</a:t>
            </a:r>
            <a:r>
              <a:rPr lang="en-US" b="0" i="0" dirty="0">
                <a:solidFill>
                  <a:srgbClr val="D1D5DB"/>
                </a:solidFill>
                <a:effectLst/>
                <a:latin typeface="Söhne"/>
              </a:rPr>
              <a:t> The third step is to select an appropriate AI model and train it using the prepared data. Some popular AI models for chatbots include deep learning models such as Recurrent Neural Networks (RNN), Long Short-Term Memory (LSTM), and Transformer models such as GPT-3.</a:t>
            </a:r>
          </a:p>
          <a:p>
            <a:r>
              <a:rPr lang="en-US" b="1" i="0" dirty="0">
                <a:solidFill>
                  <a:srgbClr val="D1D5DB"/>
                </a:solidFill>
                <a:effectLst/>
                <a:latin typeface="Söhne"/>
              </a:rPr>
              <a:t>Integration with Chat Platform:</a:t>
            </a:r>
            <a:r>
              <a:rPr lang="en-US" b="0" i="0" dirty="0">
                <a:solidFill>
                  <a:srgbClr val="D1D5DB"/>
                </a:solidFill>
                <a:effectLst/>
                <a:latin typeface="Söhne"/>
              </a:rPr>
              <a:t> After the model is trained, it needs to be integrated with a chat platform that will allow users to interact with the chatbot. Some popular chat platforms include Facebook Messenger, Slack, and WhatsApp.</a:t>
            </a:r>
          </a:p>
          <a:p>
            <a:r>
              <a:rPr lang="en-US" b="1" i="0" dirty="0">
                <a:solidFill>
                  <a:srgbClr val="D1D5DB"/>
                </a:solidFill>
                <a:effectLst/>
                <a:latin typeface="Söhne"/>
              </a:rPr>
              <a:t>Testing and Evaluation:</a:t>
            </a:r>
            <a:r>
              <a:rPr lang="en-US" b="0" i="0" dirty="0">
                <a:solidFill>
                  <a:srgbClr val="D1D5DB"/>
                </a:solidFill>
                <a:effectLst/>
                <a:latin typeface="Söhne"/>
              </a:rPr>
              <a:t> The next step is to test the chatbot and evaluate its performance. This involves using various test cases to ensure that the chatbot can accurately answer questions related to college admissions, courses, fees, and other related information.</a:t>
            </a:r>
          </a:p>
          <a:p>
            <a:r>
              <a:rPr lang="en-US" b="1" i="0" dirty="0">
                <a:solidFill>
                  <a:srgbClr val="D1D5DB"/>
                </a:solidFill>
                <a:effectLst/>
                <a:latin typeface="Söhne"/>
              </a:rPr>
              <a:t>Deployment:</a:t>
            </a:r>
            <a:r>
              <a:rPr lang="en-US" b="0" i="0" dirty="0">
                <a:solidFill>
                  <a:srgbClr val="D1D5DB"/>
                </a:solidFill>
                <a:effectLst/>
                <a:latin typeface="Söhne"/>
              </a:rPr>
              <a:t> Once the chatbot has been tested and evaluated, it can be deployed to the chosen chat platform for use by college applicants and other users.</a:t>
            </a:r>
          </a:p>
          <a:p>
            <a:r>
              <a:rPr lang="en-US" b="1" i="0" dirty="0">
                <a:solidFill>
                  <a:srgbClr val="D1D5DB"/>
                </a:solidFill>
                <a:effectLst/>
                <a:latin typeface="Söhne"/>
              </a:rPr>
              <a:t>Continuous Improvement:</a:t>
            </a:r>
            <a:r>
              <a:rPr lang="en-US" b="0" i="0" dirty="0">
                <a:solidFill>
                  <a:srgbClr val="D1D5DB"/>
                </a:solidFill>
                <a:effectLst/>
                <a:latin typeface="Söhne"/>
              </a:rPr>
              <a:t> Finally, the chatbot must be continuously improved based on user feedback and additional data to ensure that it stays up-to-date and relevant.</a:t>
            </a:r>
          </a:p>
          <a:p>
            <a:endParaRPr lang="en-US"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345576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0" i="0" dirty="0">
                <a:solidFill>
                  <a:srgbClr val="333333"/>
                </a:solidFill>
                <a:effectLst/>
                <a:latin typeface="Roboto" panose="020F0502020204030204" pitchFamily="34" charset="0"/>
              </a:rPr>
              <a:t>AI based Chatbot to answer FAQs</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248903" cy="1323439"/>
          </a:xfrm>
          <a:prstGeom prst="rect">
            <a:avLst/>
          </a:prstGeom>
          <a:noFill/>
        </p:spPr>
        <p:txBody>
          <a:bodyPr wrap="none" rtlCol="0">
            <a:spAutoFit/>
          </a:bodyPr>
          <a:lstStyle/>
          <a:p>
            <a:r>
              <a:rPr lang="en-US" sz="2000" b="1" dirty="0"/>
              <a:t>Submitted by: </a:t>
            </a:r>
          </a:p>
          <a:p>
            <a:r>
              <a:rPr lang="en-US" sz="2000" dirty="0" err="1"/>
              <a:t>Avanish</a:t>
            </a:r>
            <a:r>
              <a:rPr lang="en-US" sz="2000" dirty="0"/>
              <a:t> Rai – 20BCS8812</a:t>
            </a:r>
          </a:p>
          <a:p>
            <a:r>
              <a:rPr lang="en-US" sz="2000" dirty="0"/>
              <a:t>Priyanshu Singh – 20BCS6896</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err="1"/>
              <a:t>MRs.</a:t>
            </a:r>
            <a:r>
              <a:rPr lang="en-US" sz="2000" dirty="0"/>
              <a:t> Anita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3" name="TextBox 2">
            <a:extLst>
              <a:ext uri="{FF2B5EF4-FFF2-40B4-BE49-F238E27FC236}">
                <a16:creationId xmlns:a16="http://schemas.microsoft.com/office/drawing/2014/main" id="{25D51E74-1573-45DA-A02B-3EC8B787E1B0}"/>
              </a:ext>
            </a:extLst>
          </p:cNvPr>
          <p:cNvSpPr txBox="1"/>
          <p:nvPr/>
        </p:nvSpPr>
        <p:spPr>
          <a:xfrm>
            <a:off x="673100" y="1690688"/>
            <a:ext cx="10845800" cy="3970318"/>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a:t>Figure 2 illustrates the classification of the chatbot framework with respect to responses and conversations. Retrieval based chatbot is employed in many of the academic web portal. Most of the FAQ loaded in in data base. Education institutions maintain the securable data whenever they prefer chatbot .Common guideline and information is shared in the beginning of the chat. Reponses delivered to user based on their log in credentials. Following information asked to verify the user info and security purpose (Student ID/Register Number, College Email, Registered mobile number, etc.)</a:t>
            </a:r>
          </a:p>
        </p:txBody>
      </p:sp>
    </p:spTree>
    <p:extLst>
      <p:ext uri="{BB962C8B-B14F-4D97-AF65-F5344CB8AC3E}">
        <p14:creationId xmlns:p14="http://schemas.microsoft.com/office/powerpoint/2010/main" val="2595395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3" name="Picture 5">
            <a:extLst>
              <a:ext uri="{FF2B5EF4-FFF2-40B4-BE49-F238E27FC236}">
                <a16:creationId xmlns:a16="http://schemas.microsoft.com/office/drawing/2014/main" id="{A9BC4930-789B-4F93-BFBD-7368CC44D3DD}"/>
              </a:ext>
            </a:extLst>
          </p:cNvPr>
          <p:cNvPicPr>
            <a:picLocks noChangeAspect="1"/>
          </p:cNvPicPr>
          <p:nvPr/>
        </p:nvPicPr>
        <p:blipFill rotWithShape="1">
          <a:blip r:embed="rId2">
            <a:extLst>
              <a:ext uri="{28A0092B-C50C-407E-A947-70E740481C1C}">
                <a14:useLocalDpi xmlns:a14="http://schemas.microsoft.com/office/drawing/2010/main" val="0"/>
              </a:ext>
            </a:extLst>
          </a:blip>
          <a:srcRect l="10023" t="30938" r="52155" b="29598"/>
          <a:stretch/>
        </p:blipFill>
        <p:spPr>
          <a:xfrm>
            <a:off x="3004207" y="2040759"/>
            <a:ext cx="5701862" cy="3346392"/>
          </a:xfrm>
          <a:prstGeom prst="rect">
            <a:avLst/>
          </a:prstGeom>
        </p:spPr>
      </p:pic>
    </p:spTree>
    <p:extLst>
      <p:ext uri="{BB962C8B-B14F-4D97-AF65-F5344CB8AC3E}">
        <p14:creationId xmlns:p14="http://schemas.microsoft.com/office/powerpoint/2010/main" val="206968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3" name="TextBox 2">
            <a:extLst>
              <a:ext uri="{FF2B5EF4-FFF2-40B4-BE49-F238E27FC236}">
                <a16:creationId xmlns:a16="http://schemas.microsoft.com/office/drawing/2014/main" id="{3BEEE355-995D-48FC-A9CC-9EC9BC0E28EB}"/>
              </a:ext>
            </a:extLst>
          </p:cNvPr>
          <p:cNvSpPr txBox="1"/>
          <p:nvPr/>
        </p:nvSpPr>
        <p:spPr>
          <a:xfrm>
            <a:off x="768130" y="1690688"/>
            <a:ext cx="10994697" cy="4401205"/>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a:t>chatbots are a remedy. They are extremely convenient and simple to use, with the goal of providing automated responses to frequently asked questions while avoiding uncertainty and delayed responses. Retrieval-based chatbots (Figure 3) operate on the graph or directed flow principle. </a:t>
            </a:r>
          </a:p>
          <a:p>
            <a:pPr marL="285750" indent="-285750" algn="l">
              <a:buFont typeface="Arial" panose="020B0604020202020204" pitchFamily="34" charset="0"/>
              <a:buChar char="•"/>
            </a:pPr>
            <a:endParaRPr lang="en-US" sz="2800" dirty="0"/>
          </a:p>
          <a:p>
            <a:pPr algn="l"/>
            <a:r>
              <a:rPr lang="en-US" sz="2800" dirty="0"/>
              <a:t>The chatbot is programmed to provide the best response possible from a database of predefined responses. To determine the most appropriate response, retrieval-based chatbots employ techniques such as key phrase matching, machine based learning, or deep learning.</a:t>
            </a:r>
          </a:p>
        </p:txBody>
      </p:sp>
    </p:spTree>
    <p:extLst>
      <p:ext uri="{BB962C8B-B14F-4D97-AF65-F5344CB8AC3E}">
        <p14:creationId xmlns:p14="http://schemas.microsoft.com/office/powerpoint/2010/main" val="401827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8" name="TextBox 7">
            <a:extLst>
              <a:ext uri="{FF2B5EF4-FFF2-40B4-BE49-F238E27FC236}">
                <a16:creationId xmlns:a16="http://schemas.microsoft.com/office/drawing/2014/main" id="{F7CDE740-EAC9-4922-99F7-6073695E23E0}"/>
              </a:ext>
            </a:extLst>
          </p:cNvPr>
          <p:cNvSpPr txBox="1"/>
          <p:nvPr/>
        </p:nvSpPr>
        <p:spPr>
          <a:xfrm>
            <a:off x="744484" y="4423979"/>
            <a:ext cx="11246068" cy="1815882"/>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a:t>To determine the most apt response, on retrieval-based chatbots employ techniques such as keyword synonym, machine based learning, or deep learning algorithms. Whatever technique is used, these chatbots only provide preset responses and do not create new output.</a:t>
            </a:r>
          </a:p>
        </p:txBody>
      </p:sp>
      <p:pic>
        <p:nvPicPr>
          <p:cNvPr id="3" name="Picture 4">
            <a:extLst>
              <a:ext uri="{FF2B5EF4-FFF2-40B4-BE49-F238E27FC236}">
                <a16:creationId xmlns:a16="http://schemas.microsoft.com/office/drawing/2014/main" id="{D1EDD37A-2932-4806-8BE7-D2D2633F3F4C}"/>
              </a:ext>
            </a:extLst>
          </p:cNvPr>
          <p:cNvPicPr>
            <a:picLocks noChangeAspect="1"/>
          </p:cNvPicPr>
          <p:nvPr/>
        </p:nvPicPr>
        <p:blipFill rotWithShape="1">
          <a:blip r:embed="rId2">
            <a:extLst>
              <a:ext uri="{28A0092B-C50C-407E-A947-70E740481C1C}">
                <a14:useLocalDpi xmlns:a14="http://schemas.microsoft.com/office/drawing/2010/main" val="0"/>
              </a:ext>
            </a:extLst>
          </a:blip>
          <a:srcRect l="10237" t="25192" r="50000" b="28237"/>
          <a:stretch/>
        </p:blipFill>
        <p:spPr>
          <a:xfrm>
            <a:off x="3398344" y="1576825"/>
            <a:ext cx="4020208" cy="2648543"/>
          </a:xfrm>
          <a:prstGeom prst="rect">
            <a:avLst/>
          </a:prstGeom>
        </p:spPr>
      </p:pic>
    </p:spTree>
    <p:extLst>
      <p:ext uri="{BB962C8B-B14F-4D97-AF65-F5344CB8AC3E}">
        <p14:creationId xmlns:p14="http://schemas.microsoft.com/office/powerpoint/2010/main" val="2483229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
        <p:nvSpPr>
          <p:cNvPr id="17" name="TextBox 16">
            <a:extLst>
              <a:ext uri="{FF2B5EF4-FFF2-40B4-BE49-F238E27FC236}">
                <a16:creationId xmlns:a16="http://schemas.microsoft.com/office/drawing/2014/main" id="{34C8C281-6471-402E-9A8C-44B8A3E09BEA}"/>
              </a:ext>
            </a:extLst>
          </p:cNvPr>
          <p:cNvSpPr txBox="1"/>
          <p:nvPr/>
        </p:nvSpPr>
        <p:spPr>
          <a:xfrm>
            <a:off x="1245476" y="6033184"/>
            <a:ext cx="4671849" cy="646331"/>
          </a:xfrm>
          <a:prstGeom prst="rect">
            <a:avLst/>
          </a:prstGeom>
          <a:noFill/>
        </p:spPr>
        <p:txBody>
          <a:bodyPr wrap="square" rtlCol="0">
            <a:spAutoFit/>
          </a:bodyPr>
          <a:lstStyle/>
          <a:p>
            <a:pPr marL="285750" indent="-285750" algn="l">
              <a:buFont typeface="Arial" panose="020B0604020202020204" pitchFamily="34" charset="0"/>
              <a:buChar char="•"/>
            </a:pPr>
            <a:r>
              <a:rPr lang="en-US" dirty="0"/>
              <a:t>Bot successfully detecting the sentiment of the query </a:t>
            </a:r>
          </a:p>
        </p:txBody>
      </p:sp>
      <p:sp>
        <p:nvSpPr>
          <p:cNvPr id="19" name="TextBox 18">
            <a:extLst>
              <a:ext uri="{FF2B5EF4-FFF2-40B4-BE49-F238E27FC236}">
                <a16:creationId xmlns:a16="http://schemas.microsoft.com/office/drawing/2014/main" id="{E009D75B-394F-4E48-B3DC-86A952F03571}"/>
              </a:ext>
            </a:extLst>
          </p:cNvPr>
          <p:cNvSpPr txBox="1"/>
          <p:nvPr/>
        </p:nvSpPr>
        <p:spPr>
          <a:xfrm>
            <a:off x="6685454" y="6033183"/>
            <a:ext cx="4671849" cy="646331"/>
          </a:xfrm>
          <a:prstGeom prst="rect">
            <a:avLst/>
          </a:prstGeom>
          <a:noFill/>
        </p:spPr>
        <p:txBody>
          <a:bodyPr wrap="square" rtlCol="0">
            <a:spAutoFit/>
          </a:bodyPr>
          <a:lstStyle/>
          <a:p>
            <a:pPr marL="285750" indent="-285750" algn="l">
              <a:buFont typeface="Arial" panose="020B0604020202020204" pitchFamily="34" charset="0"/>
              <a:buChar char="•"/>
            </a:pPr>
            <a:r>
              <a:rPr lang="en-US" dirty="0"/>
              <a:t>Bot failed to detect the sentiment of the query</a:t>
            </a:r>
          </a:p>
        </p:txBody>
      </p:sp>
      <p:pic>
        <p:nvPicPr>
          <p:cNvPr id="7" name="Picture 7">
            <a:extLst>
              <a:ext uri="{FF2B5EF4-FFF2-40B4-BE49-F238E27FC236}">
                <a16:creationId xmlns:a16="http://schemas.microsoft.com/office/drawing/2014/main" id="{885838BE-EEF5-48E5-91AA-49094556E636}"/>
              </a:ext>
            </a:extLst>
          </p:cNvPr>
          <p:cNvPicPr>
            <a:picLocks noChangeAspect="1"/>
          </p:cNvPicPr>
          <p:nvPr/>
        </p:nvPicPr>
        <p:blipFill rotWithShape="1">
          <a:blip r:embed="rId2">
            <a:extLst>
              <a:ext uri="{28A0092B-C50C-407E-A947-70E740481C1C}">
                <a14:useLocalDpi xmlns:a14="http://schemas.microsoft.com/office/drawing/2010/main" val="0"/>
              </a:ext>
            </a:extLst>
          </a:blip>
          <a:srcRect l="28125" t="16571" r="27155" b="14272"/>
          <a:stretch/>
        </p:blipFill>
        <p:spPr>
          <a:xfrm>
            <a:off x="1147378" y="1813033"/>
            <a:ext cx="4370552" cy="3801853"/>
          </a:xfrm>
          <a:prstGeom prst="rect">
            <a:avLst/>
          </a:prstGeom>
        </p:spPr>
      </p:pic>
      <p:pic>
        <p:nvPicPr>
          <p:cNvPr id="8" name="Picture 8">
            <a:extLst>
              <a:ext uri="{FF2B5EF4-FFF2-40B4-BE49-F238E27FC236}">
                <a16:creationId xmlns:a16="http://schemas.microsoft.com/office/drawing/2014/main" id="{CA0A777A-6AC8-4150-8A2E-13237F96905C}"/>
              </a:ext>
            </a:extLst>
          </p:cNvPr>
          <p:cNvPicPr>
            <a:picLocks noChangeAspect="1"/>
          </p:cNvPicPr>
          <p:nvPr/>
        </p:nvPicPr>
        <p:blipFill rotWithShape="1">
          <a:blip r:embed="rId3">
            <a:extLst>
              <a:ext uri="{28A0092B-C50C-407E-A947-70E740481C1C}">
                <a14:useLocalDpi xmlns:a14="http://schemas.microsoft.com/office/drawing/2010/main" val="0"/>
              </a:ext>
            </a:extLst>
          </a:blip>
          <a:srcRect l="25754" t="21128" r="26724" b="7567"/>
          <a:stretch/>
        </p:blipFill>
        <p:spPr>
          <a:xfrm>
            <a:off x="6674072" y="1813032"/>
            <a:ext cx="4504488" cy="3801853"/>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20000"/>
          </a:bodyPr>
          <a:lstStyle/>
          <a:p>
            <a:r>
              <a:rPr lang="en-US" dirty="0"/>
              <a:t>To conclude, College Enquiry Chatbot is helpful in guiding students with correct and most up to date sources of information. It is advantageous for international applicants for queries such as fee payment and academic matters. Students can get the information at their fingertips rather than visiting college office.</a:t>
            </a:r>
          </a:p>
          <a:p>
            <a:r>
              <a:rPr lang="en-US" dirty="0"/>
              <a:t> It improves efficiency by taking over tasks for which humans are not essential. Sentiment analysis implemented in College Enquiry Chatbot correctly recognizes the user’s query such as positive, negative, and neutral by storing all the conversations in the database. </a:t>
            </a:r>
          </a:p>
          <a:p>
            <a:r>
              <a:rPr lang="en-US" dirty="0"/>
              <a:t>However, the system was partially successful in adding empathy since scope of these queries is vast and the system requires more rigorous data to handle all the questions which are out of script. Nevertheless, active learning helps to improve the bot performance for handling off-script queries.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880465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fontScale="77500" lnSpcReduction="20000"/>
          </a:bodyPr>
          <a:lstStyle/>
          <a:p>
            <a:r>
              <a:rPr lang="en-US" dirty="0"/>
              <a:t>To improve the current functionalities of College Enquiry Chatbot, in the future, the scope of the chatbot can be increased by inserting data for all the departments, training the bot with varied data, testing it on live website, and based on that feedback inserting more training data to the bot. Some of the new features which can be added to the bot are</a:t>
            </a:r>
          </a:p>
          <a:p>
            <a:r>
              <a:rPr lang="en-US" dirty="0"/>
              <a:t> 1) speech recognition feature through which students can ask their queries verbally and get the answers from the bot,</a:t>
            </a:r>
          </a:p>
          <a:p>
            <a:r>
              <a:rPr lang="en-US" dirty="0"/>
              <a:t> 2) integration with multiple channels such as phone call, SMS, and various social media platforms like Skype, Facebook and Twitter, </a:t>
            </a:r>
          </a:p>
          <a:p>
            <a:r>
              <a:rPr lang="en-US" dirty="0"/>
              <a:t>3) handling context aware and interactive queries in which bot will be aware of the context of an ongoing conversation with a student,</a:t>
            </a:r>
          </a:p>
          <a:p>
            <a:r>
              <a:rPr lang="en-US" dirty="0"/>
              <a:t> 4) integration with services such as password reset and course 46 enrollment, and 5) adding a capability for the bot to perform analytics based on user’s sentiment based on which the bot can be re-trained on human emotions so that more empathy can be added to the bot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952428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a:t>W. </a:t>
            </a:r>
            <a:r>
              <a:rPr lang="en-US" dirty="0" err="1"/>
              <a:t>Astuti</a:t>
            </a:r>
            <a:r>
              <a:rPr lang="en-US" dirty="0"/>
              <a:t>, D. P. I. Putri, A. P. </a:t>
            </a:r>
            <a:r>
              <a:rPr lang="en-US" dirty="0" err="1"/>
              <a:t>Wibawa</a:t>
            </a:r>
            <a:r>
              <a:rPr lang="en-US" dirty="0"/>
              <a:t>, Y. Salim, </a:t>
            </a:r>
            <a:r>
              <a:rPr lang="en-US" dirty="0" err="1"/>
              <a:t>Purnawansyah</a:t>
            </a:r>
            <a:r>
              <a:rPr lang="en-US" dirty="0"/>
              <a:t> and A. Ghosh, "Predicting Frequently Asked Questions (FAQs) on the COVID-19 Chatbot using the DIET Classifier," 2021 3rd East Indonesia Conference on Computer and Information Technology (</a:t>
            </a:r>
            <a:r>
              <a:rPr lang="en-US" dirty="0" err="1"/>
              <a:t>EIConCIT</a:t>
            </a:r>
            <a:r>
              <a:rPr lang="en-US" dirty="0"/>
              <a:t>), 2021, pp. 25-29. </a:t>
            </a:r>
          </a:p>
          <a:p>
            <a:r>
              <a:rPr lang="en-US" dirty="0"/>
              <a:t>International Research Journal of Modernization in Engineering Technology and Science ( Peer-Reviewed, Open Access, Fully Refereed International Journal ) Volume:04/Issue:11/November-2022 Impact Factor- 6.752</a:t>
            </a: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fontScale="77500" lnSpcReduction="20000"/>
          </a:bodyPr>
          <a:lstStyle/>
          <a:p>
            <a:r>
              <a:rPr lang="en-US" dirty="0"/>
              <a:t>The implementation of artificial intelligent systems has been implicated by the advancement of information technology and communication. The systems are nearing excellence. Human interfaced decision support systems, robotics, and artificial intelligence expert systems, natural language processing, and many more.</a:t>
            </a:r>
          </a:p>
          <a:p>
            <a:r>
              <a:rPr lang="en-US" dirty="0"/>
              <a:t> Even in the case of there are some hybrid methods in artificial intelligence fields as well as adaptable methods that make more complex way. Furthermore, there are hybrid natural languages and co adaptable systems that can understand human natural language. </a:t>
            </a:r>
          </a:p>
          <a:p>
            <a:r>
              <a:rPr lang="en-US" dirty="0"/>
              <a:t>These interfaced systems is able to educate themselves and enrich their knowledge by reading all electronics articles available on the internet. As a end-user, client can ask questions to the system in the same way that could be done with another human. </a:t>
            </a:r>
          </a:p>
          <a:p>
            <a:r>
              <a:rPr lang="en-US" dirty="0"/>
              <a:t>These systems commonly named as intelligent answering machines. Added on to intellectual answering-engines, the internet in recent times has numerous applications of chatter-boot, also termed as chatbot, which are developed for designated purposes or simply entertainment.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6383"/>
            <a:ext cx="10515600" cy="4351338"/>
          </a:xfrm>
        </p:spPr>
        <p:txBody>
          <a:bodyPr>
            <a:normAutofit fontScale="85000" lnSpcReduction="20000"/>
          </a:bodyPr>
          <a:lstStyle/>
          <a:p>
            <a:r>
              <a:rPr lang="en-US" dirty="0"/>
              <a:t>The so called application work is much easier, as the knowledge has already been educated. The virtual assistant would suit the speaker's or user's input sentence with an algorithm that appeared on the knowledgebase. </a:t>
            </a:r>
          </a:p>
          <a:p>
            <a:r>
              <a:rPr lang="en-US" dirty="0"/>
              <a:t>Also every pattern is associated with chatbot knowledge gained from multiple sources. The input statement is formulated as the chat pattern's algorithm. The chat structures denoted by the pattern-template are saved as tables in a relational database management system (RDBMS). </a:t>
            </a:r>
          </a:p>
          <a:p>
            <a:r>
              <a:rPr lang="en-US" dirty="0"/>
              <a:t>A sentence similarity measurement score is used in the pattern matching process. The calculation method for anticipating similarity measurement scores [3]-[6].</a:t>
            </a:r>
          </a:p>
          <a:p>
            <a:r>
              <a:rPr lang="en-US" dirty="0"/>
              <a:t>Chatbots are categorized as an enormously important method to interact with customers, grateful to the exponential rise of the mobile facilities over the previous decade, and their popularity and adaptability are rapidly spreading. The mobile devices substitute the way we communicate and enable sustainable learning in multiple settings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25246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r>
              <a:rPr lang="en-US" b="1" dirty="0"/>
              <a:t>Problem Statement  </a:t>
            </a:r>
            <a:r>
              <a:rPr lang="en-US" dirty="0"/>
              <a:t>- At the start of each academic semester, registration opens for those wishing to join the university in various disciplines, and telephone calls for admission and registration abound. This leads to an increase in the loads and work for the employees and Registration as a result of the constant pressure of those wishing to register and their families by flocking to the Deanship.</a:t>
            </a:r>
          </a:p>
          <a:p>
            <a:r>
              <a:rPr lang="en-US" dirty="0"/>
              <a:t> so the employees are not able to answer the phone calls and social media. This often leads to many students who wish to register to be ignored.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1763"/>
            <a:ext cx="10515600" cy="4351338"/>
          </a:xfrm>
        </p:spPr>
        <p:txBody>
          <a:bodyPr>
            <a:noAutofit/>
          </a:bodyPr>
          <a:lstStyle/>
          <a:p>
            <a:r>
              <a:rPr lang="en-US"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Data Collection and Preparation: The next step is to collect and prepare the data that will be used to train the chatbot. The data can be collected from various sources, such as college websites, student forums, and other online resources. The data must be cleaned, pre-processed, and labeled appropriately.</a:t>
            </a:r>
            <a:endParaRPr lang="en-US"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Model Selection and Training: The third step is to select an appropriate AI model and train it using the prepared data. Some popular AI models for chatbots include deep learning models such as Recurrent Neural Networks (RNN), Long Short-Term Memory (LSTM), and Transformer models such as GPT-3.</a:t>
            </a:r>
            <a:endParaRPr lang="en-US"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Integration with Chat Platform: After the model is trained, it needs to be integrated with a chat platform that will allow users to interact with the chatbot. Some popular chat platforms include Facebook Messenger, Slack, and WhatsApp.</a:t>
            </a:r>
            <a:endParaRPr lang="en-US"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0696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4">
            <a:extLst>
              <a:ext uri="{FF2B5EF4-FFF2-40B4-BE49-F238E27FC236}">
                <a16:creationId xmlns:a16="http://schemas.microsoft.com/office/drawing/2014/main" id="{C2162455-FF1C-47B5-8B21-AE5D4E948254}"/>
              </a:ext>
            </a:extLst>
          </p:cNvPr>
          <p:cNvGraphicFramePr>
            <a:graphicFrameLocks noGrp="1"/>
          </p:cNvGraphicFramePr>
          <p:nvPr>
            <p:ph idx="1"/>
            <p:extLst>
              <p:ext uri="{D42A27DB-BD31-4B8C-83A1-F6EECF244321}">
                <p14:modId xmlns:p14="http://schemas.microsoft.com/office/powerpoint/2010/main" val="2738617747"/>
              </p:ext>
            </p:extLst>
          </p:nvPr>
        </p:nvGraphicFramePr>
        <p:xfrm>
          <a:off x="838200" y="104610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55446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lstStyle/>
          <a:p>
            <a:r>
              <a:rPr lang="en-US" dirty="0"/>
              <a:t>Save effort and time for both the Admission and registration staff and students who wish to enroll.</a:t>
            </a:r>
          </a:p>
          <a:p>
            <a:r>
              <a:rPr lang="en-US" dirty="0"/>
              <a:t>Provide detailed information about colleges and majors. </a:t>
            </a:r>
          </a:p>
          <a:p>
            <a:r>
              <a:rPr lang="en-US" dirty="0"/>
              <a:t>Easy access to information.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7496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3" name="Picture 4">
            <a:extLst>
              <a:ext uri="{FF2B5EF4-FFF2-40B4-BE49-F238E27FC236}">
                <a16:creationId xmlns:a16="http://schemas.microsoft.com/office/drawing/2014/main" id="{82049457-9A73-4A2B-861F-3C162C03CCE8}"/>
              </a:ext>
            </a:extLst>
          </p:cNvPr>
          <p:cNvPicPr>
            <a:picLocks noChangeAspect="1"/>
          </p:cNvPicPr>
          <p:nvPr/>
        </p:nvPicPr>
        <p:blipFill rotWithShape="1">
          <a:blip r:embed="rId2">
            <a:extLst>
              <a:ext uri="{28A0092B-C50C-407E-A947-70E740481C1C}">
                <a14:useLocalDpi xmlns:a14="http://schemas.microsoft.com/office/drawing/2010/main" val="0"/>
              </a:ext>
            </a:extLst>
          </a:blip>
          <a:srcRect l="8836" t="22318" r="49138" b="27490"/>
          <a:stretch/>
        </p:blipFill>
        <p:spPr>
          <a:xfrm>
            <a:off x="2890344" y="1874344"/>
            <a:ext cx="5237655" cy="3518630"/>
          </a:xfrm>
          <a:prstGeom prst="rect">
            <a:avLst/>
          </a:prstGeom>
        </p:spPr>
      </p:pic>
    </p:spTree>
    <p:extLst>
      <p:ext uri="{BB962C8B-B14F-4D97-AF65-F5344CB8AC3E}">
        <p14:creationId xmlns:p14="http://schemas.microsoft.com/office/powerpoint/2010/main" val="22852401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6120</TotalTime>
  <Words>213</Words>
  <Application>Microsoft Office PowerPoint</Application>
  <PresentationFormat>Widescreen</PresentationFormat>
  <Paragraphs>51</Paragraphs>
  <Slides>17</Slides>
  <Notes>2</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1_Office Theme</vt:lpstr>
      <vt:lpstr>2_Office Theme</vt:lpstr>
      <vt:lpstr>Contents Slide Master</vt:lpstr>
      <vt:lpstr>PowerPoint Presentation</vt:lpstr>
      <vt:lpstr>Outline</vt:lpstr>
      <vt:lpstr>Introduction to Project</vt:lpstr>
      <vt:lpstr>PowerPoint Presentation</vt:lpstr>
      <vt:lpstr>Problem Formulation</vt:lpstr>
      <vt:lpstr>PowerPoint Presentation</vt:lpstr>
      <vt:lpstr>PowerPoint Presentation</vt:lpstr>
      <vt:lpstr>Objectives of the Work</vt:lpstr>
      <vt:lpstr>Methodology used</vt:lpstr>
      <vt:lpstr>Methodology used</vt:lpstr>
      <vt:lpstr>Methodology used</vt:lpstr>
      <vt:lpstr>Methodology used</vt:lpstr>
      <vt:lpstr>Methodology used</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Avanish Rai</cp:lastModifiedBy>
  <cp:revision>497</cp:revision>
  <dcterms:created xsi:type="dcterms:W3CDTF">2019-01-09T10:33:58Z</dcterms:created>
  <dcterms:modified xsi:type="dcterms:W3CDTF">2023-03-24T12:37:27Z</dcterms:modified>
</cp:coreProperties>
</file>