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8" r:id="rId7"/>
    <p:sldId id="401" r:id="rId8"/>
    <p:sldId id="409" r:id="rId9"/>
    <p:sldId id="410" r:id="rId10"/>
    <p:sldId id="402" r:id="rId11"/>
    <p:sldId id="403" r:id="rId12"/>
    <p:sldId id="411" r:id="rId13"/>
    <p:sldId id="413" r:id="rId14"/>
    <p:sldId id="414" r:id="rId15"/>
    <p:sldId id="415" r:id="rId16"/>
    <p:sldId id="416" r:id="rId17"/>
    <p:sldId id="405"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9F3CC-C17C-48CF-8F83-72AB31747C6B}" type="doc">
      <dgm:prSet loTypeId="urn:microsoft.com/office/officeart/2005/8/layout/hierarchy3" loCatId="convert" qsTypeId="urn:microsoft.com/office/officeart/2005/8/quickstyle/simple4" qsCatId="simple" csTypeId="urn:microsoft.com/office/officeart/2005/8/colors/colorful4" csCatId="colorful" phldr="1"/>
      <dgm:spPr/>
      <dgm:t>
        <a:bodyPr/>
        <a:lstStyle/>
        <a:p>
          <a:endParaRPr lang="en-US"/>
        </a:p>
      </dgm:t>
    </dgm:pt>
    <dgm:pt modelId="{E23C602E-2449-44C7-A9E4-AB93546A1A60}">
      <dgm:prSet/>
      <dgm:spPr/>
      <dgm:t>
        <a:bodyPr/>
        <a:lstStyle/>
        <a:p>
          <a:r>
            <a:rPr lang="en-US" dirty="0"/>
            <a:t>Millions of children worldwide suffer from the effects of child labor, which robs them of their childhood and potential. Numerous studies have been carried out over the years to comprehend the state of the field's research and the difficulties faced by rescued child laborers.</a:t>
          </a:r>
        </a:p>
      </dgm:t>
    </dgm:pt>
    <dgm:pt modelId="{374B4134-CF8F-4AC6-AD12-FB08ABD44662}" type="parTrans" cxnId="{5B089014-5522-4790-8C4C-45AA7853BB28}">
      <dgm:prSet/>
      <dgm:spPr/>
      <dgm:t>
        <a:bodyPr/>
        <a:lstStyle/>
        <a:p>
          <a:endParaRPr lang="en-US"/>
        </a:p>
      </dgm:t>
    </dgm:pt>
    <dgm:pt modelId="{A665AE8B-DA0B-4A80-949B-D9E7ECD66C88}" type="sibTrans" cxnId="{5B089014-5522-4790-8C4C-45AA7853BB28}">
      <dgm:prSet/>
      <dgm:spPr/>
      <dgm:t>
        <a:bodyPr/>
        <a:lstStyle/>
        <a:p>
          <a:endParaRPr lang="en-US"/>
        </a:p>
      </dgm:t>
    </dgm:pt>
    <dgm:pt modelId="{1195534A-31A3-4B9A-81E6-95EA90295669}">
      <dgm:prSet/>
      <dgm:spPr/>
      <dgm:t>
        <a:bodyPr/>
        <a:lstStyle/>
        <a:p>
          <a:r>
            <a:rPr lang="en-US" dirty="0"/>
            <a:t>Children who have a mentor can gain social skills, self-confidence, and connections that will help them in the future. The use of technology to support initiatives for child laborers who have been rescued has also drawn a lot of attention in the literature. Children can access educational and mental health resources no matter where they are thanks to technology, such as online courses and virtual counseling sessions.</a:t>
          </a:r>
          <a:endParaRPr lang="en-IN" dirty="0"/>
        </a:p>
        <a:p>
          <a:endParaRPr lang="en-US" dirty="0"/>
        </a:p>
      </dgm:t>
    </dgm:pt>
    <dgm:pt modelId="{E9EBEBF0-CE32-47A7-BFCF-F16D5226EDC9}" type="parTrans" cxnId="{E203F06C-5105-4EA7-815B-333B49E3E8B8}">
      <dgm:prSet/>
      <dgm:spPr/>
      <dgm:t>
        <a:bodyPr/>
        <a:lstStyle/>
        <a:p>
          <a:endParaRPr lang="en-US"/>
        </a:p>
      </dgm:t>
    </dgm:pt>
    <dgm:pt modelId="{222A6031-283E-45F4-AD1E-140E4992AB92}" type="sibTrans" cxnId="{E203F06C-5105-4EA7-815B-333B49E3E8B8}">
      <dgm:prSet/>
      <dgm:spPr/>
      <dgm:t>
        <a:bodyPr/>
        <a:lstStyle/>
        <a:p>
          <a:endParaRPr lang="en-US"/>
        </a:p>
      </dgm:t>
    </dgm:pt>
    <dgm:pt modelId="{D52C6CD7-CDF0-41BA-B90C-4B3720797758}">
      <dgm:prSet/>
      <dgm:spPr/>
      <dgm:t>
        <a:bodyPr/>
        <a:lstStyle/>
        <a:p>
          <a:r>
            <a:rPr lang="en-US" dirty="0"/>
            <a:t>The challenges that the rescued child laborers face are highlighted in the existing literature, as are the benefits of mentorship in their recovery and reintegration, and the use of technology to support such initiatives. This study offers insightful information about the experiences of these kids, which can help with the creation of programs and regulations that will support their recovery and reintegration.</a:t>
          </a:r>
          <a:endParaRPr lang="en-IN" dirty="0"/>
        </a:p>
        <a:p>
          <a:endParaRPr lang="en-US" dirty="0"/>
        </a:p>
      </dgm:t>
    </dgm:pt>
    <dgm:pt modelId="{55ADC060-1BE7-41F0-ACE0-9BC404A38137}" type="parTrans" cxnId="{A08FA90D-D382-4969-8E5D-6B80A052BCA3}">
      <dgm:prSet/>
      <dgm:spPr/>
      <dgm:t>
        <a:bodyPr/>
        <a:lstStyle/>
        <a:p>
          <a:endParaRPr lang="en-US"/>
        </a:p>
      </dgm:t>
    </dgm:pt>
    <dgm:pt modelId="{4AC9D76D-49E7-4387-8FCD-DD5763D14AFC}" type="sibTrans" cxnId="{A08FA90D-D382-4969-8E5D-6B80A052BCA3}">
      <dgm:prSet/>
      <dgm:spPr/>
      <dgm:t>
        <a:bodyPr/>
        <a:lstStyle/>
        <a:p>
          <a:endParaRPr lang="en-US"/>
        </a:p>
      </dgm:t>
    </dgm:pt>
    <dgm:pt modelId="{6A65FF06-EECF-4CB6-A281-0A83ACE28DF5}" type="pres">
      <dgm:prSet presAssocID="{E069F3CC-C17C-48CF-8F83-72AB31747C6B}" presName="diagram" presStyleCnt="0">
        <dgm:presLayoutVars>
          <dgm:chPref val="1"/>
          <dgm:dir/>
          <dgm:animOne val="branch"/>
          <dgm:animLvl val="lvl"/>
          <dgm:resizeHandles/>
        </dgm:presLayoutVars>
      </dgm:prSet>
      <dgm:spPr/>
    </dgm:pt>
    <dgm:pt modelId="{0CC1A065-FD0D-43A8-BA22-5730A0D32994}" type="pres">
      <dgm:prSet presAssocID="{E23C602E-2449-44C7-A9E4-AB93546A1A60}" presName="root" presStyleCnt="0"/>
      <dgm:spPr/>
    </dgm:pt>
    <dgm:pt modelId="{468D9377-1C2C-4DDB-A9D7-5742A259E7F6}" type="pres">
      <dgm:prSet presAssocID="{E23C602E-2449-44C7-A9E4-AB93546A1A60}" presName="rootComposite" presStyleCnt="0"/>
      <dgm:spPr/>
    </dgm:pt>
    <dgm:pt modelId="{77BF996D-4D95-481A-9715-64BC95A6F119}" type="pres">
      <dgm:prSet presAssocID="{E23C602E-2449-44C7-A9E4-AB93546A1A60}" presName="rootText" presStyleLbl="node1" presStyleIdx="0" presStyleCnt="3" custAng="0" custScaleY="201499" custLinFactNeighborX="-362" custLinFactNeighborY="1437"/>
      <dgm:spPr/>
    </dgm:pt>
    <dgm:pt modelId="{F9E9EB86-4AD1-4B3B-9D3F-4CF34A12B3F2}" type="pres">
      <dgm:prSet presAssocID="{E23C602E-2449-44C7-A9E4-AB93546A1A60}" presName="rootConnector" presStyleLbl="node1" presStyleIdx="0" presStyleCnt="3"/>
      <dgm:spPr/>
    </dgm:pt>
    <dgm:pt modelId="{806B9C1E-F26E-495B-9D06-04BE3465433C}" type="pres">
      <dgm:prSet presAssocID="{E23C602E-2449-44C7-A9E4-AB93546A1A60}" presName="childShape" presStyleCnt="0"/>
      <dgm:spPr/>
    </dgm:pt>
    <dgm:pt modelId="{19336071-A60F-4DFC-8568-43A6015B79C7}" type="pres">
      <dgm:prSet presAssocID="{1195534A-31A3-4B9A-81E6-95EA90295669}" presName="root" presStyleCnt="0"/>
      <dgm:spPr/>
    </dgm:pt>
    <dgm:pt modelId="{805BE464-9423-4FA5-9CE5-A38ECA8FA426}" type="pres">
      <dgm:prSet presAssocID="{1195534A-31A3-4B9A-81E6-95EA90295669}" presName="rootComposite" presStyleCnt="0"/>
      <dgm:spPr/>
    </dgm:pt>
    <dgm:pt modelId="{1723C687-04A9-46BF-BC1E-334A9CD2C10F}" type="pres">
      <dgm:prSet presAssocID="{1195534A-31A3-4B9A-81E6-95EA90295669}" presName="rootText" presStyleLbl="node1" presStyleIdx="1" presStyleCnt="3" custScaleY="194198"/>
      <dgm:spPr/>
    </dgm:pt>
    <dgm:pt modelId="{DA94C58A-4932-4875-AC5B-406D6FBF528E}" type="pres">
      <dgm:prSet presAssocID="{1195534A-31A3-4B9A-81E6-95EA90295669}" presName="rootConnector" presStyleLbl="node1" presStyleIdx="1" presStyleCnt="3"/>
      <dgm:spPr/>
    </dgm:pt>
    <dgm:pt modelId="{F17EC69A-7E36-4292-8DD4-7A2EC224E189}" type="pres">
      <dgm:prSet presAssocID="{1195534A-31A3-4B9A-81E6-95EA90295669}" presName="childShape" presStyleCnt="0"/>
      <dgm:spPr/>
    </dgm:pt>
    <dgm:pt modelId="{E14BC714-0CE3-4A0E-B899-3F1327CA6F49}" type="pres">
      <dgm:prSet presAssocID="{D52C6CD7-CDF0-41BA-B90C-4B3720797758}" presName="root" presStyleCnt="0"/>
      <dgm:spPr/>
    </dgm:pt>
    <dgm:pt modelId="{905665C8-C4ED-4827-8C60-9BF0DAE0F251}" type="pres">
      <dgm:prSet presAssocID="{D52C6CD7-CDF0-41BA-B90C-4B3720797758}" presName="rootComposite" presStyleCnt="0"/>
      <dgm:spPr/>
    </dgm:pt>
    <dgm:pt modelId="{1AA8518E-5DF8-4903-B90F-B7AF7F4B65F0}" type="pres">
      <dgm:prSet presAssocID="{D52C6CD7-CDF0-41BA-B90C-4B3720797758}" presName="rootText" presStyleLbl="node1" presStyleIdx="2" presStyleCnt="3" custScaleY="202920" custLinFactNeighborX="43" custLinFactNeighborY="0"/>
      <dgm:spPr/>
    </dgm:pt>
    <dgm:pt modelId="{D0C73D12-1B58-46CF-A71B-D86CE2EC3C03}" type="pres">
      <dgm:prSet presAssocID="{D52C6CD7-CDF0-41BA-B90C-4B3720797758}" presName="rootConnector" presStyleLbl="node1" presStyleIdx="2" presStyleCnt="3"/>
      <dgm:spPr/>
    </dgm:pt>
    <dgm:pt modelId="{674CD68A-FE7C-4B74-81FA-64B0926C74B6}" type="pres">
      <dgm:prSet presAssocID="{D52C6CD7-CDF0-41BA-B90C-4B3720797758}" presName="childShape" presStyleCnt="0"/>
      <dgm:spPr/>
    </dgm:pt>
  </dgm:ptLst>
  <dgm:cxnLst>
    <dgm:cxn modelId="{A08FA90D-D382-4969-8E5D-6B80A052BCA3}" srcId="{E069F3CC-C17C-48CF-8F83-72AB31747C6B}" destId="{D52C6CD7-CDF0-41BA-B90C-4B3720797758}" srcOrd="2" destOrd="0" parTransId="{55ADC060-1BE7-41F0-ACE0-9BC404A38137}" sibTransId="{4AC9D76D-49E7-4387-8FCD-DD5763D14AFC}"/>
    <dgm:cxn modelId="{5B089014-5522-4790-8C4C-45AA7853BB28}" srcId="{E069F3CC-C17C-48CF-8F83-72AB31747C6B}" destId="{E23C602E-2449-44C7-A9E4-AB93546A1A60}" srcOrd="0" destOrd="0" parTransId="{374B4134-CF8F-4AC6-AD12-FB08ABD44662}" sibTransId="{A665AE8B-DA0B-4A80-949B-D9E7ECD66C88}"/>
    <dgm:cxn modelId="{E203F06C-5105-4EA7-815B-333B49E3E8B8}" srcId="{E069F3CC-C17C-48CF-8F83-72AB31747C6B}" destId="{1195534A-31A3-4B9A-81E6-95EA90295669}" srcOrd="1" destOrd="0" parTransId="{E9EBEBF0-CE32-47A7-BFCF-F16D5226EDC9}" sibTransId="{222A6031-283E-45F4-AD1E-140E4992AB92}"/>
    <dgm:cxn modelId="{E061D352-BD48-4085-87FD-755E427ECCFF}" type="presOf" srcId="{D52C6CD7-CDF0-41BA-B90C-4B3720797758}" destId="{1AA8518E-5DF8-4903-B90F-B7AF7F4B65F0}" srcOrd="0" destOrd="0" presId="urn:microsoft.com/office/officeart/2005/8/layout/hierarchy3"/>
    <dgm:cxn modelId="{7C3E06B0-374C-46D8-A6BF-009B66017CC6}" type="presOf" srcId="{1195534A-31A3-4B9A-81E6-95EA90295669}" destId="{DA94C58A-4932-4875-AC5B-406D6FBF528E}" srcOrd="1" destOrd="0" presId="urn:microsoft.com/office/officeart/2005/8/layout/hierarchy3"/>
    <dgm:cxn modelId="{437193CE-C5EC-4E7C-9C25-C7CFDC0FC77D}" type="presOf" srcId="{E069F3CC-C17C-48CF-8F83-72AB31747C6B}" destId="{6A65FF06-EECF-4CB6-A281-0A83ACE28DF5}" srcOrd="0" destOrd="0" presId="urn:microsoft.com/office/officeart/2005/8/layout/hierarchy3"/>
    <dgm:cxn modelId="{12E110D3-B77C-4ACF-91BB-0432E625F5AC}" type="presOf" srcId="{1195534A-31A3-4B9A-81E6-95EA90295669}" destId="{1723C687-04A9-46BF-BC1E-334A9CD2C10F}" srcOrd="0" destOrd="0" presId="urn:microsoft.com/office/officeart/2005/8/layout/hierarchy3"/>
    <dgm:cxn modelId="{2D350ED8-3CE9-48A5-AB7F-DA0A5CD3535B}" type="presOf" srcId="{D52C6CD7-CDF0-41BA-B90C-4B3720797758}" destId="{D0C73D12-1B58-46CF-A71B-D86CE2EC3C03}" srcOrd="1" destOrd="0" presId="urn:microsoft.com/office/officeart/2005/8/layout/hierarchy3"/>
    <dgm:cxn modelId="{A9B1A0F2-E4B3-4CC8-90AF-07FE914DD2C3}" type="presOf" srcId="{E23C602E-2449-44C7-A9E4-AB93546A1A60}" destId="{F9E9EB86-4AD1-4B3B-9D3F-4CF34A12B3F2}" srcOrd="1" destOrd="0" presId="urn:microsoft.com/office/officeart/2005/8/layout/hierarchy3"/>
    <dgm:cxn modelId="{3C9FCCF6-7478-4092-837E-AEA6DD97141F}" type="presOf" srcId="{E23C602E-2449-44C7-A9E4-AB93546A1A60}" destId="{77BF996D-4D95-481A-9715-64BC95A6F119}" srcOrd="0" destOrd="0" presId="urn:microsoft.com/office/officeart/2005/8/layout/hierarchy3"/>
    <dgm:cxn modelId="{AAE6F98D-8A03-4C65-8768-C05FC466D81C}" type="presParOf" srcId="{6A65FF06-EECF-4CB6-A281-0A83ACE28DF5}" destId="{0CC1A065-FD0D-43A8-BA22-5730A0D32994}" srcOrd="0" destOrd="0" presId="urn:microsoft.com/office/officeart/2005/8/layout/hierarchy3"/>
    <dgm:cxn modelId="{92AAE0F2-E542-4639-B635-D2261D9C8B85}" type="presParOf" srcId="{0CC1A065-FD0D-43A8-BA22-5730A0D32994}" destId="{468D9377-1C2C-4DDB-A9D7-5742A259E7F6}" srcOrd="0" destOrd="0" presId="urn:microsoft.com/office/officeart/2005/8/layout/hierarchy3"/>
    <dgm:cxn modelId="{7B58AB1B-4805-4989-8E41-7A9D6B22DBF0}" type="presParOf" srcId="{468D9377-1C2C-4DDB-A9D7-5742A259E7F6}" destId="{77BF996D-4D95-481A-9715-64BC95A6F119}" srcOrd="0" destOrd="0" presId="urn:microsoft.com/office/officeart/2005/8/layout/hierarchy3"/>
    <dgm:cxn modelId="{B26A749B-E251-4AFE-94CA-FC3B4BEF2F70}" type="presParOf" srcId="{468D9377-1C2C-4DDB-A9D7-5742A259E7F6}" destId="{F9E9EB86-4AD1-4B3B-9D3F-4CF34A12B3F2}" srcOrd="1" destOrd="0" presId="urn:microsoft.com/office/officeart/2005/8/layout/hierarchy3"/>
    <dgm:cxn modelId="{3E705437-E2E9-4162-ABC4-A2D533F960AC}" type="presParOf" srcId="{0CC1A065-FD0D-43A8-BA22-5730A0D32994}" destId="{806B9C1E-F26E-495B-9D06-04BE3465433C}" srcOrd="1" destOrd="0" presId="urn:microsoft.com/office/officeart/2005/8/layout/hierarchy3"/>
    <dgm:cxn modelId="{08EFE258-6A65-481F-A830-EA3D1AE218E8}" type="presParOf" srcId="{6A65FF06-EECF-4CB6-A281-0A83ACE28DF5}" destId="{19336071-A60F-4DFC-8568-43A6015B79C7}" srcOrd="1" destOrd="0" presId="urn:microsoft.com/office/officeart/2005/8/layout/hierarchy3"/>
    <dgm:cxn modelId="{484A327D-C178-4645-9C50-870D2B1A62C2}" type="presParOf" srcId="{19336071-A60F-4DFC-8568-43A6015B79C7}" destId="{805BE464-9423-4FA5-9CE5-A38ECA8FA426}" srcOrd="0" destOrd="0" presId="urn:microsoft.com/office/officeart/2005/8/layout/hierarchy3"/>
    <dgm:cxn modelId="{6DAD55A8-5445-44BA-96FB-DB71F454A0F6}" type="presParOf" srcId="{805BE464-9423-4FA5-9CE5-A38ECA8FA426}" destId="{1723C687-04A9-46BF-BC1E-334A9CD2C10F}" srcOrd="0" destOrd="0" presId="urn:microsoft.com/office/officeart/2005/8/layout/hierarchy3"/>
    <dgm:cxn modelId="{B5FCE4C7-EDA2-41B2-849D-977986852AEC}" type="presParOf" srcId="{805BE464-9423-4FA5-9CE5-A38ECA8FA426}" destId="{DA94C58A-4932-4875-AC5B-406D6FBF528E}" srcOrd="1" destOrd="0" presId="urn:microsoft.com/office/officeart/2005/8/layout/hierarchy3"/>
    <dgm:cxn modelId="{E737B497-6CB6-4087-A018-CF6E72642062}" type="presParOf" srcId="{19336071-A60F-4DFC-8568-43A6015B79C7}" destId="{F17EC69A-7E36-4292-8DD4-7A2EC224E189}" srcOrd="1" destOrd="0" presId="urn:microsoft.com/office/officeart/2005/8/layout/hierarchy3"/>
    <dgm:cxn modelId="{0496049E-8295-466C-975C-99DF4BED232E}" type="presParOf" srcId="{6A65FF06-EECF-4CB6-A281-0A83ACE28DF5}" destId="{E14BC714-0CE3-4A0E-B899-3F1327CA6F49}" srcOrd="2" destOrd="0" presId="urn:microsoft.com/office/officeart/2005/8/layout/hierarchy3"/>
    <dgm:cxn modelId="{1BBFFD65-6E8F-4060-A1F3-544E43105CAF}" type="presParOf" srcId="{E14BC714-0CE3-4A0E-B899-3F1327CA6F49}" destId="{905665C8-C4ED-4827-8C60-9BF0DAE0F251}" srcOrd="0" destOrd="0" presId="urn:microsoft.com/office/officeart/2005/8/layout/hierarchy3"/>
    <dgm:cxn modelId="{01DCB757-3CD7-462B-AB39-1505E83E536D}" type="presParOf" srcId="{905665C8-C4ED-4827-8C60-9BF0DAE0F251}" destId="{1AA8518E-5DF8-4903-B90F-B7AF7F4B65F0}" srcOrd="0" destOrd="0" presId="urn:microsoft.com/office/officeart/2005/8/layout/hierarchy3"/>
    <dgm:cxn modelId="{9E1C7142-8742-43D8-87EF-55B5A717A1A5}" type="presParOf" srcId="{905665C8-C4ED-4827-8C60-9BF0DAE0F251}" destId="{D0C73D12-1B58-46CF-A71B-D86CE2EC3C03}" srcOrd="1" destOrd="0" presId="urn:microsoft.com/office/officeart/2005/8/layout/hierarchy3"/>
    <dgm:cxn modelId="{E631B1CB-5476-4DA2-ACD1-682AB73BFF1C}" type="presParOf" srcId="{E14BC714-0CE3-4A0E-B899-3F1327CA6F49}" destId="{674CD68A-FE7C-4B74-81FA-64B0926C74B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F996D-4D95-481A-9715-64BC95A6F119}">
      <dsp:nvSpPr>
        <dsp:cNvPr id="0" name=""/>
        <dsp:cNvSpPr/>
      </dsp:nvSpPr>
      <dsp:spPr>
        <a:xfrm>
          <a:off x="0" y="673461"/>
          <a:ext cx="3003723" cy="302623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Millions of children worldwide suffer from the effects of child labor, which robs them of their childhood and potential. Numerous studies have been carried out over the years to comprehend the state of the field's research and the difficulties faced by rescued child laborers.</a:t>
          </a:r>
        </a:p>
      </dsp:txBody>
      <dsp:txXfrm>
        <a:off x="87976" y="761437"/>
        <a:ext cx="2827771" cy="2850284"/>
      </dsp:txXfrm>
    </dsp:sp>
    <dsp:sp modelId="{1723C687-04A9-46BF-BC1E-334A9CD2C10F}">
      <dsp:nvSpPr>
        <dsp:cNvPr id="0" name=""/>
        <dsp:cNvSpPr/>
      </dsp:nvSpPr>
      <dsp:spPr>
        <a:xfrm>
          <a:off x="3755938" y="651880"/>
          <a:ext cx="3003723" cy="2916585"/>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Children who have a mentor can gain social skills, self-confidence, and connections that will help them in the future. The use of technology to support initiatives for child laborers who have been rescued has also drawn a lot of attention in the literature. Children can access educational and mental health resources no matter where they are thanks to technology, such as online courses and virtual counseling sessions.</a:t>
          </a:r>
          <a:endParaRPr lang="en-IN" sz="1300" kern="1200" dirty="0"/>
        </a:p>
        <a:p>
          <a:pPr marL="0" lvl="0" indent="0" algn="ctr" defTabSz="577850">
            <a:lnSpc>
              <a:spcPct val="90000"/>
            </a:lnSpc>
            <a:spcBef>
              <a:spcPct val="0"/>
            </a:spcBef>
            <a:spcAft>
              <a:spcPct val="35000"/>
            </a:spcAft>
            <a:buNone/>
          </a:pPr>
          <a:endParaRPr lang="en-US" sz="1300" kern="1200" dirty="0"/>
        </a:p>
      </dsp:txBody>
      <dsp:txXfrm>
        <a:off x="3841362" y="737304"/>
        <a:ext cx="2832875" cy="2745737"/>
      </dsp:txXfrm>
    </dsp:sp>
    <dsp:sp modelId="{1AA8518E-5DF8-4903-B90F-B7AF7F4B65F0}">
      <dsp:nvSpPr>
        <dsp:cNvPr id="0" name=""/>
        <dsp:cNvSpPr/>
      </dsp:nvSpPr>
      <dsp:spPr>
        <a:xfrm>
          <a:off x="7511876" y="651880"/>
          <a:ext cx="3003723" cy="3047577"/>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challenges that the rescued child laborers face are highlighted in the existing literature, as are the benefits of mentorship in their recovery and reintegration, and the use of technology to support such initiatives. This study offers insightful information about the experiences of these kids, which can help with the creation of programs and regulations that will support their recovery and reintegration.</a:t>
          </a:r>
          <a:endParaRPr lang="en-IN" sz="1300" kern="1200" dirty="0"/>
        </a:p>
        <a:p>
          <a:pPr marL="0" lvl="0" indent="0" algn="ctr" defTabSz="577850">
            <a:lnSpc>
              <a:spcPct val="90000"/>
            </a:lnSpc>
            <a:spcBef>
              <a:spcPct val="0"/>
            </a:spcBef>
            <a:spcAft>
              <a:spcPct val="35000"/>
            </a:spcAft>
            <a:buNone/>
          </a:pPr>
          <a:endParaRPr lang="en-US" sz="1300" kern="1200" dirty="0"/>
        </a:p>
      </dsp:txBody>
      <dsp:txXfrm>
        <a:off x="7599852" y="739856"/>
        <a:ext cx="2827771" cy="2871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Data Collection and Preparation:</a:t>
            </a:r>
            <a:r>
              <a:rPr lang="en-US" b="0" i="0" dirty="0">
                <a:solidFill>
                  <a:srgbClr val="D1D5DB"/>
                </a:solidFill>
                <a:effectLst/>
                <a:latin typeface="Söhne"/>
              </a:rPr>
              <a:t> The next step is to collect and prepare the data that will be used to train the chatbot. The data can be collected from various sources, such as college websites, student forums, and other online resources. The data must be cleaned, pre-processed, and labeled appropriately.</a:t>
            </a:r>
          </a:p>
          <a:p>
            <a:r>
              <a:rPr lang="en-US" b="1" i="0" dirty="0">
                <a:solidFill>
                  <a:srgbClr val="D1D5DB"/>
                </a:solidFill>
                <a:effectLst/>
                <a:latin typeface="Söhne"/>
              </a:rPr>
              <a:t>Model Selection and Training:</a:t>
            </a:r>
            <a:r>
              <a:rPr lang="en-US" b="0" i="0" dirty="0">
                <a:solidFill>
                  <a:srgbClr val="D1D5DB"/>
                </a:solidFill>
                <a:effectLst/>
                <a:latin typeface="Söhne"/>
              </a:rPr>
              <a:t> The third step is to select an appropriate AI model and train it using the prepared data. Some popular AI models for chatbots include deep learning models such as Recurrent Neural Networks (RNN), Long Short-Term Memory (LSTM), and Transformer models such as GPT-3.</a:t>
            </a:r>
          </a:p>
          <a:p>
            <a:r>
              <a:rPr lang="en-US" b="1" i="0" dirty="0">
                <a:solidFill>
                  <a:srgbClr val="D1D5DB"/>
                </a:solidFill>
                <a:effectLst/>
                <a:latin typeface="Söhne"/>
              </a:rPr>
              <a:t>Integration with Chat Platform:</a:t>
            </a:r>
            <a:r>
              <a:rPr lang="en-US" b="0" i="0" dirty="0">
                <a:solidFill>
                  <a:srgbClr val="D1D5DB"/>
                </a:solidFill>
                <a:effectLst/>
                <a:latin typeface="Söhne"/>
              </a:rPr>
              <a:t> After the model is trained, it needs to be integrated with a chat platform that will allow users to interact with the chatbot. Some popular chat platforms include Facebook Messenger, Slack, and WhatsApp.</a:t>
            </a:r>
          </a:p>
          <a:p>
            <a:r>
              <a:rPr lang="en-US" b="1" i="0" dirty="0">
                <a:solidFill>
                  <a:srgbClr val="D1D5DB"/>
                </a:solidFill>
                <a:effectLst/>
                <a:latin typeface="Söhne"/>
              </a:rPr>
              <a:t>Testing and Evaluation:</a:t>
            </a:r>
            <a:r>
              <a:rPr lang="en-US" b="0" i="0" dirty="0">
                <a:solidFill>
                  <a:srgbClr val="D1D5DB"/>
                </a:solidFill>
                <a:effectLst/>
                <a:latin typeface="Söhne"/>
              </a:rPr>
              <a:t> The next step is to test the chatbot and evaluate its performance. This involves using various test cases to ensure that the chatbot can accurately answer questions related to college admissions, courses, fees, and other related information.</a:t>
            </a:r>
          </a:p>
          <a:p>
            <a:r>
              <a:rPr lang="en-US" b="1" i="0" dirty="0">
                <a:solidFill>
                  <a:srgbClr val="D1D5DB"/>
                </a:solidFill>
                <a:effectLst/>
                <a:latin typeface="Söhne"/>
              </a:rPr>
              <a:t>Deployment:</a:t>
            </a:r>
            <a:r>
              <a:rPr lang="en-US" b="0" i="0" dirty="0">
                <a:solidFill>
                  <a:srgbClr val="D1D5DB"/>
                </a:solidFill>
                <a:effectLst/>
                <a:latin typeface="Söhne"/>
              </a:rPr>
              <a:t> Once the chatbot has been tested and evaluated, it can be deployed to the chosen chat platform for use by college applicants and other users.</a:t>
            </a:r>
          </a:p>
          <a:p>
            <a:r>
              <a:rPr lang="en-US" b="1" i="0" dirty="0">
                <a:solidFill>
                  <a:srgbClr val="D1D5DB"/>
                </a:solidFill>
                <a:effectLst/>
                <a:latin typeface="Söhne"/>
              </a:rPr>
              <a:t>Continuous Improvement:</a:t>
            </a:r>
            <a:r>
              <a:rPr lang="en-US" b="0" i="0" dirty="0">
                <a:solidFill>
                  <a:srgbClr val="D1D5DB"/>
                </a:solidFill>
                <a:effectLst/>
                <a:latin typeface="Söhne"/>
              </a:rPr>
              <a:t> Finally, the chatbot must be continuously improved based on user feedback and additional data to ensure that it stays up-to-date and relevant.</a:t>
            </a:r>
          </a:p>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345576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Data Collection and Preparation:</a:t>
            </a:r>
            <a:r>
              <a:rPr lang="en-US" b="0" i="0" dirty="0">
                <a:solidFill>
                  <a:srgbClr val="D1D5DB"/>
                </a:solidFill>
                <a:effectLst/>
                <a:latin typeface="Söhne"/>
              </a:rPr>
              <a:t> The next step is to collect and prepare the data that will be used to train the chatbot. The data can be collected from various sources, such as college websites, student forums, and other online resources. The data must be cleaned, pre-processed, and labeled appropriately.</a:t>
            </a:r>
          </a:p>
          <a:p>
            <a:r>
              <a:rPr lang="en-US" b="1" i="0" dirty="0">
                <a:solidFill>
                  <a:srgbClr val="D1D5DB"/>
                </a:solidFill>
                <a:effectLst/>
                <a:latin typeface="Söhne"/>
              </a:rPr>
              <a:t>Model Selection and Training:</a:t>
            </a:r>
            <a:r>
              <a:rPr lang="en-US" b="0" i="0" dirty="0">
                <a:solidFill>
                  <a:srgbClr val="D1D5DB"/>
                </a:solidFill>
                <a:effectLst/>
                <a:latin typeface="Söhne"/>
              </a:rPr>
              <a:t> The third step is to select an appropriate AI model and train it using the prepared data. Some popular AI models for chatbots include deep learning models such as Recurrent Neural Networks (RNN), Long Short-Term Memory (LSTM), and Transformer models such as GPT-3.</a:t>
            </a:r>
          </a:p>
          <a:p>
            <a:r>
              <a:rPr lang="en-US" b="1" i="0" dirty="0">
                <a:solidFill>
                  <a:srgbClr val="D1D5DB"/>
                </a:solidFill>
                <a:effectLst/>
                <a:latin typeface="Söhne"/>
              </a:rPr>
              <a:t>Integration with Chat Platform:</a:t>
            </a:r>
            <a:r>
              <a:rPr lang="en-US" b="0" i="0" dirty="0">
                <a:solidFill>
                  <a:srgbClr val="D1D5DB"/>
                </a:solidFill>
                <a:effectLst/>
                <a:latin typeface="Söhne"/>
              </a:rPr>
              <a:t> After the model is trained, it needs to be integrated with a chat platform that will allow users to interact with the chatbot. Some popular chat platforms include Facebook Messenger, Slack, and WhatsApp.</a:t>
            </a:r>
          </a:p>
          <a:p>
            <a:r>
              <a:rPr lang="en-US" b="1" i="0" dirty="0">
                <a:solidFill>
                  <a:srgbClr val="D1D5DB"/>
                </a:solidFill>
                <a:effectLst/>
                <a:latin typeface="Söhne"/>
              </a:rPr>
              <a:t>Testing and Evaluation:</a:t>
            </a:r>
            <a:r>
              <a:rPr lang="en-US" b="0" i="0" dirty="0">
                <a:solidFill>
                  <a:srgbClr val="D1D5DB"/>
                </a:solidFill>
                <a:effectLst/>
                <a:latin typeface="Söhne"/>
              </a:rPr>
              <a:t> The next step is to test the chatbot and evaluate its performance. This involves using various test cases to ensure that the chatbot can accurately answer questions related to college admissions, courses, fees, and other related information.</a:t>
            </a:r>
          </a:p>
          <a:p>
            <a:r>
              <a:rPr lang="en-US" b="1" i="0" dirty="0">
                <a:solidFill>
                  <a:srgbClr val="D1D5DB"/>
                </a:solidFill>
                <a:effectLst/>
                <a:latin typeface="Söhne"/>
              </a:rPr>
              <a:t>Deployment:</a:t>
            </a:r>
            <a:r>
              <a:rPr lang="en-US" b="0" i="0" dirty="0">
                <a:solidFill>
                  <a:srgbClr val="D1D5DB"/>
                </a:solidFill>
                <a:effectLst/>
                <a:latin typeface="Söhne"/>
              </a:rPr>
              <a:t> Once the chatbot has been tested and evaluated, it can be deployed to the chosen chat platform for use by college applicants and other users.</a:t>
            </a:r>
          </a:p>
          <a:p>
            <a:r>
              <a:rPr lang="en-US" b="1" i="0" dirty="0">
                <a:solidFill>
                  <a:srgbClr val="D1D5DB"/>
                </a:solidFill>
                <a:effectLst/>
                <a:latin typeface="Söhne"/>
              </a:rPr>
              <a:t>Continuous Improvement:</a:t>
            </a:r>
            <a:r>
              <a:rPr lang="en-US" b="0" i="0" dirty="0">
                <a:solidFill>
                  <a:srgbClr val="D1D5DB"/>
                </a:solidFill>
                <a:effectLst/>
                <a:latin typeface="Söhne"/>
              </a:rPr>
              <a:t> Finally, the chatbot must be continuously improved based on user feedback and additional data to ensure that it stays up-to-date and relevant.</a:t>
            </a:r>
          </a:p>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345576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pitchFamily="34" charset="-52"/>
              </a:rPr>
              <a:t>E-Buddy For Rescued Child </a:t>
            </a:r>
            <a:r>
              <a:rPr lang="en-US" sz="3600" dirty="0" err="1">
                <a:latin typeface="Raleway ExtraBold" pitchFamily="34" charset="-52"/>
              </a:rPr>
              <a:t>Labour</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55351" cy="1323439"/>
          </a:xfrm>
          <a:prstGeom prst="rect">
            <a:avLst/>
          </a:prstGeom>
          <a:noFill/>
        </p:spPr>
        <p:txBody>
          <a:bodyPr wrap="none" rtlCol="0">
            <a:spAutoFit/>
          </a:bodyPr>
          <a:lstStyle/>
          <a:p>
            <a:r>
              <a:rPr lang="en-US" sz="2000" b="1" dirty="0"/>
              <a:t>Submitted by: </a:t>
            </a:r>
          </a:p>
          <a:p>
            <a:r>
              <a:rPr lang="en-US" sz="2000" dirty="0" err="1"/>
              <a:t>Avanish</a:t>
            </a:r>
            <a:r>
              <a:rPr lang="en-US" sz="2000" dirty="0"/>
              <a:t> Rai – 20BCS8812</a:t>
            </a:r>
          </a:p>
          <a:p>
            <a:r>
              <a:rPr lang="en-US" sz="2000" dirty="0"/>
              <a:t>Chirag Karnwal – 20BCS6886</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Lata Gupta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3" name="TextBox 2">
            <a:extLst>
              <a:ext uri="{FF2B5EF4-FFF2-40B4-BE49-F238E27FC236}">
                <a16:creationId xmlns:a16="http://schemas.microsoft.com/office/drawing/2014/main" id="{25D51E74-1573-45DA-A02B-3EC8B787E1B0}"/>
              </a:ext>
            </a:extLst>
          </p:cNvPr>
          <p:cNvSpPr txBox="1"/>
          <p:nvPr/>
        </p:nvSpPr>
        <p:spPr>
          <a:xfrm>
            <a:off x="673100" y="1690688"/>
            <a:ext cx="10845800" cy="483209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In India, the prevalence of child labor has significantly decreased over the past two decades, both in terms of its prevalence and rates of workforce participation. According to data from the National Sample Survey, there were slightly more than nine million (9.07 million) children working in India in 2004–05 as opposed to twenty-one and a half million (21.55 million) in 1983. The number of children working has dramatically decreased by 12.48 million during this time. The child labor force has decreased significantly more for boys than for girls. From 1983 to 2004-05, there was a corresponding decline in the number of boys and girls working, from 12.06 to 4.76 million and 9.49 to 4.31 million, respectively. </a:t>
            </a:r>
          </a:p>
        </p:txBody>
      </p:sp>
    </p:spTree>
    <p:extLst>
      <p:ext uri="{BB962C8B-B14F-4D97-AF65-F5344CB8AC3E}">
        <p14:creationId xmlns:p14="http://schemas.microsoft.com/office/powerpoint/2010/main" val="259539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3" name="TextBox 2">
            <a:extLst>
              <a:ext uri="{FF2B5EF4-FFF2-40B4-BE49-F238E27FC236}">
                <a16:creationId xmlns:a16="http://schemas.microsoft.com/office/drawing/2014/main" id="{3BEEE355-995D-48FC-A9CC-9EC9BC0E28EB}"/>
              </a:ext>
            </a:extLst>
          </p:cNvPr>
          <p:cNvSpPr txBox="1"/>
          <p:nvPr/>
        </p:nvSpPr>
        <p:spPr>
          <a:xfrm>
            <a:off x="768130" y="1690688"/>
            <a:ext cx="10994697" cy="483209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The Major National Legislative Developments include the following:- </a:t>
            </a:r>
          </a:p>
          <a:p>
            <a:pPr algn="l"/>
            <a:endParaRPr lang="en-US" sz="2800" dirty="0"/>
          </a:p>
          <a:p>
            <a:pPr algn="l"/>
            <a:r>
              <a:rPr lang="en-US" sz="2800" dirty="0"/>
              <a:t>The factories Act of 1948, which prohibits the employment of young children and specifies the working hours of minors (M.C. Mehta v. State of Tamil Nadu), is a significant Act.(Democratic Rights Vs. Union of India) The Employment of Children Act of 1938 forbids the employment of children under the age of 15 in any occupation related to the transportation of passengers or goods. The purpose of the Children (pledging of </a:t>
            </a:r>
            <a:r>
              <a:rPr lang="en-US" sz="2800" dirty="0" err="1"/>
              <a:t>Labour</a:t>
            </a:r>
            <a:r>
              <a:rPr lang="en-US" sz="2800" dirty="0"/>
              <a:t>) Act of 1933 is to end the evil of pledging the labor of a child under the age of 15.</a:t>
            </a:r>
          </a:p>
          <a:p>
            <a:pPr marL="285750" indent="-285750" algn="l">
              <a:buFont typeface="Arial" panose="020B0604020202020204" pitchFamily="34" charset="0"/>
              <a:buChar char="•"/>
            </a:pPr>
            <a:endParaRPr lang="en-US" sz="2800" dirty="0"/>
          </a:p>
        </p:txBody>
      </p:sp>
    </p:spTree>
    <p:extLst>
      <p:ext uri="{BB962C8B-B14F-4D97-AF65-F5344CB8AC3E}">
        <p14:creationId xmlns:p14="http://schemas.microsoft.com/office/powerpoint/2010/main" val="40182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TextBox 7">
            <a:extLst>
              <a:ext uri="{FF2B5EF4-FFF2-40B4-BE49-F238E27FC236}">
                <a16:creationId xmlns:a16="http://schemas.microsoft.com/office/drawing/2014/main" id="{F7CDE740-EAC9-4922-99F7-6073695E23E0}"/>
              </a:ext>
            </a:extLst>
          </p:cNvPr>
          <p:cNvSpPr txBox="1"/>
          <p:nvPr/>
        </p:nvSpPr>
        <p:spPr>
          <a:xfrm>
            <a:off x="733598" y="1876722"/>
            <a:ext cx="11246068" cy="181588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The Child </a:t>
            </a:r>
            <a:r>
              <a:rPr lang="en-US" sz="2800" dirty="0" err="1"/>
              <a:t>Labour</a:t>
            </a:r>
            <a:r>
              <a:rPr lang="en-US" sz="2800" dirty="0"/>
              <a:t> ( prohibition and regulation ) Act of 1986 and The Apprentices Act of 1961 treats a person up to the age of 14 years of the child. This Act has made necessary amendments in other Acts to bring the uniformity in age.</a:t>
            </a:r>
          </a:p>
        </p:txBody>
      </p:sp>
    </p:spTree>
    <p:extLst>
      <p:ext uri="{BB962C8B-B14F-4D97-AF65-F5344CB8AC3E}">
        <p14:creationId xmlns:p14="http://schemas.microsoft.com/office/powerpoint/2010/main" val="248322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F73C-B381-93F9-6E03-6EC81AEE71D9}"/>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006D3F40-CF34-2475-D360-B3F5322F137D}"/>
              </a:ext>
            </a:extLst>
          </p:cNvPr>
          <p:cNvSpPr>
            <a:spLocks noGrp="1"/>
          </p:cNvSpPr>
          <p:nvPr>
            <p:ph idx="1"/>
          </p:nvPr>
        </p:nvSpPr>
        <p:spPr/>
        <p:txBody>
          <a:bodyPr/>
          <a:lstStyle/>
          <a:p>
            <a:r>
              <a:rPr lang="en-US" dirty="0"/>
              <a:t>Numerous policy recommendations at the national and international levels call for mandatory education and the outlawing of child labor due to the harmful effects of child labor.</a:t>
            </a:r>
          </a:p>
          <a:p>
            <a:pPr marL="0" indent="0">
              <a:buNone/>
            </a:pPr>
            <a:endParaRPr lang="en-US" dirty="0"/>
          </a:p>
          <a:p>
            <a:pPr marL="0" indent="0">
              <a:buNone/>
            </a:pPr>
            <a:r>
              <a:rPr lang="en-US" dirty="0"/>
              <a:t>The paper calls for a holistic approach to address the problem of child      </a:t>
            </a:r>
            <a:r>
              <a:rPr lang="en-US" dirty="0" err="1"/>
              <a:t>labour</a:t>
            </a:r>
            <a:r>
              <a:rPr lang="en-US" dirty="0"/>
              <a:t> and attempts to provide model of child advocacy network that is visible and accessible to a child in distress.</a:t>
            </a:r>
          </a:p>
          <a:p>
            <a:pPr marL="0" indent="0">
              <a:buNone/>
            </a:pPr>
            <a:endParaRPr lang="en-IN" dirty="0"/>
          </a:p>
        </p:txBody>
      </p:sp>
      <p:sp>
        <p:nvSpPr>
          <p:cNvPr id="4" name="Slide Number Placeholder 3">
            <a:extLst>
              <a:ext uri="{FF2B5EF4-FFF2-40B4-BE49-F238E27FC236}">
                <a16:creationId xmlns:a16="http://schemas.microsoft.com/office/drawing/2014/main" id="{004ACE1F-07E3-F9C4-6784-3E0B79B2A611}"/>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60999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F67C-6B1A-E104-750D-0C01828040D3}"/>
              </a:ext>
            </a:extLst>
          </p:cNvPr>
          <p:cNvSpPr>
            <a:spLocks noGrp="1"/>
          </p:cNvSpPr>
          <p:nvPr>
            <p:ph type="title"/>
          </p:nvPr>
        </p:nvSpPr>
        <p:spPr/>
        <p:txBody>
          <a:bodyPr>
            <a:normAutofit/>
          </a:bodyPr>
          <a:lstStyle/>
          <a:p>
            <a:r>
              <a:rPr lang="en-US" sz="3200" dirty="0"/>
              <a:t>The three critical components of such an approach is:</a:t>
            </a:r>
            <a:endParaRPr lang="en-IN" sz="3600" dirty="0"/>
          </a:p>
        </p:txBody>
      </p:sp>
      <p:sp>
        <p:nvSpPr>
          <p:cNvPr id="3" name="Content Placeholder 2">
            <a:extLst>
              <a:ext uri="{FF2B5EF4-FFF2-40B4-BE49-F238E27FC236}">
                <a16:creationId xmlns:a16="http://schemas.microsoft.com/office/drawing/2014/main" id="{78EF2D08-F484-FE05-6341-A54ABE78F6C7}"/>
              </a:ext>
            </a:extLst>
          </p:cNvPr>
          <p:cNvSpPr>
            <a:spLocks noGrp="1"/>
          </p:cNvSpPr>
          <p:nvPr>
            <p:ph idx="1"/>
          </p:nvPr>
        </p:nvSpPr>
        <p:spPr/>
        <p:txBody>
          <a:bodyPr>
            <a:normAutofit lnSpcReduction="10000"/>
          </a:bodyPr>
          <a:lstStyle/>
          <a:p>
            <a:r>
              <a:rPr lang="en-US" dirty="0"/>
              <a:t>To provide support to the distressed families to remove their dependency on child </a:t>
            </a:r>
            <a:r>
              <a:rPr lang="en-US" dirty="0" err="1"/>
              <a:t>labour</a:t>
            </a:r>
            <a:r>
              <a:rPr lang="en-US" dirty="0"/>
              <a:t>.</a:t>
            </a:r>
          </a:p>
          <a:p>
            <a:r>
              <a:rPr lang="en-US" dirty="0"/>
              <a:t>An overhauling of the education system to make it respond to the needs of the economy.</a:t>
            </a:r>
          </a:p>
          <a:p>
            <a:r>
              <a:rPr lang="en-US" dirty="0"/>
              <a:t>An effective child advocacy system that is integrated with the local governance structure.</a:t>
            </a:r>
          </a:p>
          <a:p>
            <a:pPr marL="0" indent="0">
              <a:buNone/>
            </a:pPr>
            <a:r>
              <a:rPr lang="en-US" dirty="0"/>
              <a:t>These are three components are not to supplant but to supplement the existing measures. With an integrated approach we intend to develop a website(web application) that implements computerized tracking system </a:t>
            </a:r>
            <a:r>
              <a:rPr lang="en-US" dirty="0" err="1"/>
              <a:t>forvictims</a:t>
            </a:r>
            <a:r>
              <a:rPr lang="en-US" dirty="0"/>
              <a:t> under child </a:t>
            </a:r>
            <a:r>
              <a:rPr lang="en-US" dirty="0" err="1"/>
              <a:t>labour</a:t>
            </a:r>
            <a:r>
              <a:rPr lang="en-US" dirty="0"/>
              <a:t> using Geographical Information Software.</a:t>
            </a:r>
            <a:endParaRPr lang="en-IN" dirty="0"/>
          </a:p>
        </p:txBody>
      </p:sp>
      <p:sp>
        <p:nvSpPr>
          <p:cNvPr id="4" name="Slide Number Placeholder 3">
            <a:extLst>
              <a:ext uri="{FF2B5EF4-FFF2-40B4-BE49-F238E27FC236}">
                <a16:creationId xmlns:a16="http://schemas.microsoft.com/office/drawing/2014/main" id="{283C6857-55B2-27F0-E04C-C8511C4677C7}"/>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02344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25000" lnSpcReduction="20000"/>
          </a:bodyPr>
          <a:lstStyle/>
          <a:p>
            <a:r>
              <a:rPr lang="en-US" sz="9600" dirty="0"/>
              <a:t>To conclude, Several important findings are highlighted in the study on the effect of initiatives like E-buddy on rescued child </a:t>
            </a:r>
            <a:r>
              <a:rPr lang="en-US" sz="9600" dirty="0" err="1"/>
              <a:t>laborers.First</a:t>
            </a:r>
            <a:r>
              <a:rPr lang="en-US" sz="9600" dirty="0"/>
              <a:t> off, it has been noted that these programs are essential in helping to support and direct the rescued child laborers. This aids in their reintegration into society and helps them understand the physical and psychological trauma they have endured.</a:t>
            </a:r>
          </a:p>
          <a:p>
            <a:r>
              <a:rPr lang="en-US" sz="9600" dirty="0"/>
              <a:t> Secondly, the research has demonstrated that these initiatives can significantly enhance the educational and employment outcomes of rescued child laborers. This can ensure that these kids have a better future and help end the cycle of exploitation and poverty.</a:t>
            </a:r>
          </a:p>
          <a:p>
            <a:r>
              <a:rPr lang="en-US" sz="9600" dirty="0"/>
              <a:t>The need for additional study and intervention in this field should also be noted. This will make it easier to comprehend the difficulties faced by rescued child laborers and create programs to support them that are more successful. In order to ensure the best outcomes for these vulnerable kids, it is critical to keep funding research and intervention in this field. Programs like E-buddy are crucial in supporting rescued child laborers.</a:t>
            </a:r>
          </a:p>
          <a:p>
            <a:endParaRPr lang="en-US" dirty="0"/>
          </a:p>
          <a:p>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8804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r>
              <a:rPr lang="en-US" sz="7200" dirty="0"/>
              <a:t>[1] Operational Indicators of Trafficking in Human Beings 2009 ILO/SAP-FL Lists of the indicators of Trafficking in Human</a:t>
            </a:r>
          </a:p>
          <a:p>
            <a:r>
              <a:rPr lang="en-US" sz="7200" dirty="0"/>
              <a:t>Beings 2009 ILO/SAP-</a:t>
            </a:r>
            <a:r>
              <a:rPr lang="en-US" sz="7200" dirty="0" err="1"/>
              <a:t>FLEradication</a:t>
            </a:r>
            <a:r>
              <a:rPr lang="en-US" sz="7200" dirty="0"/>
              <a:t> of forced </a:t>
            </a:r>
            <a:r>
              <a:rPr lang="en-US" sz="7200" dirty="0" err="1"/>
              <a:t>labour</a:t>
            </a:r>
            <a:r>
              <a:rPr lang="en-US" sz="7200" dirty="0"/>
              <a:t> - General Survey concerning the Forced </a:t>
            </a:r>
            <a:r>
              <a:rPr lang="en-US" sz="7200" dirty="0" err="1"/>
              <a:t>Labour</a:t>
            </a:r>
            <a:r>
              <a:rPr lang="en-US" sz="7200" dirty="0"/>
              <a:t> Convention, 1930</a:t>
            </a:r>
          </a:p>
          <a:p>
            <a:r>
              <a:rPr lang="en-US" sz="7200" dirty="0"/>
              <a:t>(No. 29), and the Abolition of Forced </a:t>
            </a:r>
            <a:r>
              <a:rPr lang="en-US" sz="7200" dirty="0" err="1"/>
              <a:t>Labour</a:t>
            </a:r>
            <a:r>
              <a:rPr lang="en-US" sz="7200" dirty="0"/>
              <a:t> Convention, 1957 (No. 105) - ILO 2007Forced </a:t>
            </a:r>
            <a:r>
              <a:rPr lang="en-US" sz="7200" dirty="0" err="1"/>
              <a:t>Labour</a:t>
            </a:r>
            <a:r>
              <a:rPr lang="en-US" sz="7200" dirty="0"/>
              <a:t>:</a:t>
            </a:r>
          </a:p>
          <a:p>
            <a:r>
              <a:rPr lang="en-US" sz="7200" dirty="0"/>
              <a:t>[2] Definition, Indicators and Measurement 2004 - ILO Stopping Forced </a:t>
            </a:r>
            <a:r>
              <a:rPr lang="en-US" sz="7200" dirty="0" err="1"/>
              <a:t>Labour</a:t>
            </a:r>
            <a:r>
              <a:rPr lang="en-US" sz="7200" dirty="0"/>
              <a:t> 2001 - </a:t>
            </a:r>
            <a:r>
              <a:rPr lang="en-US" sz="7200" dirty="0" err="1"/>
              <a:t>ILOAgbu,Osita</a:t>
            </a:r>
            <a:r>
              <a:rPr lang="en-US" sz="7200" dirty="0"/>
              <a:t>(2009).</a:t>
            </a:r>
          </a:p>
          <a:p>
            <a:r>
              <a:rPr lang="en-US" sz="7200" dirty="0"/>
              <a:t>[3] Children and Youth in the </a:t>
            </a:r>
            <a:r>
              <a:rPr lang="en-US" sz="7200" dirty="0" err="1"/>
              <a:t>Labour</a:t>
            </a:r>
            <a:r>
              <a:rPr lang="en-US" sz="7200" dirty="0"/>
              <a:t> Process in Africa. African Books Collective. ISBN 978-2-86978-251-8.Forster , John (2006)</a:t>
            </a:r>
          </a:p>
          <a:p>
            <a:r>
              <a:rPr lang="en-US" sz="7200" dirty="0"/>
              <a:t>[1872–1874].</a:t>
            </a:r>
          </a:p>
          <a:p>
            <a:r>
              <a:rPr lang="en-US" sz="7200" dirty="0"/>
              <a:t>[4] The Life of Charles Dickens. London: Diderot Publishing. ISBN978-90-77932-03-2. Archived from the original on 21</a:t>
            </a:r>
          </a:p>
          <a:p>
            <a:r>
              <a:rPr lang="en-US" sz="7200" dirty="0"/>
              <a:t>September 2015.</a:t>
            </a:r>
          </a:p>
          <a:p>
            <a:r>
              <a:rPr lang="en-US" sz="7200" dirty="0"/>
              <a:t>[5] Retrieved 2 July 2015 </a:t>
            </a:r>
            <a:r>
              <a:rPr lang="en-US" sz="7200" dirty="0" err="1"/>
              <a:t>wikie</a:t>
            </a:r>
            <a:r>
              <a:rPr lang="en-US" sz="7200" dirty="0"/>
              <a:t> .</a:t>
            </a:r>
            <a:r>
              <a:rPr lang="en-US" sz="7200" dirty="0" err="1"/>
              <a:t>Lieten</a:t>
            </a:r>
            <a:r>
              <a:rPr lang="en-US" sz="7200" dirty="0"/>
              <a:t>, </a:t>
            </a:r>
            <a:r>
              <a:rPr lang="en-US" sz="7200" dirty="0" err="1"/>
              <a:t>Kristoffel</a:t>
            </a:r>
            <a:r>
              <a:rPr lang="en-US" sz="7200" dirty="0"/>
              <a:t>; </a:t>
            </a:r>
            <a:r>
              <a:rPr lang="en-US" sz="7200" dirty="0" err="1"/>
              <a:t>Meerkerk</a:t>
            </a:r>
            <a:r>
              <a:rPr lang="en-US" sz="7200" dirty="0"/>
              <a:t>, Elise van </a:t>
            </a:r>
            <a:r>
              <a:rPr lang="en-US" sz="7200" dirty="0" err="1"/>
              <a:t>Nederveen</a:t>
            </a:r>
            <a:r>
              <a:rPr lang="en-US" sz="7200" dirty="0"/>
              <a:t> (2011).</a:t>
            </a:r>
          </a:p>
          <a:p>
            <a:r>
              <a:rPr lang="en-US" sz="7200" dirty="0"/>
              <a:t>[6] Child </a:t>
            </a:r>
            <a:r>
              <a:rPr lang="en-US" sz="7200" dirty="0" err="1"/>
              <a:t>Labour's</a:t>
            </a:r>
            <a:r>
              <a:rPr lang="en-US" sz="7200" dirty="0"/>
              <a:t> Global Past, 1650-2000. Peter Lang. ISBN 978-3-0343-0517-4.Honeyman, Katrina (2016).</a:t>
            </a:r>
          </a:p>
          <a:p>
            <a:r>
              <a:rPr lang="en-US" sz="7200" dirty="0"/>
              <a:t>[7] Childhood and Child </a:t>
            </a:r>
            <a:r>
              <a:rPr lang="en-US" sz="7200" dirty="0" err="1"/>
              <a:t>Labour</a:t>
            </a:r>
            <a:r>
              <a:rPr lang="en-US" sz="7200" dirty="0"/>
              <a:t> in Industrial England Diversity and Agency, 1750–1914. Routledge. ISBN 978-1-317-16792-</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85000" lnSpcReduction="20000"/>
          </a:bodyPr>
          <a:lstStyle/>
          <a:p>
            <a:r>
              <a:rPr lang="en-US" dirty="0"/>
              <a:t>Child labor is the term used to describe the employment of children in any work that harms their physical and mental development, robs them of their youth, and strips them of their potential and dignity. This practice is common in many nations and seriously harms children's health, education, and general well-being. Child labor can have significant, long-lasting impacts.</a:t>
            </a:r>
          </a:p>
          <a:p>
            <a:r>
              <a:rPr lang="en-US" dirty="0"/>
              <a:t>Children who work long hours in hazardous or toxic environments run the risk of suffering from physical injuries, illnesses, or even passing away. Additionally, they do not take advantage of the chances that come with education, which limits their future prospects and keeps them trapped in a cycle of poverty. </a:t>
            </a:r>
          </a:p>
          <a:p>
            <a:r>
              <a:rPr lang="en-US" dirty="0"/>
              <a:t>These organizations ought to offer children the educational, psychological, and medical assistance they need to recover from their experiences and start a new.</a:t>
            </a:r>
          </a:p>
          <a:p>
            <a:r>
              <a:rPr lang="en-US" dirty="0"/>
              <a:t> In addition to helping children live happy, productive lives, education and skill development can help end the cycle of poverty. Additionally, these initiatives can stimulate community participation and increase awareness of the risks associated with child labor.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383"/>
            <a:ext cx="10515600" cy="4351338"/>
          </a:xfrm>
        </p:spPr>
        <p:txBody>
          <a:bodyPr>
            <a:normAutofit/>
          </a:bodyPr>
          <a:lstStyle/>
          <a:p>
            <a:r>
              <a:rPr lang="en-US" dirty="0"/>
              <a:t>Additionally, such programs can raise awareness about the dangers of child labor and encourage communities to 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a:extLst>
              <a:ext uri="{FF2B5EF4-FFF2-40B4-BE49-F238E27FC236}">
                <a16:creationId xmlns:a16="http://schemas.microsoft.com/office/drawing/2014/main" id="{A1CB6D58-E7EA-44B6-3EC1-B2B463B944B1}"/>
              </a:ext>
            </a:extLst>
          </p:cNvPr>
          <p:cNvPicPr>
            <a:picLocks noChangeAspect="1"/>
          </p:cNvPicPr>
          <p:nvPr/>
        </p:nvPicPr>
        <p:blipFill>
          <a:blip r:embed="rId2"/>
          <a:stretch>
            <a:fillRect/>
          </a:stretch>
        </p:blipFill>
        <p:spPr>
          <a:xfrm>
            <a:off x="1812217" y="2088309"/>
            <a:ext cx="8801354" cy="4633166"/>
          </a:xfrm>
          <a:prstGeom prst="rect">
            <a:avLst/>
          </a:prstGeom>
        </p:spPr>
      </p:pic>
    </p:spTree>
    <p:extLst>
      <p:ext uri="{BB962C8B-B14F-4D97-AF65-F5344CB8AC3E}">
        <p14:creationId xmlns:p14="http://schemas.microsoft.com/office/powerpoint/2010/main" val="125246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fontScale="92500" lnSpcReduction="10000"/>
          </a:bodyPr>
          <a:lstStyle/>
          <a:p>
            <a:r>
              <a:rPr lang="en-US" b="1" dirty="0"/>
              <a:t>Problem Statement  </a:t>
            </a:r>
            <a:r>
              <a:rPr lang="en-US" dirty="0"/>
              <a:t>- The issue of child labor is a persistent and grave concern that violates the basic rights of children and deprives them of their childhood, education, and physical and emotional well-being. Many organizations and initiatives have made strides in rescuing child laborers from exploitative environments, but the successful reintegration and rehabilitation of these rescued children into society remains a complex challenge. These children often lack proper guidance, education, and emotional support, hindering their ability to transition effectively into a normal life. </a:t>
            </a:r>
          </a:p>
          <a:p>
            <a:r>
              <a:rPr lang="en-US" dirty="0"/>
              <a:t>To address this problem, there is a need to develop an innovative solution: "E-Buddy for Rescued Child </a:t>
            </a:r>
            <a:r>
              <a:rPr lang="en-US" dirty="0" err="1"/>
              <a:t>Labour</a:t>
            </a:r>
            <a:r>
              <a:rPr lang="en-US" dirty="0"/>
              <a:t>." This digital platform aims to provide personalized support and resources for the rehabilitation and empowerment of rescued child laborers.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5420"/>
            <a:ext cx="10515600" cy="6002580"/>
          </a:xfrm>
        </p:spPr>
        <p:txBody>
          <a:bodyPr>
            <a:noAutofit/>
          </a:bodyPr>
          <a:lstStyle/>
          <a:p>
            <a:r>
              <a:rPr lang="en-US" b="1" dirty="0"/>
              <a:t>Provide Personalized Guidance:</a:t>
            </a:r>
            <a:r>
              <a:rPr lang="en-US" dirty="0"/>
              <a:t> Offer personalized mentoring and counseling services to address the individual needs and challenges faced by each rescued child laborer.</a:t>
            </a:r>
          </a:p>
          <a:p>
            <a:r>
              <a:rPr lang="en-US" b="1" dirty="0"/>
              <a:t>Facilitate Educational Recovery:</a:t>
            </a:r>
            <a:r>
              <a:rPr lang="en-US" dirty="0"/>
              <a:t> Deliver tailored educational content and resources to help bridge the educational gaps and enable children to catch up on missed learning opportunities.</a:t>
            </a:r>
          </a:p>
          <a:p>
            <a:r>
              <a:rPr lang="en-US" b="1" dirty="0"/>
              <a:t>Offer Emotional Support:</a:t>
            </a:r>
            <a:r>
              <a:rPr lang="en-US" dirty="0"/>
              <a:t> Provide a safe and supportive digital space where children can connect with counselors and peer groups to address emotional trauma and foster resilience.</a:t>
            </a:r>
          </a:p>
          <a:p>
            <a:r>
              <a:rPr lang="en-US" b="1" dirty="0"/>
              <a:t>Skills Training:</a:t>
            </a:r>
            <a:r>
              <a:rPr lang="en-US" dirty="0"/>
              <a:t> Offer access to skill development courses and vocational training, empowering the children to acquire valuable skills for their future.</a:t>
            </a:r>
          </a:p>
          <a:p>
            <a:endParaRPr lang="en-US"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0696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4">
            <a:extLst>
              <a:ext uri="{FF2B5EF4-FFF2-40B4-BE49-F238E27FC236}">
                <a16:creationId xmlns:a16="http://schemas.microsoft.com/office/drawing/2014/main" id="{C2162455-FF1C-47B5-8B21-AE5D4E948254}"/>
              </a:ext>
            </a:extLst>
          </p:cNvPr>
          <p:cNvGraphicFramePr>
            <a:graphicFrameLocks noGrp="1"/>
          </p:cNvGraphicFramePr>
          <p:nvPr>
            <p:ph idx="1"/>
            <p:extLst>
              <p:ext uri="{D42A27DB-BD31-4B8C-83A1-F6EECF244321}">
                <p14:modId xmlns:p14="http://schemas.microsoft.com/office/powerpoint/2010/main" val="1415023586"/>
              </p:ext>
            </p:extLst>
          </p:nvPr>
        </p:nvGraphicFramePr>
        <p:xfrm>
          <a:off x="838200" y="104610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3" name="Double Bracket 2">
            <a:extLst>
              <a:ext uri="{FF2B5EF4-FFF2-40B4-BE49-F238E27FC236}">
                <a16:creationId xmlns:a16="http://schemas.microsoft.com/office/drawing/2014/main" id="{DA221934-0872-EA3E-E81B-95095BC3A533}"/>
              </a:ext>
            </a:extLst>
          </p:cNvPr>
          <p:cNvSpPr/>
          <p:nvPr/>
        </p:nvSpPr>
        <p:spPr>
          <a:xfrm>
            <a:off x="478971" y="859970"/>
            <a:ext cx="11321143" cy="45374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Minus Sign 4">
            <a:extLst>
              <a:ext uri="{FF2B5EF4-FFF2-40B4-BE49-F238E27FC236}">
                <a16:creationId xmlns:a16="http://schemas.microsoft.com/office/drawing/2014/main" id="{CE569DA4-5639-9198-4425-E4A897476ABE}"/>
              </a:ext>
            </a:extLst>
          </p:cNvPr>
          <p:cNvSpPr/>
          <p:nvPr/>
        </p:nvSpPr>
        <p:spPr>
          <a:xfrm>
            <a:off x="555172" y="769618"/>
            <a:ext cx="10624457" cy="4571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446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 Main objective is to facilitate the rehabilitation and well-being of children who have been rescued from child labor situations. </a:t>
            </a:r>
          </a:p>
          <a:p>
            <a:r>
              <a:rPr lang="en-US" dirty="0"/>
              <a:t>The focus remains on creating a better future for these vulnerable children, allowing them to grow and thrive in a safe and nurturing environment.</a:t>
            </a:r>
          </a:p>
          <a:p>
            <a:r>
              <a:rPr lang="en-US" dirty="0"/>
              <a:t>Moreover, the project emphasizes the pivotal role of education in empowering these children to break free from the cycle of poverty and exploitation.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a:extLst>
              <a:ext uri="{FF2B5EF4-FFF2-40B4-BE49-F238E27FC236}">
                <a16:creationId xmlns:a16="http://schemas.microsoft.com/office/drawing/2014/main" id="{B47CD6BF-0221-1AE9-9DC7-22010D950A5D}"/>
              </a:ext>
            </a:extLst>
          </p:cNvPr>
          <p:cNvPicPr>
            <a:picLocks noChangeAspect="1"/>
          </p:cNvPicPr>
          <p:nvPr/>
        </p:nvPicPr>
        <p:blipFill>
          <a:blip r:embed="rId2"/>
          <a:stretch>
            <a:fillRect/>
          </a:stretch>
        </p:blipFill>
        <p:spPr>
          <a:xfrm>
            <a:off x="435429" y="1469931"/>
            <a:ext cx="10646228" cy="4886419"/>
          </a:xfrm>
          <a:prstGeom prst="rect">
            <a:avLst/>
          </a:prstGeom>
        </p:spPr>
      </p:pic>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13752</TotalTime>
  <Words>2178</Words>
  <Application>Microsoft Office PowerPoint</Application>
  <PresentationFormat>Widescreen</PresentationFormat>
  <Paragraphs>107</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Casper</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PowerPoint Presentation</vt:lpstr>
      <vt:lpstr>Objectives of the Work</vt:lpstr>
      <vt:lpstr>Methodology used</vt:lpstr>
      <vt:lpstr>Methodology used</vt:lpstr>
      <vt:lpstr>Methodology used</vt:lpstr>
      <vt:lpstr>Methodology used..</vt:lpstr>
      <vt:lpstr>Results and Outputs</vt:lpstr>
      <vt:lpstr>The three critical components of such an approach 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chirag karnwal</cp:lastModifiedBy>
  <cp:revision>500</cp:revision>
  <dcterms:created xsi:type="dcterms:W3CDTF">2019-01-09T10:33:58Z</dcterms:created>
  <dcterms:modified xsi:type="dcterms:W3CDTF">2023-10-14T06:53:33Z</dcterms:modified>
</cp:coreProperties>
</file>