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312" r:id="rId3"/>
    <p:sldId id="258" r:id="rId4"/>
    <p:sldId id="259" r:id="rId5"/>
    <p:sldId id="260" r:id="rId6"/>
    <p:sldId id="261" r:id="rId7"/>
    <p:sldId id="262" r:id="rId8"/>
    <p:sldId id="311" r:id="rId9"/>
    <p:sldId id="310" r:id="rId10"/>
    <p:sldId id="304" r:id="rId11"/>
    <p:sldId id="302" r:id="rId12"/>
    <p:sldId id="300" r:id="rId13"/>
    <p:sldId id="303" r:id="rId14"/>
    <p:sldId id="305" r:id="rId15"/>
    <p:sldId id="306" r:id="rId16"/>
    <p:sldId id="308" r:id="rId17"/>
    <p:sldId id="301" r:id="rId18"/>
    <p:sldId id="309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D0F4C-218C-4C92-ADE7-2C537DF33366}" type="datetimeFigureOut">
              <a:rPr lang="en-IN" smtClean="0"/>
              <a:pPr/>
              <a:t>17-05-2018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3C6F-102D-4E36-A23E-DE81B8863E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93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27B2672-C504-4BD1-9025-58B0FCD23C31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17-05-2018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D50BD4-28F7-42E4-B00D-F940CB35D930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in/search?tbo=p&amp;tbm=pts&amp;hl=en&amp;q=ininventor:%22Volodymyr+V.+Ivanchenko%22" TargetMode="External"/><Relationship Id="rId13" Type="http://schemas.openxmlformats.org/officeDocument/2006/relationships/hyperlink" Target="https://en.wikipedia.org/wiki/Software_requirements_specification" TargetMode="External"/><Relationship Id="rId3" Type="http://schemas.openxmlformats.org/officeDocument/2006/relationships/hyperlink" Target="http://www.google.co.in/search?tbo=p&amp;tbm=pts&amp;hl=en&amp;q=ininventor:%22James+R.+Kraemer%22" TargetMode="External"/><Relationship Id="rId7" Type="http://schemas.openxmlformats.org/officeDocument/2006/relationships/hyperlink" Target="https://www.google.co.in/search?tbo=p&amp;tbm=pts&amp;hl=en&amp;q=ininventor:%22Kenneth+M.+Karakotsios%22" TargetMode="External"/><Relationship Id="rId12" Type="http://schemas.openxmlformats.org/officeDocument/2006/relationships/hyperlink" Target="https://www.google.co.in/search?tbo=p&amp;tbm=pts&amp;hl=en&amp;q=ininventor:%22Adam+Schwartz%22" TargetMode="External"/><Relationship Id="rId2" Type="http://schemas.openxmlformats.org/officeDocument/2006/relationships/hyperlink" Target="http://www.google.co.in/search?tbo=p&amp;tbm=pts&amp;hl=en&amp;q=ininventor:%22Robert+Lee+Angell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n/search?tbo=p&amp;tbm=pts&amp;hl=en&amp;q=ininventor:%22Amber+Marsel+HEROLD%22" TargetMode="External"/><Relationship Id="rId11" Type="http://schemas.openxmlformats.org/officeDocument/2006/relationships/hyperlink" Target="https://www.google.co.in/search?tbo=p&amp;tbm=pts&amp;hl=en&amp;q=ininventor:%22Isaac+David+Guedalia%22" TargetMode="External"/><Relationship Id="rId5" Type="http://schemas.openxmlformats.org/officeDocument/2006/relationships/hyperlink" Target="https://www.google.co.in/search?tbo=p&amp;tbm=pts&amp;hl=en&amp;q=ininventor:%22Shuhai+SHEN%22" TargetMode="External"/><Relationship Id="rId10" Type="http://schemas.openxmlformats.org/officeDocument/2006/relationships/hyperlink" Target="https://www.google.co.in/search?tbo=p&amp;tbm=pts&amp;hl=en&amp;q=ininventor:%22Kushel+Rai+Bellipady%22" TargetMode="External"/><Relationship Id="rId4" Type="http://schemas.openxmlformats.org/officeDocument/2006/relationships/hyperlink" Target="https://www.google.co.in/search?tbo=p&amp;tbm=pts&amp;hl=en&amp;q=ininventor:%22Kevin+Douglas+ROMER%22" TargetMode="External"/><Relationship Id="rId9" Type="http://schemas.openxmlformats.org/officeDocument/2006/relationships/hyperlink" Target="https://www.google.co.in/search?tbo=p&amp;tbm=pts&amp;hl=en&amp;q=ininventor:%22George+Shaw%22" TargetMode="External"/><Relationship Id="rId14" Type="http://schemas.openxmlformats.org/officeDocument/2006/relationships/hyperlink" Target="https://www.edrawsoft.com/types-software-diagram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rojectDemo.av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28662" y="2214554"/>
            <a:ext cx="8858312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Bebas" pitchFamily="2" charset="0"/>
              </a:rPr>
              <a:t>Behavioral Analysis on Mall Culture</a:t>
            </a:r>
            <a:endParaRPr lang="en-US" sz="4000" dirty="0">
              <a:solidFill>
                <a:srgbClr val="7030A0"/>
              </a:solidFill>
              <a:latin typeface="Bebas" pitchFamily="2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92942" y="4214818"/>
            <a:ext cx="8062912" cy="1977625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Franklin Gothic Medium Cond" pitchFamily="34" charset="0"/>
              </a:rPr>
              <a:t>Final Year UDP Project By:-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Shah </a:t>
            </a:r>
            <a:r>
              <a:rPr lang="en-US" sz="2000" dirty="0" err="1" smtClean="0">
                <a:solidFill>
                  <a:schemeClr val="tx1"/>
                </a:solidFill>
                <a:latin typeface="Franklin Gothic Medium Cond" pitchFamily="34" charset="0"/>
              </a:rPr>
              <a:t>Pinalben</a:t>
            </a:r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 P.(140280107087)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Shah </a:t>
            </a:r>
            <a:r>
              <a:rPr lang="en-US" sz="2000" dirty="0" err="1" smtClean="0">
                <a:solidFill>
                  <a:schemeClr val="tx1"/>
                </a:solidFill>
                <a:latin typeface="Franklin Gothic Medium Cond" pitchFamily="34" charset="0"/>
              </a:rPr>
              <a:t>Sukruti</a:t>
            </a:r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 R.(140280107089)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Franklin Gothic Medium Cond" pitchFamily="34" charset="0"/>
              </a:rPr>
              <a:t>Shukla</a:t>
            </a:r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Franklin Gothic Medium Cond" pitchFamily="34" charset="0"/>
              </a:rPr>
              <a:t>Avani</a:t>
            </a:r>
            <a:r>
              <a:rPr lang="en-US" sz="2000" dirty="0" smtClean="0">
                <a:solidFill>
                  <a:schemeClr val="tx1"/>
                </a:solidFill>
                <a:latin typeface="Franklin Gothic Medium Cond" pitchFamily="34" charset="0"/>
              </a:rPr>
              <a:t> M.(140280107096)</a:t>
            </a:r>
            <a:endParaRPr lang="en-IN" sz="2000" dirty="0" smtClean="0">
              <a:solidFill>
                <a:schemeClr val="tx1"/>
              </a:solidFill>
              <a:latin typeface="Franklin Gothic Medium Cond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Franklin Gothic Medium Cond" pitchFamily="34" charset="0"/>
              </a:rPr>
              <a:t>Faculty Guide – Prof. </a:t>
            </a:r>
            <a:r>
              <a:rPr lang="en-IN" sz="2400" dirty="0" err="1" smtClean="0">
                <a:solidFill>
                  <a:schemeClr val="tx1"/>
                </a:solidFill>
                <a:latin typeface="Franklin Gothic Medium Cond" pitchFamily="34" charset="0"/>
              </a:rPr>
              <a:t>Pragnesh</a:t>
            </a:r>
            <a:r>
              <a:rPr lang="en-IN" sz="2400" dirty="0" smtClean="0">
                <a:solidFill>
                  <a:schemeClr val="tx1"/>
                </a:solidFill>
                <a:latin typeface="Franklin Gothic Medium Cond" pitchFamily="34" charset="0"/>
              </a:rPr>
              <a:t> G. Patel</a:t>
            </a:r>
            <a:endParaRPr lang="en-US" sz="2400" dirty="0">
              <a:solidFill>
                <a:schemeClr val="tx1"/>
              </a:solidFill>
              <a:latin typeface="Franklin Gothic Medium Con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3318" y="458670"/>
            <a:ext cx="517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L.D. College of Engineering</a:t>
            </a:r>
          </a:p>
        </p:txBody>
      </p:sp>
      <p:pic>
        <p:nvPicPr>
          <p:cNvPr id="7" name="image62.png" descr="D:\Vishvesh\Bony\L.D\EGVC\www.egvc.in\images\ld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0348" y="304800"/>
            <a:ext cx="1447800" cy="1204943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1221799" y="1437382"/>
            <a:ext cx="677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" pitchFamily="2" charset="0"/>
              </a:rPr>
              <a:t>Computer </a:t>
            </a:r>
            <a:r>
              <a:rPr lang="en-US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" pitchFamily="2" charset="0"/>
              </a:rPr>
              <a:t>Department</a:t>
            </a: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</a:endParaRPr>
          </a:p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Final Year 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Project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2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6" name="Content Placeholder 5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for admin</a:t>
            </a:r>
            <a:endParaRPr lang="en-IN" dirty="0"/>
          </a:p>
        </p:txBody>
      </p:sp>
      <p:pic>
        <p:nvPicPr>
          <p:cNvPr id="4" name="Content Placeholder 3" descr="Screenshot (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for staff</a:t>
            </a:r>
            <a:endParaRPr lang="en-IN" dirty="0"/>
          </a:p>
        </p:txBody>
      </p:sp>
      <p:pic>
        <p:nvPicPr>
          <p:cNvPr id="4" name="Content Placeholder 3" descr="Screenshot (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Post</a:t>
            </a:r>
            <a:endParaRPr lang="en-IN" dirty="0"/>
          </a:p>
        </p:txBody>
      </p:sp>
      <p:pic>
        <p:nvPicPr>
          <p:cNvPr id="7" name="Content Placeholder 6" descr="Screenshot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Product</a:t>
            </a:r>
            <a:endParaRPr lang="en-IN" dirty="0"/>
          </a:p>
        </p:txBody>
      </p:sp>
      <p:pic>
        <p:nvPicPr>
          <p:cNvPr id="13" name="Content Placeholder 12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video for analysis</a:t>
            </a:r>
            <a:endParaRPr lang="en-IN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</a:t>
            </a:r>
            <a:r>
              <a:rPr lang="en-IN" dirty="0" err="1" smtClean="0"/>
              <a:t>Superwiser</a:t>
            </a:r>
            <a:endParaRPr lang="en-IN" dirty="0"/>
          </a:p>
        </p:txBody>
      </p:sp>
      <p:pic>
        <p:nvPicPr>
          <p:cNvPr id="4" name="Content Placeholder 3" descr="Screenshot (2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Analysed Videos</a:t>
            </a:r>
            <a:endParaRPr lang="en-IN" dirty="0"/>
          </a:p>
        </p:txBody>
      </p:sp>
      <p:pic>
        <p:nvPicPr>
          <p:cNvPr id="4" name="Content Placeholder 3" descr="Screenshot (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738908"/>
            <a:ext cx="7499350" cy="4218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have super computing capabilities, we can provide bigger dataset in order to get more accuracy in the output.</a:t>
            </a:r>
            <a:endParaRPr lang="en-IN" sz="2400" dirty="0" smtClean="0"/>
          </a:p>
          <a:p>
            <a:r>
              <a:rPr lang="en-US" sz="2400" dirty="0" smtClean="0"/>
              <a:t>Also we can feed the output of the video analysis as the training dataset and get more accurate model.</a:t>
            </a:r>
            <a:endParaRPr lang="en-IN" sz="2400" dirty="0" smtClean="0"/>
          </a:p>
          <a:p>
            <a:r>
              <a:rPr lang="en-US" sz="2400" dirty="0" smtClean="0"/>
              <a:t>Also we can combine the statistics available at the selling counter with the output of the analysis and increase the accuracy of the result.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Patents</a:t>
            </a:r>
            <a:endParaRPr lang="en-IN" sz="1800" dirty="0"/>
          </a:p>
          <a:p>
            <a:pPr lvl="0"/>
            <a:r>
              <a:rPr lang="en-US" sz="1800" dirty="0"/>
              <a:t>US7908237 by </a:t>
            </a:r>
            <a:r>
              <a:rPr lang="en-US" sz="1800" u="sng" dirty="0">
                <a:hlinkClick r:id="rId2"/>
              </a:rPr>
              <a:t>Robert Lee Angell</a:t>
            </a:r>
            <a:r>
              <a:rPr lang="en-US" sz="1800" dirty="0"/>
              <a:t>, </a:t>
            </a:r>
            <a:r>
              <a:rPr lang="en-US" sz="1800" u="sng" dirty="0">
                <a:hlinkClick r:id="rId3"/>
              </a:rPr>
              <a:t>James R. Kraemer</a:t>
            </a:r>
            <a:endParaRPr lang="en-IN" sz="1800" dirty="0"/>
          </a:p>
          <a:p>
            <a:pPr lvl="0"/>
            <a:r>
              <a:rPr lang="en-US" sz="1800" dirty="0"/>
              <a:t>US20080303902 A1 by </a:t>
            </a:r>
            <a:r>
              <a:rPr lang="en-US" sz="1800" u="sng" dirty="0">
                <a:hlinkClick r:id="rId4"/>
              </a:rPr>
              <a:t>Kevin Douglas ROMER</a:t>
            </a:r>
            <a:r>
              <a:rPr lang="en-US" sz="1800" dirty="0"/>
              <a:t>, </a:t>
            </a:r>
            <a:r>
              <a:rPr lang="en-US" sz="1800" u="sng" dirty="0" err="1">
                <a:hlinkClick r:id="rId5"/>
              </a:rPr>
              <a:t>Shuhai</a:t>
            </a:r>
            <a:r>
              <a:rPr lang="en-US" sz="1800" u="sng" dirty="0">
                <a:hlinkClick r:id="rId5"/>
              </a:rPr>
              <a:t> SHEN</a:t>
            </a:r>
            <a:r>
              <a:rPr lang="en-US" sz="1800" dirty="0"/>
              <a:t>, </a:t>
            </a:r>
            <a:r>
              <a:rPr lang="en-US" sz="1800" u="sng" dirty="0">
                <a:hlinkClick r:id="rId6"/>
              </a:rPr>
              <a:t>Amber </a:t>
            </a:r>
            <a:r>
              <a:rPr lang="en-US" sz="1800" u="sng" dirty="0" err="1">
                <a:hlinkClick r:id="rId6"/>
              </a:rPr>
              <a:t>Marsel</a:t>
            </a:r>
            <a:r>
              <a:rPr lang="en-US" sz="1800" u="sng" dirty="0">
                <a:hlinkClick r:id="rId6"/>
              </a:rPr>
              <a:t> HEROLD</a:t>
            </a:r>
            <a:endParaRPr lang="en-IN" sz="1800" dirty="0"/>
          </a:p>
          <a:p>
            <a:pPr lvl="0"/>
            <a:r>
              <a:rPr lang="en-US" sz="1800" dirty="0"/>
              <a:t>US20130004016A1 by </a:t>
            </a:r>
            <a:r>
              <a:rPr lang="en-US" sz="1800" u="sng" dirty="0">
                <a:hlinkClick r:id="rId7"/>
              </a:rPr>
              <a:t>Kenneth M. </a:t>
            </a:r>
            <a:r>
              <a:rPr lang="en-US" sz="1800" u="sng" dirty="0" err="1">
                <a:hlinkClick r:id="rId7"/>
              </a:rPr>
              <a:t>Karakotsios</a:t>
            </a:r>
            <a:r>
              <a:rPr lang="en-US" sz="1800" dirty="0"/>
              <a:t>, </a:t>
            </a:r>
            <a:r>
              <a:rPr lang="en-US" sz="1800" u="sng" dirty="0" err="1">
                <a:hlinkClick r:id="rId8"/>
              </a:rPr>
              <a:t>Volodymyr</a:t>
            </a:r>
            <a:r>
              <a:rPr lang="en-US" sz="1800" u="sng" dirty="0">
                <a:hlinkClick r:id="rId8"/>
              </a:rPr>
              <a:t> V. </a:t>
            </a:r>
            <a:r>
              <a:rPr lang="en-US" sz="1800" u="sng" dirty="0" err="1">
                <a:hlinkClick r:id="rId8"/>
              </a:rPr>
              <a:t>Ivanchenko</a:t>
            </a:r>
            <a:endParaRPr lang="en-IN" sz="1800" dirty="0"/>
          </a:p>
          <a:p>
            <a:pPr lvl="0"/>
            <a:r>
              <a:rPr lang="en-US" sz="1800" dirty="0"/>
              <a:t>US9569786 B2 by </a:t>
            </a:r>
            <a:r>
              <a:rPr lang="en-US" sz="1800" u="sng" dirty="0">
                <a:hlinkClick r:id="rId9"/>
              </a:rPr>
              <a:t>George Shaw</a:t>
            </a:r>
            <a:r>
              <a:rPr lang="en-US" sz="1800" dirty="0"/>
              <a:t>, </a:t>
            </a:r>
            <a:r>
              <a:rPr lang="en-US" sz="1800" u="sng" dirty="0" err="1">
                <a:hlinkClick r:id="rId10"/>
              </a:rPr>
              <a:t>KushelRaiBellipady</a:t>
            </a:r>
            <a:endParaRPr lang="en-IN" sz="1800" dirty="0"/>
          </a:p>
          <a:p>
            <a:pPr lvl="0"/>
            <a:r>
              <a:rPr lang="en-US" sz="1800" dirty="0"/>
              <a:t>US9536072 B2 by </a:t>
            </a:r>
            <a:r>
              <a:rPr lang="en-US" sz="1800" u="sng" dirty="0">
                <a:hlinkClick r:id="rId11"/>
              </a:rPr>
              <a:t>Isaac David </a:t>
            </a:r>
            <a:r>
              <a:rPr lang="en-US" sz="1800" u="sng" dirty="0" err="1">
                <a:hlinkClick r:id="rId11"/>
              </a:rPr>
              <a:t>Guedalia</a:t>
            </a:r>
            <a:r>
              <a:rPr lang="en-US" sz="1800" dirty="0"/>
              <a:t>, </a:t>
            </a:r>
            <a:r>
              <a:rPr lang="en-US" sz="1800" u="sng" dirty="0">
                <a:hlinkClick r:id="rId12"/>
              </a:rPr>
              <a:t>Adam Schwartz</a:t>
            </a:r>
            <a:endParaRPr lang="en-IN" sz="1800" dirty="0"/>
          </a:p>
          <a:p>
            <a:r>
              <a:rPr lang="en-US" sz="1800" b="1" dirty="0"/>
              <a:t>Books</a:t>
            </a:r>
            <a:endParaRPr lang="en-IN" sz="1800" dirty="0"/>
          </a:p>
          <a:p>
            <a:pPr lvl="0"/>
            <a:r>
              <a:rPr lang="en-US" sz="1800" dirty="0"/>
              <a:t>Object-Oriented Modeling and Design with UML by </a:t>
            </a:r>
            <a:r>
              <a:rPr lang="en-US" sz="1800" dirty="0" err="1"/>
              <a:t>Rumbaugh</a:t>
            </a:r>
            <a:r>
              <a:rPr lang="en-US" sz="1800" dirty="0"/>
              <a:t>, James</a:t>
            </a:r>
            <a:endParaRPr lang="en-IN" sz="1800" dirty="0"/>
          </a:p>
          <a:p>
            <a:pPr lvl="0"/>
            <a:r>
              <a:rPr lang="en-US" sz="1800" dirty="0"/>
              <a:t>software engineering: A practitioner approach by Pressman, </a:t>
            </a:r>
            <a:r>
              <a:rPr lang="en-US" sz="1800" dirty="0" smtClean="0"/>
              <a:t>Roger</a:t>
            </a:r>
          </a:p>
          <a:p>
            <a:r>
              <a:rPr lang="en-US" sz="1800" dirty="0" smtClean="0"/>
              <a:t>Introduction to computation and programming using Python by John </a:t>
            </a:r>
            <a:r>
              <a:rPr lang="en-US" sz="1800" dirty="0" err="1" smtClean="0"/>
              <a:t>Guttag</a:t>
            </a:r>
            <a:r>
              <a:rPr lang="en-US" sz="1800" dirty="0" smtClean="0"/>
              <a:t>.</a:t>
            </a:r>
            <a:endParaRPr lang="en-IN" sz="1800" dirty="0"/>
          </a:p>
          <a:p>
            <a:r>
              <a:rPr lang="en-US" sz="1800" b="1" dirty="0"/>
              <a:t>Websites</a:t>
            </a:r>
            <a:endParaRPr lang="en-IN" sz="1800" dirty="0"/>
          </a:p>
          <a:p>
            <a:pPr lvl="0"/>
            <a:r>
              <a:rPr lang="en-US" sz="1800" u="sng" dirty="0">
                <a:hlinkClick r:id="rId13"/>
              </a:rPr>
              <a:t>https://en.wikipedia.org/wiki/Software_requirements_specification</a:t>
            </a:r>
            <a:endParaRPr lang="en-IN" sz="1800" dirty="0"/>
          </a:p>
          <a:p>
            <a:pPr lvl="0"/>
            <a:r>
              <a:rPr lang="en-US" sz="1800" u="sng" dirty="0">
                <a:hlinkClick r:id="rId14"/>
              </a:rPr>
              <a:t>https://www.edrawsoft.com/types-software-diagrams.php</a:t>
            </a:r>
            <a:endParaRPr lang="en-IN" sz="1800" dirty="0"/>
          </a:p>
          <a:p>
            <a:pPr marL="82296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3955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Demo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hlinkClick r:id="rId2" action="ppaction://hlinkfile"/>
              </a:rPr>
              <a:t>E:\ProjectDemo.avi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6705" y="1343692"/>
            <a:ext cx="580493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9600" b="1" cap="none" spc="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6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785926"/>
            <a:ext cx="7498080" cy="4800600"/>
          </a:xfrm>
        </p:spPr>
        <p:txBody>
          <a:bodyPr/>
          <a:lstStyle/>
          <a:p>
            <a:r>
              <a:rPr lang="en-IN" dirty="0" smtClean="0"/>
              <a:t>Malls and shopping marts face problem of maintaining products and their location due to this demand and profit of the brand is affected.</a:t>
            </a:r>
          </a:p>
          <a:p>
            <a:r>
              <a:rPr lang="en-IN" dirty="0" smtClean="0"/>
              <a:t>To resolve this problem we are using behaviour analysis on customers using machine learning.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222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a </a:t>
            </a:r>
            <a:r>
              <a:rPr lang="en-IN" dirty="0" smtClean="0"/>
              <a:t>web application to </a:t>
            </a:r>
            <a:r>
              <a:rPr lang="en-IN" dirty="0"/>
              <a:t>automatically recognize </a:t>
            </a:r>
            <a:r>
              <a:rPr lang="en-IN" dirty="0" smtClean="0"/>
              <a:t>the expressions on the faces of the customers or visitors.</a:t>
            </a:r>
          </a:p>
          <a:p>
            <a:r>
              <a:rPr lang="en-IN" dirty="0"/>
              <a:t>Make a </a:t>
            </a:r>
            <a:r>
              <a:rPr lang="en-IN" dirty="0" smtClean="0"/>
              <a:t>machine which gives results according to the expression detection.</a:t>
            </a:r>
            <a:endParaRPr lang="en-IN" dirty="0"/>
          </a:p>
          <a:p>
            <a:r>
              <a:rPr lang="en-IN" dirty="0"/>
              <a:t>Make use of </a:t>
            </a:r>
            <a:r>
              <a:rPr lang="en-IN" dirty="0" smtClean="0"/>
              <a:t>image processing, </a:t>
            </a:r>
            <a:r>
              <a:rPr lang="en-IN" dirty="0"/>
              <a:t>machine learning </a:t>
            </a:r>
            <a:r>
              <a:rPr lang="en-IN" dirty="0" smtClean="0"/>
              <a:t>to </a:t>
            </a:r>
            <a:r>
              <a:rPr lang="en-IN" dirty="0"/>
              <a:t>accomplish the goal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7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Observation and Ideation</a:t>
            </a:r>
          </a:p>
          <a:p>
            <a:r>
              <a:rPr lang="en-IN" sz="2800" dirty="0" smtClean="0"/>
              <a:t>Literature Review</a:t>
            </a:r>
            <a:endParaRPr lang="en-IN" sz="2800" dirty="0"/>
          </a:p>
          <a:p>
            <a:r>
              <a:rPr lang="en-IN" sz="2800" dirty="0"/>
              <a:t>Analysis</a:t>
            </a:r>
          </a:p>
          <a:p>
            <a:r>
              <a:rPr lang="en-IN" sz="2800" dirty="0"/>
              <a:t>Design</a:t>
            </a:r>
          </a:p>
          <a:p>
            <a:r>
              <a:rPr lang="en-IN" sz="2800" dirty="0"/>
              <a:t>Coding</a:t>
            </a:r>
          </a:p>
          <a:p>
            <a:r>
              <a:rPr lang="en-IN" sz="2800" dirty="0"/>
              <a:t>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647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000" dirty="0"/>
              <a:t>Functional Requirements</a:t>
            </a:r>
          </a:p>
          <a:p>
            <a:pPr>
              <a:buNone/>
            </a:pPr>
            <a:endParaRPr lang="en-IN" sz="2400" dirty="0"/>
          </a:p>
          <a:p>
            <a:r>
              <a:rPr lang="en-US" sz="2100" dirty="0" smtClean="0"/>
              <a:t>The system should allow admin to add staff Members.</a:t>
            </a:r>
            <a:endParaRPr lang="en-IN" sz="2100" dirty="0" smtClean="0"/>
          </a:p>
          <a:p>
            <a:r>
              <a:rPr lang="en-US" sz="2100" dirty="0" smtClean="0"/>
              <a:t>The system should allow staff members and admin to login.</a:t>
            </a:r>
            <a:endParaRPr lang="en-IN" sz="2100" dirty="0" smtClean="0"/>
          </a:p>
          <a:p>
            <a:r>
              <a:rPr lang="en-US" sz="2100" dirty="0" smtClean="0"/>
              <a:t> It should redirect them to respective pages after verifying.</a:t>
            </a:r>
            <a:endParaRPr lang="en-IN" sz="2100" dirty="0" smtClean="0"/>
          </a:p>
          <a:p>
            <a:r>
              <a:rPr lang="en-US" sz="2100" dirty="0" smtClean="0"/>
              <a:t> Admin and staff should be allowed to add and delete the product according to analysis given by the system.  </a:t>
            </a:r>
            <a:endParaRPr lang="en-IN" sz="2100" dirty="0" smtClean="0"/>
          </a:p>
          <a:p>
            <a:r>
              <a:rPr lang="en-US" sz="2100" dirty="0" smtClean="0"/>
              <a:t>Admin should be allowed to categorize(subcategorize) the products according to the tendency of customer.</a:t>
            </a:r>
            <a:endParaRPr lang="en-IN" sz="2100" dirty="0" smtClean="0"/>
          </a:p>
          <a:p>
            <a:r>
              <a:rPr lang="en-US" sz="2100" dirty="0" smtClean="0"/>
              <a:t>The system should generate a report of the analysis of products.</a:t>
            </a:r>
            <a:endParaRPr lang="en-IN" sz="2100" dirty="0" smtClean="0"/>
          </a:p>
          <a:p>
            <a:r>
              <a:rPr lang="en-US" sz="2100" dirty="0" smtClean="0"/>
              <a:t>Admin and staff should be allowed manage videos of each products for the analysis.  </a:t>
            </a:r>
            <a:endParaRPr lang="en-IN" sz="2100" dirty="0" smtClean="0"/>
          </a:p>
          <a:p>
            <a:r>
              <a:rPr lang="en-US" sz="2100" dirty="0" smtClean="0"/>
              <a:t>The system should manage result of analyzed videos and store graphical representation of result.</a:t>
            </a:r>
            <a:endParaRPr lang="en-IN" sz="2100" dirty="0"/>
          </a:p>
        </p:txBody>
      </p:sp>
    </p:spTree>
    <p:extLst>
      <p:ext uri="{BB962C8B-B14F-4D97-AF65-F5344CB8AC3E}">
        <p14:creationId xmlns="" xmlns:p14="http://schemas.microsoft.com/office/powerpoint/2010/main" val="19539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Non Functional </a:t>
            </a:r>
            <a:r>
              <a:rPr lang="en-IN" sz="2400" dirty="0" smtClean="0"/>
              <a:t>Requirements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Maintainability</a:t>
            </a:r>
          </a:p>
          <a:p>
            <a:r>
              <a:rPr lang="en-US" sz="2400" dirty="0" smtClean="0"/>
              <a:t>Security</a:t>
            </a:r>
            <a:endParaRPr lang="en-IN" sz="2400" dirty="0"/>
          </a:p>
          <a:p>
            <a:r>
              <a:rPr lang="en-IN" sz="2400" dirty="0"/>
              <a:t>Quick </a:t>
            </a:r>
            <a:r>
              <a:rPr lang="en-IN" sz="2400" dirty="0" smtClean="0"/>
              <a:t>Analysis</a:t>
            </a:r>
            <a:endParaRPr lang="en-IN" sz="2400" dirty="0"/>
          </a:p>
          <a:p>
            <a:r>
              <a:rPr lang="en-US" sz="2400" dirty="0" smtClean="0"/>
              <a:t>Availability</a:t>
            </a:r>
          </a:p>
          <a:p>
            <a:r>
              <a:rPr lang="en-IN" sz="2400" dirty="0" smtClean="0"/>
              <a:t>Performance</a:t>
            </a:r>
          </a:p>
          <a:p>
            <a:endParaRPr lang="en-US" sz="2400" dirty="0" smtClean="0"/>
          </a:p>
          <a:p>
            <a:pPr marL="82296" indent="0">
              <a:buNone/>
            </a:pP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286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Benifits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Mall owner or brand owner can get the idea of the current trend of the customer mindset.</a:t>
            </a:r>
            <a:endParaRPr lang="en-IN" dirty="0" smtClean="0"/>
          </a:p>
          <a:p>
            <a:r>
              <a:rPr lang="en-US" dirty="0" smtClean="0"/>
              <a:t>They can increase the production of trending items in order to increase the profit.</a:t>
            </a:r>
            <a:endParaRPr lang="en-IN" dirty="0" smtClean="0"/>
          </a:p>
          <a:p>
            <a:r>
              <a:rPr lang="en-US" dirty="0" smtClean="0"/>
              <a:t>Also they can attract more customers by putting trending items on catchy places like entrance.</a:t>
            </a:r>
            <a:endParaRPr lang="en-IN" dirty="0" smtClean="0"/>
          </a:p>
          <a:p>
            <a:r>
              <a:rPr lang="en-US" dirty="0" smtClean="0"/>
              <a:t>If more customers are attracted to particular product, and not buying it, there might be issue of cost. One can decrease the profit margin of that product and increase selling.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6050" y="785770"/>
            <a:ext cx="5731510" cy="6072230"/>
          </a:xfrm>
          <a:prstGeom prst="rect">
            <a:avLst/>
          </a:prstGeom>
          <a:ln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1143000"/>
          </a:xfrm>
        </p:spPr>
        <p:txBody>
          <a:bodyPr/>
          <a:lstStyle/>
          <a:p>
            <a:r>
              <a:rPr lang="en-IN" dirty="0" smtClean="0"/>
              <a:t>Activity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430</TotalTime>
  <Words>462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Behavioral Analysis on Mall Culture</vt:lpstr>
      <vt:lpstr>Project Demo</vt:lpstr>
      <vt:lpstr>Introduction to Problem</vt:lpstr>
      <vt:lpstr>Aim of the Project</vt:lpstr>
      <vt:lpstr>Project Plan</vt:lpstr>
      <vt:lpstr>Analysis</vt:lpstr>
      <vt:lpstr>Analysis</vt:lpstr>
      <vt:lpstr>Benifits</vt:lpstr>
      <vt:lpstr>Activity Diagram</vt:lpstr>
      <vt:lpstr>Login Page</vt:lpstr>
      <vt:lpstr>Dashboard for admin</vt:lpstr>
      <vt:lpstr>Dashboard for staff</vt:lpstr>
      <vt:lpstr>Manage Post</vt:lpstr>
      <vt:lpstr>Manage Product</vt:lpstr>
      <vt:lpstr>Select video for analysis</vt:lpstr>
      <vt:lpstr>Manage Superwiser</vt:lpstr>
      <vt:lpstr>Analysed Videos</vt:lpstr>
      <vt:lpstr>Future Scope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Supporting Technical Literature</dc:title>
  <dc:creator>Dell</dc:creator>
  <cp:lastModifiedBy>Pinal</cp:lastModifiedBy>
  <cp:revision>72</cp:revision>
  <dcterms:created xsi:type="dcterms:W3CDTF">2017-11-12T11:14:05Z</dcterms:created>
  <dcterms:modified xsi:type="dcterms:W3CDTF">2018-05-17T16:50:13Z</dcterms:modified>
</cp:coreProperties>
</file>