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702" r:id="rId3"/>
    <p:sldMasterId id="2147483714" r:id="rId4"/>
  </p:sldMasterIdLst>
  <p:sldIdLst>
    <p:sldId id="256" r:id="rId5"/>
    <p:sldId id="261" r:id="rId6"/>
    <p:sldId id="257" r:id="rId7"/>
    <p:sldId id="259" r:id="rId8"/>
    <p:sldId id="264" r:id="rId9"/>
    <p:sldId id="266" r:id="rId10"/>
    <p:sldId id="267" r:id="rId11"/>
    <p:sldId id="268" r:id="rId12"/>
    <p:sldId id="269" r:id="rId13"/>
    <p:sldId id="270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553843-A891-441D-BBB3-4B3453E1E8A9}" type="doc">
      <dgm:prSet loTypeId="urn:microsoft.com/office/officeart/2005/8/layout/process1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E3598F-E5AD-496E-A822-970E245D6BE3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sz="4000" b="1" cap="none" spc="0" baseline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RESULTS</a:t>
          </a:r>
          <a:endParaRPr lang="en-IN" sz="4000" b="1" cap="none" spc="0" dirty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gm:t>
    </dgm:pt>
    <dgm:pt modelId="{C9211C2A-F25B-49A3-8C9A-4D694C0774F8}" type="parTrans" cxnId="{5F4441D2-0AF5-42C1-9A18-146DB262CF70}">
      <dgm:prSet/>
      <dgm:spPr/>
      <dgm:t>
        <a:bodyPr/>
        <a:lstStyle/>
        <a:p>
          <a:endParaRPr lang="en-US"/>
        </a:p>
      </dgm:t>
    </dgm:pt>
    <dgm:pt modelId="{C7B5F5F5-BC6C-432A-91F2-544C4F1B97B2}" type="sibTrans" cxnId="{5F4441D2-0AF5-42C1-9A18-146DB262CF70}">
      <dgm:prSet/>
      <dgm:spPr/>
      <dgm:t>
        <a:bodyPr/>
        <a:lstStyle/>
        <a:p>
          <a:endParaRPr lang="en-US"/>
        </a:p>
      </dgm:t>
    </dgm:pt>
    <dgm:pt modelId="{A35A4D3A-49DB-4052-939F-59E4A005FFB8}" type="pres">
      <dgm:prSet presAssocID="{0D553843-A891-441D-BBB3-4B3453E1E8A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1749CE1-3A79-4636-8D14-631B43A26119}" type="pres">
      <dgm:prSet presAssocID="{07E3598F-E5AD-496E-A822-970E245D6BE3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7EAAE96-E6A6-45FA-A4AD-40D7DD2B7FF2}" type="presOf" srcId="{07E3598F-E5AD-496E-A822-970E245D6BE3}" destId="{51749CE1-3A79-4636-8D14-631B43A26119}" srcOrd="0" destOrd="0" presId="urn:microsoft.com/office/officeart/2005/8/layout/process1"/>
    <dgm:cxn modelId="{5F4441D2-0AF5-42C1-9A18-146DB262CF70}" srcId="{0D553843-A891-441D-BBB3-4B3453E1E8A9}" destId="{07E3598F-E5AD-496E-A822-970E245D6BE3}" srcOrd="0" destOrd="0" parTransId="{C9211C2A-F25B-49A3-8C9A-4D694C0774F8}" sibTransId="{C7B5F5F5-BC6C-432A-91F2-544C4F1B97B2}"/>
    <dgm:cxn modelId="{B9D65096-EB36-43D4-81BC-46CFE3867D42}" type="presOf" srcId="{0D553843-A891-441D-BBB3-4B3453E1E8A9}" destId="{A35A4D3A-49DB-4052-939F-59E4A005FFB8}" srcOrd="0" destOrd="0" presId="urn:microsoft.com/office/officeart/2005/8/layout/process1"/>
    <dgm:cxn modelId="{0CA08D9F-8DB3-4BFF-9B47-6604C6FFBA77}" type="presParOf" srcId="{A35A4D3A-49DB-4052-939F-59E4A005FFB8}" destId="{51749CE1-3A79-4636-8D14-631B43A26119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749CE1-3A79-4636-8D14-631B43A26119}">
      <dsp:nvSpPr>
        <dsp:cNvPr id="0" name=""/>
        <dsp:cNvSpPr/>
      </dsp:nvSpPr>
      <dsp:spPr>
        <a:xfrm>
          <a:off x="10417" y="0"/>
          <a:ext cx="10651520" cy="782465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cap="none" spc="0" baseline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RESULTS</a:t>
          </a:r>
          <a:endParaRPr lang="en-IN" sz="4000" b="1" kern="1200" cap="none" spc="0" dirty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sp:txBody>
      <dsp:txXfrm>
        <a:off x="33335" y="22918"/>
        <a:ext cx="10605684" cy="7366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3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4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1CE2FDC3-E181-48FB-B880-FB20D873E8B8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721FBE4-3519-4F49-A7B8-BCC3A2225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0406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2FDC3-E181-48FB-B880-FB20D873E8B8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FBE4-3519-4F49-A7B8-BCC3A2225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197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CE2FDC3-E181-48FB-B880-FB20D873E8B8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721FBE4-3519-4F49-A7B8-BCC3A2225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494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2FDC3-E181-48FB-B880-FB20D873E8B8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721FBE4-3519-4F49-A7B8-BCC3A2225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921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2FDC3-E181-48FB-B880-FB20D873E8B8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FBE4-3519-4F49-A7B8-BCC3A2225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2FDC3-E181-48FB-B880-FB20D873E8B8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721FBE4-3519-4F49-A7B8-BCC3A2225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6702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2FDC3-E181-48FB-B880-FB20D873E8B8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FBE4-3519-4F49-A7B8-BCC3A2225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774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2FDC3-E181-48FB-B880-FB20D873E8B8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FBE4-3519-4F49-A7B8-BCC3A2225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33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2FDC3-E181-48FB-B880-FB20D873E8B8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FBE4-3519-4F49-A7B8-BCC3A2225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3531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2FDC3-E181-48FB-B880-FB20D873E8B8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FBE4-3519-4F49-A7B8-BCC3A2225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0405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2FDC3-E181-48FB-B880-FB20D873E8B8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FBE4-3519-4F49-A7B8-BCC3A2225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710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2FDC3-E181-48FB-B880-FB20D873E8B8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FBE4-3519-4F49-A7B8-BCC3A2225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5446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2FDC3-E181-48FB-B880-FB20D873E8B8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FBE4-3519-4F49-A7B8-BCC3A2225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4098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2FDC3-E181-48FB-B880-FB20D873E8B8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721FBE4-3519-4F49-A7B8-BCC3A2225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7369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2FDC3-E181-48FB-B880-FB20D873E8B8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721FBE4-3519-4F49-A7B8-BCC3A2225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2592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2FDC3-E181-48FB-B880-FB20D873E8B8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721FBE4-3519-4F49-A7B8-BCC3A222508B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59279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2FDC3-E181-48FB-B880-FB20D873E8B8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721FBE4-3519-4F49-A7B8-BCC3A2225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6543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2FDC3-E181-48FB-B880-FB20D873E8B8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FBE4-3519-4F49-A7B8-BCC3A2225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3613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2FDC3-E181-48FB-B880-FB20D873E8B8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FBE4-3519-4F49-A7B8-BCC3A2225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8398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2FDC3-E181-48FB-B880-FB20D873E8B8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FBE4-3519-4F49-A7B8-BCC3A2225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7994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CE2FDC3-E181-48FB-B880-FB20D873E8B8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721FBE4-3519-4F49-A7B8-BCC3A2225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8919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2FDC3-E181-48FB-B880-FB20D873E8B8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7721FBE4-3519-4F49-A7B8-BCC3A2225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73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CE2FDC3-E181-48FB-B880-FB20D873E8B8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721FBE4-3519-4F49-A7B8-BCC3A2225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9755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2FDC3-E181-48FB-B880-FB20D873E8B8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FBE4-3519-4F49-A7B8-BCC3A2225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9512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CE2FDC3-E181-48FB-B880-FB20D873E8B8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721FBE4-3519-4F49-A7B8-BCC3A2225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313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2FDC3-E181-48FB-B880-FB20D873E8B8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FBE4-3519-4F49-A7B8-BCC3A2225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312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2FDC3-E181-48FB-B880-FB20D873E8B8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FBE4-3519-4F49-A7B8-BCC3A2225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6939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2FDC3-E181-48FB-B880-FB20D873E8B8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FBE4-3519-4F49-A7B8-BCC3A2225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40051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2FDC3-E181-48FB-B880-FB20D873E8B8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FBE4-3519-4F49-A7B8-BCC3A2225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36994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2FDC3-E181-48FB-B880-FB20D873E8B8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FBE4-3519-4F49-A7B8-BCC3A2225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75180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2FDC3-E181-48FB-B880-FB20D873E8B8}" type="datetimeFigureOut">
              <a:rPr lang="en-IN" smtClean="0"/>
              <a:t>16-03-2023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FBE4-3519-4F49-A7B8-BCC3A2225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96944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2FDC3-E181-48FB-B880-FB20D873E8B8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FBE4-3519-4F49-A7B8-BCC3A2225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35719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2FDC3-E181-48FB-B880-FB20D873E8B8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FBE4-3519-4F49-A7B8-BCC3A2225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038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CE2FDC3-E181-48FB-B880-FB20D873E8B8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721FBE4-3519-4F49-A7B8-BCC3A2225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79412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2FDC3-E181-48FB-B880-FB20D873E8B8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721FBE4-3519-4F49-A7B8-BCC3A2225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59360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2FDC3-E181-48FB-B880-FB20D873E8B8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FBE4-3519-4F49-A7B8-BCC3A2225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19756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CE2FDC3-E181-48FB-B880-FB20D873E8B8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721FBE4-3519-4F49-A7B8-BCC3A2225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97334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2FDC3-E181-48FB-B880-FB20D873E8B8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FBE4-3519-4F49-A7B8-BCC3A2225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49373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2FDC3-E181-48FB-B880-FB20D873E8B8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FBE4-3519-4F49-A7B8-BCC3A2225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21931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2FDC3-E181-48FB-B880-FB20D873E8B8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FBE4-3519-4F49-A7B8-BCC3A2225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1818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2FDC3-E181-48FB-B880-FB20D873E8B8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FBE4-3519-4F49-A7B8-BCC3A2225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95559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2FDC3-E181-48FB-B880-FB20D873E8B8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FBE4-3519-4F49-A7B8-BCC3A2225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39123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2FDC3-E181-48FB-B880-FB20D873E8B8}" type="datetimeFigureOut">
              <a:rPr lang="en-IN" smtClean="0"/>
              <a:t>16-03-2023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FBE4-3519-4F49-A7B8-BCC3A2225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15678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2FDC3-E181-48FB-B880-FB20D873E8B8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FBE4-3519-4F49-A7B8-BCC3A2225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212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CE2FDC3-E181-48FB-B880-FB20D873E8B8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721FBE4-3519-4F49-A7B8-BCC3A2225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60368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2FDC3-E181-48FB-B880-FB20D873E8B8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FBE4-3519-4F49-A7B8-BCC3A2225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280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2FDC3-E181-48FB-B880-FB20D873E8B8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FBE4-3519-4F49-A7B8-BCC3A2225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001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CE2FDC3-E181-48FB-B880-FB20D873E8B8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721FBE4-3519-4F49-A7B8-BCC3A2225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244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2FDC3-E181-48FB-B880-FB20D873E8B8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FBE4-3519-4F49-A7B8-BCC3A2225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413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CE2FDC3-E181-48FB-B880-FB20D873E8B8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7721FBE4-3519-4F49-A7B8-BCC3A2225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584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microsoft.com/office/2007/relationships/hdphoto" Target="../media/hdphoto1.wdp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2FDC3-E181-48FB-B880-FB20D873E8B8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1FBE4-3519-4F49-A7B8-BCC3A2225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196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2FDC3-E181-48FB-B880-FB20D873E8B8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1FBE4-3519-4F49-A7B8-BCC3A2225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2873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CE2FDC3-E181-48FB-B880-FB20D873E8B8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7721FBE4-3519-4F49-A7B8-BCC3A2225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144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CE2FDC3-E181-48FB-B880-FB20D873E8B8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721FBE4-3519-4F49-A7B8-BCC3A2225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17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13" Type="http://schemas.openxmlformats.org/officeDocument/2006/relationships/image" Target="../media/image18.png"/><Relationship Id="rId7" Type="http://schemas.openxmlformats.org/officeDocument/2006/relationships/image" Target="../media/image14.png"/><Relationship Id="rId12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6.svg"/><Relationship Id="rId11" Type="http://schemas.openxmlformats.org/officeDocument/2006/relationships/image" Target="../media/image16.jpg"/><Relationship Id="rId10" Type="http://schemas.openxmlformats.org/officeDocument/2006/relationships/image" Target="../media/image40.sv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7">
            <a:extLst>
              <a:ext uri="{FF2B5EF4-FFF2-40B4-BE49-F238E27FC236}">
                <a16:creationId xmlns:a16="http://schemas.microsoft.com/office/drawing/2014/main" id="{6BBE0348-1527-4055-BA8A-E2754222743D}"/>
              </a:ext>
            </a:extLst>
          </p:cNvPr>
          <p:cNvSpPr txBox="1">
            <a:spLocks/>
          </p:cNvSpPr>
          <p:nvPr/>
        </p:nvSpPr>
        <p:spPr>
          <a:xfrm>
            <a:off x="875211" y="1489166"/>
            <a:ext cx="10149840" cy="27170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Name: </a:t>
            </a:r>
            <a:r>
              <a:rPr lang="en-US" sz="2400" dirty="0" smtClean="0">
                <a:latin typeface="Bahnschrift" panose="020B0502040204020203" pitchFamily="34" charset="0"/>
              </a:rPr>
              <a:t>Avanish Radheshyam Vishwakarma</a:t>
            </a:r>
          </a:p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Class: </a:t>
            </a:r>
            <a:r>
              <a:rPr lang="en-US" sz="2400" dirty="0" smtClean="0">
                <a:latin typeface="Bahnschrift" panose="020B0502040204020203" pitchFamily="34" charset="0"/>
              </a:rPr>
              <a:t>MSc IT Sem-IV  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Roll No : </a:t>
            </a:r>
            <a:r>
              <a:rPr lang="en-US" sz="2400" dirty="0" smtClean="0">
                <a:latin typeface="Bahnschrift" panose="020B0502040204020203" pitchFamily="34" charset="0"/>
              </a:rPr>
              <a:t>41</a:t>
            </a:r>
          </a:p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Project Guide: </a:t>
            </a:r>
            <a:r>
              <a:rPr lang="en-US" sz="2400" dirty="0" smtClean="0">
                <a:latin typeface="Bahnschrift" panose="020B0502040204020203" pitchFamily="34" charset="0"/>
              </a:rPr>
              <a:t>Prof. Sneha Shirkar</a:t>
            </a:r>
            <a:endParaRPr lang="en-US" sz="2400" dirty="0">
              <a:latin typeface="Bahnschrift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812" y="2847702"/>
            <a:ext cx="4807239" cy="942108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6BBE0348-1527-4055-BA8A-E2754222743D}"/>
              </a:ext>
            </a:extLst>
          </p:cNvPr>
          <p:cNvSpPr txBox="1">
            <a:spLocks/>
          </p:cNvSpPr>
          <p:nvPr/>
        </p:nvSpPr>
        <p:spPr>
          <a:xfrm>
            <a:off x="7488626" y="3574472"/>
            <a:ext cx="3869528" cy="4306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0070C0"/>
                </a:solidFill>
                <a:latin typeface="Bahnschrift" panose="020B0502040204020203" pitchFamily="34" charset="0"/>
              </a:rPr>
              <a:t>(Using House </a:t>
            </a:r>
            <a:r>
              <a:rPr lang="en-US" sz="2000" dirty="0">
                <a:solidFill>
                  <a:srgbClr val="0070C0"/>
                </a:solidFill>
                <a:latin typeface="Bahnschrift" panose="020B0502040204020203" pitchFamily="34" charset="0"/>
              </a:rPr>
              <a:t>P</a:t>
            </a:r>
            <a:r>
              <a:rPr lang="en-US" sz="2000" dirty="0" smtClean="0">
                <a:solidFill>
                  <a:srgbClr val="0070C0"/>
                </a:solidFill>
                <a:latin typeface="Bahnschrift" panose="020B0502040204020203" pitchFamily="34" charset="0"/>
              </a:rPr>
              <a:t>rice Prediction)</a:t>
            </a:r>
            <a:endParaRPr lang="en-US" sz="2000" dirty="0">
              <a:solidFill>
                <a:srgbClr val="0070C0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58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76" y="235131"/>
            <a:ext cx="5594794" cy="31455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0055" y="3536911"/>
            <a:ext cx="5594795" cy="314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50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/>
              <a:t>Conclusion</a:t>
            </a:r>
            <a:endParaRPr lang="en-IN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131" y="2194560"/>
            <a:ext cx="11430000" cy="3553097"/>
          </a:xfrm>
        </p:spPr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Finally, in </a:t>
            </a:r>
            <a:r>
              <a:rPr lang="en-US" dirty="0" smtClean="0">
                <a:latin typeface="Bahnschrift" panose="020B0502040204020203" pitchFamily="34" charset="0"/>
              </a:rPr>
              <a:t>the Project, I </a:t>
            </a:r>
            <a:r>
              <a:rPr lang="en-US" dirty="0">
                <a:latin typeface="Bahnschrift" panose="020B0502040204020203" pitchFamily="34" charset="0"/>
              </a:rPr>
              <a:t>have developed a secure, </a:t>
            </a:r>
            <a:r>
              <a:rPr lang="en-US" dirty="0" smtClean="0">
                <a:latin typeface="Bahnschrift" panose="020B0502040204020203" pitchFamily="34" charset="0"/>
              </a:rPr>
              <a:t>user-friendly E-real Estate System. </a:t>
            </a:r>
          </a:p>
          <a:p>
            <a:r>
              <a:rPr lang="en-US" dirty="0" smtClean="0">
                <a:latin typeface="Bahnschrift" panose="020B0502040204020203" pitchFamily="34" charset="0"/>
              </a:rPr>
              <a:t>This </a:t>
            </a:r>
            <a:r>
              <a:rPr lang="en-US" dirty="0">
                <a:latin typeface="Bahnschrift" panose="020B0502040204020203" pitchFamily="34" charset="0"/>
              </a:rPr>
              <a:t>system is capable of taking care of each work that needs to be done in the real estate business. The client can log in using a </a:t>
            </a:r>
            <a:r>
              <a:rPr lang="en-US" dirty="0" smtClean="0">
                <a:latin typeface="Bahnschrift" panose="020B0502040204020203" pitchFamily="34" charset="0"/>
              </a:rPr>
              <a:t>username </a:t>
            </a:r>
            <a:r>
              <a:rPr lang="en-US" dirty="0">
                <a:latin typeface="Bahnschrift" panose="020B0502040204020203" pitchFamily="34" charset="0"/>
              </a:rPr>
              <a:t>and password. </a:t>
            </a:r>
            <a:r>
              <a:rPr lang="en-US" dirty="0" smtClean="0">
                <a:latin typeface="Bahnschrift" panose="020B0502040204020203" pitchFamily="34" charset="0"/>
              </a:rPr>
              <a:t>This </a:t>
            </a:r>
            <a:r>
              <a:rPr lang="en-US" dirty="0">
                <a:latin typeface="Bahnschrift" panose="020B0502040204020203" pitchFamily="34" charset="0"/>
              </a:rPr>
              <a:t>means the unauthorized user cannot enter into the system making it secure. </a:t>
            </a:r>
            <a:endParaRPr lang="en-US" dirty="0" smtClean="0">
              <a:latin typeface="Bahnschrift" panose="020B0502040204020203" pitchFamily="34" charset="0"/>
            </a:endParaRPr>
          </a:p>
          <a:p>
            <a:r>
              <a:rPr lang="en-US" dirty="0" smtClean="0">
                <a:latin typeface="Bahnschrift" panose="020B0502040204020203" pitchFamily="34" charset="0"/>
              </a:rPr>
              <a:t>The House Price Prediction Algorithms Is implemented successfully that provides the predicted house price by taking user input. </a:t>
            </a:r>
          </a:p>
          <a:p>
            <a:pPr marL="0" indent="0">
              <a:buNone/>
            </a:pPr>
            <a:endParaRPr 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4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96833" y="2941209"/>
            <a:ext cx="36184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THANK YOU!!</a:t>
            </a:r>
            <a:endParaRPr lang="en-IN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85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6413" y="156753"/>
            <a:ext cx="6170022" cy="940527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INTRODUCTION</a:t>
            </a:r>
            <a:endParaRPr lang="en-IN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919" y="2090056"/>
            <a:ext cx="8830493" cy="3265715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This </a:t>
            </a:r>
            <a:r>
              <a:rPr 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project is developed for those who are searching property based on their </a:t>
            </a:r>
            <a:r>
              <a:rPr lang="en-US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criteria.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 smtClean="0">
                <a:ln>
                  <a:solidFill>
                    <a:schemeClr val="bg1"/>
                  </a:solidFill>
                </a:ln>
                <a:latin typeface="Candara" panose="020E0502030303020204" pitchFamily="34" charset="0"/>
                <a:cs typeface="Calibri" panose="020F0502020204030204" pitchFamily="34" charset="0"/>
              </a:rPr>
              <a:t>The </a:t>
            </a:r>
            <a:r>
              <a:rPr lang="en-US" sz="2000" dirty="0">
                <a:ln>
                  <a:solidFill>
                    <a:schemeClr val="bg1"/>
                  </a:solidFill>
                </a:ln>
                <a:latin typeface="Candara" panose="020E0502030303020204" pitchFamily="34" charset="0"/>
                <a:cs typeface="Calibri" panose="020F0502020204030204" pitchFamily="34" charset="0"/>
              </a:rPr>
              <a:t>Main Aim of this Project is to develop a Real Estate Web Application That Gives the functionality for </a:t>
            </a:r>
            <a:r>
              <a:rPr lang="en-US" sz="2000" dirty="0" smtClean="0">
                <a:ln>
                  <a:solidFill>
                    <a:schemeClr val="bg1"/>
                  </a:solidFill>
                </a:ln>
                <a:latin typeface="Candara" panose="020E0502030303020204" pitchFamily="34" charset="0"/>
                <a:cs typeface="Calibri" panose="020F0502020204030204" pitchFamily="34" charset="0"/>
              </a:rPr>
              <a:t>buyers</a:t>
            </a:r>
            <a:r>
              <a:rPr lang="en-US" sz="2000" dirty="0">
                <a:ln>
                  <a:solidFill>
                    <a:schemeClr val="bg1"/>
                  </a:solidFill>
                </a:ln>
                <a:latin typeface="Candara" panose="020E050203030302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smtClean="0">
                <a:ln>
                  <a:solidFill>
                    <a:schemeClr val="bg1"/>
                  </a:solidFill>
                </a:ln>
                <a:latin typeface="Candara" panose="020E0502030303020204" pitchFamily="34" charset="0"/>
                <a:cs typeface="Calibri" panose="020F0502020204030204" pitchFamily="34" charset="0"/>
              </a:rPr>
              <a:t>to get the predicted price of house by taking user input.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ln>
                  <a:solidFill>
                    <a:schemeClr val="bg1"/>
                  </a:solidFill>
                </a:ln>
                <a:latin typeface="Candara" panose="020E0502030303020204" pitchFamily="34" charset="0"/>
                <a:cs typeface="Calibri" panose="020F0502020204030204" pitchFamily="34" charset="0"/>
              </a:rPr>
              <a:t>This project is designed to simplify the process of Real </a:t>
            </a:r>
            <a:r>
              <a:rPr lang="en-US" sz="2000" dirty="0" smtClean="0">
                <a:ln>
                  <a:solidFill>
                    <a:schemeClr val="bg1"/>
                  </a:solidFill>
                </a:ln>
                <a:latin typeface="Candara" panose="020E0502030303020204" pitchFamily="34" charset="0"/>
                <a:cs typeface="Calibri" panose="020F0502020204030204" pitchFamily="34" charset="0"/>
              </a:rPr>
              <a:t>Estate in the matter of price of house.</a:t>
            </a:r>
          </a:p>
          <a:p>
            <a:pPr algn="l"/>
            <a:r>
              <a:rPr lang="en-US" sz="2000" dirty="0" smtClean="0">
                <a:ln>
                  <a:solidFill>
                    <a:schemeClr val="bg1"/>
                  </a:solidFill>
                </a:ln>
                <a:latin typeface="Candara" panose="020E0502030303020204" pitchFamily="34" charset="0"/>
                <a:cs typeface="Calibri" panose="020F0502020204030204" pitchFamily="34" charset="0"/>
              </a:rPr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79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3940" y="2322216"/>
            <a:ext cx="3647760" cy="2456442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STATEMENTS</a:t>
            </a:r>
            <a:endParaRPr lang="en-IN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555" y="3314910"/>
            <a:ext cx="3568946" cy="2385862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355" y="3314910"/>
            <a:ext cx="3594579" cy="23858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555" y="649141"/>
            <a:ext cx="3568946" cy="23291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356" y="649141"/>
            <a:ext cx="3594579" cy="232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69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 &amp;</a:t>
            </a:r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Technology</a:t>
            </a:r>
            <a:endParaRPr lang="en-IN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96E7632-31DC-842B-9E8B-03B71903E86A}"/>
              </a:ext>
            </a:extLst>
          </p:cNvPr>
          <p:cNvSpPr txBox="1">
            <a:spLocks/>
          </p:cNvSpPr>
          <p:nvPr/>
        </p:nvSpPr>
        <p:spPr>
          <a:xfrm>
            <a:off x="8728977" y="2321685"/>
            <a:ext cx="2573781" cy="595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Database</a:t>
            </a:r>
            <a:endParaRPr lang="en-IN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B5F6331B-CBF9-209C-2BFC-197E1B9B47E6}"/>
              </a:ext>
            </a:extLst>
          </p:cNvPr>
          <p:cNvSpPr txBox="1">
            <a:spLocks/>
          </p:cNvSpPr>
          <p:nvPr/>
        </p:nvSpPr>
        <p:spPr>
          <a:xfrm>
            <a:off x="8138160" y="3545142"/>
            <a:ext cx="3563535" cy="18139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b="1" dirty="0" smtClean="0">
                <a:latin typeface="Bahnschrift" panose="020B0502040204020203" pitchFamily="34" charset="0"/>
              </a:rPr>
              <a:t>It </a:t>
            </a:r>
            <a:r>
              <a:rPr lang="en-US" sz="1800" b="1" dirty="0">
                <a:latin typeface="Bahnschrift" panose="020B0502040204020203" pitchFamily="34" charset="0"/>
              </a:rPr>
              <a:t>is a very light weighted </a:t>
            </a:r>
            <a:r>
              <a:rPr lang="en-US" sz="1800" b="1" dirty="0" smtClean="0">
                <a:latin typeface="Bahnschrift" panose="020B0502040204020203" pitchFamily="34" charset="0"/>
              </a:rPr>
              <a:t>database.</a:t>
            </a:r>
          </a:p>
          <a:p>
            <a:pPr algn="just"/>
            <a:r>
              <a:rPr lang="en-US" sz="1800" b="1" dirty="0" smtClean="0">
                <a:latin typeface="Bahnschrift" panose="020B0502040204020203" pitchFamily="34" charset="0"/>
              </a:rPr>
              <a:t>Provides better performance.</a:t>
            </a:r>
          </a:p>
          <a:p>
            <a:pPr algn="just"/>
            <a:r>
              <a:rPr lang="en-US" sz="1800" b="1" dirty="0" smtClean="0">
                <a:latin typeface="Bahnschrift" panose="020B0502040204020203" pitchFamily="34" charset="0"/>
              </a:rPr>
              <a:t>No installation </a:t>
            </a:r>
            <a:r>
              <a:rPr lang="en-US" sz="1800" b="1" dirty="0" err="1" smtClean="0">
                <a:latin typeface="Bahnschrift" panose="020B0502040204020203" pitchFamily="34" charset="0"/>
              </a:rPr>
              <a:t>neede</a:t>
            </a:r>
            <a:endParaRPr lang="en-IN" sz="1800" b="1" dirty="0">
              <a:latin typeface="Bahnschrift" panose="020B0502040204020203" pitchFamily="34" charset="0"/>
            </a:endParaRPr>
          </a:p>
        </p:txBody>
      </p:sp>
      <p:pic>
        <p:nvPicPr>
          <p:cNvPr id="9" name="Graphic 14" descr="Web design">
            <a:extLst>
              <a:ext uri="{FF2B5EF4-FFF2-40B4-BE49-F238E27FC236}">
                <a16:creationId xmlns:a16="http://schemas.microsoft.com/office/drawing/2014/main" id="{EDC0375C-227E-2930-0447-8A6EAB5EA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2812407" y="2184829"/>
            <a:ext cx="818145" cy="818145"/>
          </a:xfrm>
          <a:prstGeom prst="rect">
            <a:avLst/>
          </a:prstGeom>
        </p:spPr>
      </p:pic>
      <p:pic>
        <p:nvPicPr>
          <p:cNvPr id="10" name="Graphic 15" descr="Server">
            <a:extLst>
              <a:ext uri="{FF2B5EF4-FFF2-40B4-BE49-F238E27FC236}">
                <a16:creationId xmlns:a16="http://schemas.microsoft.com/office/drawing/2014/main" id="{AA1807EF-6E85-6A49-9457-3260CB13EE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6881307" y="2327344"/>
            <a:ext cx="675630" cy="675630"/>
          </a:xfrm>
          <a:prstGeom prst="rect">
            <a:avLst/>
          </a:prstGeom>
        </p:spPr>
      </p:pic>
      <p:pic>
        <p:nvPicPr>
          <p:cNvPr id="11" name="Graphic 16" descr="Database">
            <a:extLst>
              <a:ext uri="{FF2B5EF4-FFF2-40B4-BE49-F238E27FC236}">
                <a16:creationId xmlns:a16="http://schemas.microsoft.com/office/drawing/2014/main" id="{BBDBD7F3-497E-4C86-4D84-AA7CBA53D9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10881360" y="2321685"/>
            <a:ext cx="638137" cy="63813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890266BD-F9B9-DAC3-B37A-BD0E989CB083}"/>
              </a:ext>
            </a:extLst>
          </p:cNvPr>
          <p:cNvSpPr txBox="1">
            <a:spLocks/>
          </p:cNvSpPr>
          <p:nvPr/>
        </p:nvSpPr>
        <p:spPr>
          <a:xfrm>
            <a:off x="4238356" y="2407350"/>
            <a:ext cx="3142642" cy="595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b="1" kern="1200" spc="-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 Back End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F7F06C5-34AC-39DE-AEAD-619AD5B187E5}"/>
              </a:ext>
            </a:extLst>
          </p:cNvPr>
          <p:cNvSpPr txBox="1">
            <a:spLocks/>
          </p:cNvSpPr>
          <p:nvPr/>
        </p:nvSpPr>
        <p:spPr>
          <a:xfrm>
            <a:off x="288931" y="2327073"/>
            <a:ext cx="2573781" cy="595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b="1" kern="1200" spc="-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Front End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B67C6BC-7313-3E53-4631-681687E335BD}"/>
              </a:ext>
            </a:extLst>
          </p:cNvPr>
          <p:cNvSpPr txBox="1">
            <a:spLocks/>
          </p:cNvSpPr>
          <p:nvPr/>
        </p:nvSpPr>
        <p:spPr>
          <a:xfrm>
            <a:off x="0" y="3415604"/>
            <a:ext cx="3982313" cy="19809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b="1" dirty="0" smtClean="0">
                <a:latin typeface="Bahnschrift" panose="020B0502040204020203" pitchFamily="34" charset="0"/>
                <a:cs typeface="Calibri" panose="020F0502020204030204" pitchFamily="34" charset="0"/>
              </a:rPr>
              <a:t>React is declarative, component based, learn once-write anywhere.</a:t>
            </a:r>
          </a:p>
          <a:p>
            <a:pPr algn="just"/>
            <a:r>
              <a:rPr lang="en-IN" sz="1800" b="1" dirty="0">
                <a:latin typeface="Bahnschrift" panose="020B0502040204020203" pitchFamily="34" charset="0"/>
                <a:cs typeface="Calibri" panose="020F0502020204030204" pitchFamily="34" charset="0"/>
              </a:rPr>
              <a:t>Provides Reusable </a:t>
            </a:r>
            <a:r>
              <a:rPr lang="en-IN" sz="1800" b="1" dirty="0" smtClean="0">
                <a:latin typeface="Bahnschrift" panose="020B0502040204020203" pitchFamily="34" charset="0"/>
                <a:cs typeface="Calibri" panose="020F0502020204030204" pitchFamily="34" charset="0"/>
              </a:rPr>
              <a:t>Components</a:t>
            </a:r>
          </a:p>
          <a:p>
            <a:pPr algn="just"/>
            <a:r>
              <a:rPr lang="en-IN" sz="1800" b="1" dirty="0">
                <a:latin typeface="Bahnschrift" panose="020B0502040204020203" pitchFamily="34" charset="0"/>
                <a:cs typeface="Calibri" panose="020F0502020204030204" pitchFamily="34" charset="0"/>
              </a:rPr>
              <a:t>Easy to adopt</a:t>
            </a:r>
          </a:p>
          <a:p>
            <a:pPr algn="just"/>
            <a:endParaRPr lang="en-US" sz="1800" b="1" dirty="0">
              <a:latin typeface="Bahnschrift" panose="020B0502040204020203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E933FB55-4065-ED36-330B-B3C56697DE59}"/>
              </a:ext>
            </a:extLst>
          </p:cNvPr>
          <p:cNvSpPr txBox="1">
            <a:spLocks/>
          </p:cNvSpPr>
          <p:nvPr/>
        </p:nvSpPr>
        <p:spPr>
          <a:xfrm>
            <a:off x="4267960" y="3422883"/>
            <a:ext cx="3776435" cy="1459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1800" b="1" dirty="0">
                <a:latin typeface="Bahnschrift" panose="020B0502040204020203" pitchFamily="34" charset="0"/>
              </a:rPr>
              <a:t>Better CDN connectivity and Content Management</a:t>
            </a:r>
          </a:p>
          <a:p>
            <a:pPr fontAlgn="base"/>
            <a:r>
              <a:rPr lang="en-IN" sz="1800" b="1" dirty="0">
                <a:latin typeface="Bahnschrift" panose="020B0502040204020203" pitchFamily="34" charset="0"/>
              </a:rPr>
              <a:t>Fast </a:t>
            </a:r>
            <a:r>
              <a:rPr lang="en-IN" sz="1800" b="1" dirty="0" smtClean="0">
                <a:latin typeface="Bahnschrift" panose="020B0502040204020203" pitchFamily="34" charset="0"/>
              </a:rPr>
              <a:t>Processing</a:t>
            </a:r>
          </a:p>
          <a:p>
            <a:pPr fontAlgn="base"/>
            <a:r>
              <a:rPr lang="en-US" sz="1800" b="1" dirty="0">
                <a:latin typeface="Bahnschrift" panose="020B0502040204020203" pitchFamily="34" charset="0"/>
              </a:rPr>
              <a:t>Django Provides a Default Admin Panel</a:t>
            </a:r>
          </a:p>
          <a:p>
            <a:pPr fontAlgn="base"/>
            <a:endParaRPr lang="en-IN" sz="1800" b="1" dirty="0">
              <a:latin typeface="Bahnschrift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4" t="24041" r="15217" b="29948"/>
          <a:stretch/>
        </p:blipFill>
        <p:spPr>
          <a:xfrm>
            <a:off x="330232" y="5551713"/>
            <a:ext cx="2948546" cy="102128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411" y="5551713"/>
            <a:ext cx="2612711" cy="104503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756" y="5441267"/>
            <a:ext cx="2334604" cy="103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72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303066648"/>
              </p:ext>
            </p:extLst>
          </p:nvPr>
        </p:nvGraphicFramePr>
        <p:xfrm>
          <a:off x="535577" y="131934"/>
          <a:ext cx="10672355" cy="7824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535578" y="1045029"/>
            <a:ext cx="10672355" cy="525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75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84" y="222068"/>
            <a:ext cx="5589766" cy="31427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047" y="222067"/>
            <a:ext cx="5589766" cy="31427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666" y="3508468"/>
            <a:ext cx="5586984" cy="31411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6829" y="3508468"/>
            <a:ext cx="5586984" cy="314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47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20" y="136650"/>
            <a:ext cx="5586984" cy="31411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637" y="136650"/>
            <a:ext cx="5586984" cy="31411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6273" y="3396342"/>
            <a:ext cx="5901489" cy="331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84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83" y="136650"/>
            <a:ext cx="5586984" cy="31411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4296" y="3512927"/>
            <a:ext cx="5594795" cy="314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82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53" y="0"/>
            <a:ext cx="5762081" cy="33440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7174" y="3448594"/>
            <a:ext cx="5949135" cy="330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00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3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ppt/theme/theme4.xml><?xml version="1.0" encoding="utf-8"?>
<a:theme xmlns:a="http://schemas.openxmlformats.org/drawingml/2006/main" name="1_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121</TotalTime>
  <Words>239</Words>
  <Application>Microsoft Office PowerPoint</Application>
  <PresentationFormat>Widescreen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26" baseType="lpstr">
      <vt:lpstr>Arial</vt:lpstr>
      <vt:lpstr>Bahnschrift</vt:lpstr>
      <vt:lpstr>Calibri</vt:lpstr>
      <vt:lpstr>Calibri Light</vt:lpstr>
      <vt:lpstr>Candara</vt:lpstr>
      <vt:lpstr>Georgia</vt:lpstr>
      <vt:lpstr>Rockwell</vt:lpstr>
      <vt:lpstr>Rockwell Condensed</vt:lpstr>
      <vt:lpstr>Trebuchet MS</vt:lpstr>
      <vt:lpstr>Wingdings</vt:lpstr>
      <vt:lpstr>Atlas</vt:lpstr>
      <vt:lpstr>Berlin</vt:lpstr>
      <vt:lpstr>Wood Type</vt:lpstr>
      <vt:lpstr>1_Wood Type</vt:lpstr>
      <vt:lpstr>PowerPoint Presentation</vt:lpstr>
      <vt:lpstr>INTRODUCTION</vt:lpstr>
      <vt:lpstr>PROBLEM STATEMENTS</vt:lpstr>
      <vt:lpstr>Domain &amp; Technology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12</cp:revision>
  <dcterms:created xsi:type="dcterms:W3CDTF">2023-03-16T03:39:07Z</dcterms:created>
  <dcterms:modified xsi:type="dcterms:W3CDTF">2023-03-16T05:43:24Z</dcterms:modified>
</cp:coreProperties>
</file>