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0326" y="1396217"/>
            <a:ext cx="8991346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1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CDC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DCD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CDC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5358892" cy="7028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CDC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1678889"/>
            <a:ext cx="3414395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CDC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500" y="2533014"/>
            <a:ext cx="10333990" cy="380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DCD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4428" y="6452870"/>
            <a:ext cx="256540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kafka.apache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hyperlink" Target="http://samza.apache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flink.apache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playframework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liftweb.net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spray.io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calatra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akka.io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erglee/scalalab" TargetMode="External"/><Relationship Id="rId3" Type="http://schemas.openxmlformats.org/officeDocument/2006/relationships/hyperlink" Target="https://github.com/scalanlp/breeze" TargetMode="External"/><Relationship Id="rId7" Type="http://schemas.openxmlformats.org/officeDocument/2006/relationships/hyperlink" Target="https://github.com/wookietreiber/scala-chart" TargetMode="External"/><Relationship Id="rId12" Type="http://schemas.openxmlformats.org/officeDocument/2006/relationships/image" Target="../media/image33.png"/><Relationship Id="rId2" Type="http://schemas.openxmlformats.org/officeDocument/2006/relationships/hyperlink" Target="http://www.scalanlp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bdgenomics.org/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github.com/quantifind/wisp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s://github.com/dlwh/epic" TargetMode="External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hyperlink" Target="https://www.lightbend.com/resources/case-studies-and-storie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7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68872" y="1121359"/>
            <a:ext cx="5344160" cy="2868930"/>
            <a:chOff x="5968872" y="1121359"/>
            <a:chExt cx="5344160" cy="28689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6385" y="1121359"/>
              <a:ext cx="2467355" cy="8613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872" y="1862581"/>
              <a:ext cx="5343652" cy="8610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685" y="2674873"/>
              <a:ext cx="457657" cy="3200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1961" y="2840685"/>
              <a:ext cx="3295904" cy="11494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5508" y="1121664"/>
            <a:ext cx="4555235" cy="455523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134343" y="6452870"/>
            <a:ext cx="1670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52776" y="631951"/>
            <a:ext cx="8764270" cy="5374640"/>
            <a:chOff x="2152776" y="631951"/>
            <a:chExt cx="8764270" cy="5374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757" y="631951"/>
              <a:ext cx="6134862" cy="1835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2776" y="2209545"/>
              <a:ext cx="8764016" cy="18351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9319" y="3968191"/>
              <a:ext cx="426720" cy="4468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2776" y="4171238"/>
              <a:ext cx="8764016" cy="18351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44428" y="6452870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10</a:t>
            </a:fld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20186"/>
            <a:ext cx="10250805" cy="2454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Big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Data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Science</a:t>
            </a:r>
            <a:endParaRPr sz="2800">
              <a:latin typeface="Segoe UI"/>
              <a:cs typeface="Segoe U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solidFill>
                  <a:srgbClr val="FFFFFF"/>
                </a:solidFill>
                <a:latin typeface="Segoe UI"/>
                <a:cs typeface="Segoe UI"/>
              </a:rPr>
              <a:t>Web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Application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Development,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REST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API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Development</a:t>
            </a:r>
            <a:endParaRPr sz="2800">
              <a:latin typeface="Segoe UI"/>
              <a:cs typeface="Segoe U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Distributed</a:t>
            </a:r>
            <a:r>
              <a:rPr sz="28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System,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Concurrency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Parallelism</a:t>
            </a:r>
            <a:endParaRPr sz="2800">
              <a:latin typeface="Segoe UI"/>
              <a:cs typeface="Segoe UI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Scientific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Computation</a:t>
            </a:r>
            <a:r>
              <a:rPr sz="28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Segoe UI"/>
                <a:cs typeface="Segoe UI"/>
              </a:rPr>
              <a:t>NLP,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Numerical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Computing</a:t>
            </a:r>
            <a:r>
              <a:rPr sz="28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Data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Visualization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5694299" cy="7028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44428" y="6452870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11</a:t>
            </a:fld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0884" y="3800855"/>
            <a:ext cx="5042916" cy="23759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1905761"/>
            <a:ext cx="1015492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3"/>
              </a:rPr>
              <a:t>Apache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3"/>
              </a:rPr>
              <a:t> </a:t>
            </a: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3"/>
              </a:rPr>
              <a:t>Spark</a:t>
            </a:r>
            <a:r>
              <a:rPr sz="2800" spc="10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written</a:t>
            </a:r>
            <a:r>
              <a:rPr sz="28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in Scala. </a:t>
            </a:r>
            <a:r>
              <a:rPr sz="2800" spc="-85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can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use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Spark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for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machine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learning,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graph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processing,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streaming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and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generally as an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in- 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memory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distributed,</a:t>
            </a:r>
            <a:r>
              <a:rPr sz="28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fault-tolerant</a:t>
            </a:r>
            <a:r>
              <a:rPr sz="28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data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processing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engine.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3718559"/>
            <a:ext cx="4775200" cy="254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545061" y="6310985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29639" y="325500"/>
            <a:ext cx="6520180" cy="1271270"/>
            <a:chOff x="929639" y="325500"/>
            <a:chExt cx="6520180" cy="127127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39" y="325500"/>
              <a:ext cx="5694299" cy="7025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39" y="1068908"/>
              <a:ext cx="6519926" cy="527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05761"/>
            <a:ext cx="996759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2"/>
              </a:rPr>
              <a:t>Apache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2"/>
              </a:rPr>
              <a:t> Kafka</a:t>
            </a:r>
            <a:r>
              <a:rPr sz="2800" spc="5" dirty="0">
                <a:solidFill>
                  <a:srgbClr val="0462C1"/>
                </a:solidFill>
                <a:latin typeface="Segoe UI"/>
                <a:cs typeface="Segoe UI"/>
                <a:hlinkClick r:id="rId2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written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in Scala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Java.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It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provides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unified,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high-throughput,</a:t>
            </a:r>
            <a:r>
              <a:rPr sz="2800" spc="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low-latency</a:t>
            </a:r>
            <a:r>
              <a:rPr sz="28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platform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handling</a:t>
            </a:r>
            <a:r>
              <a:rPr sz="28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real-time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data feeds.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2344" y="3076955"/>
            <a:ext cx="6687311" cy="35143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29639" y="325500"/>
            <a:ext cx="6520180" cy="1271270"/>
            <a:chOff x="929639" y="325500"/>
            <a:chExt cx="6520180" cy="12712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39" y="325500"/>
              <a:ext cx="5694299" cy="7025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39" y="1068908"/>
              <a:ext cx="6519926" cy="5276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92045"/>
            <a:ext cx="10389870" cy="16040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430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Apache</a:t>
            </a:r>
            <a:r>
              <a:rPr sz="2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Samza</a:t>
            </a:r>
            <a:r>
              <a:rPr sz="2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distributed</a:t>
            </a:r>
            <a:r>
              <a:rPr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stream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Java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 and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Scala.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It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uses</a:t>
            </a:r>
            <a:r>
              <a:rPr sz="2800" spc="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Apache</a:t>
            </a:r>
            <a:r>
              <a:rPr sz="2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Kafka</a:t>
            </a:r>
            <a:r>
              <a:rPr sz="2800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for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messaging,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and</a:t>
            </a:r>
            <a:r>
              <a:rPr sz="2800" spc="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Apache </a:t>
            </a:r>
            <a:r>
              <a:rPr sz="280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Hadoop</a:t>
            </a:r>
            <a:r>
              <a:rPr sz="2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u="heavy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YARN</a:t>
            </a:r>
            <a:r>
              <a:rPr sz="2800" spc="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to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provide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fault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tolerance,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processor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isolation,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security,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7727" y="4608576"/>
            <a:ext cx="5876544" cy="174802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29639" y="325500"/>
            <a:ext cx="6520180" cy="1271270"/>
            <a:chOff x="929639" y="325500"/>
            <a:chExt cx="6520180" cy="1271270"/>
          </a:xfrm>
        </p:grpSpPr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39" y="325500"/>
              <a:ext cx="5694299" cy="7025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39" y="1068908"/>
              <a:ext cx="6519926" cy="5276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92045"/>
            <a:ext cx="103898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Apache</a:t>
            </a:r>
            <a:r>
              <a:rPr sz="2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Flink</a:t>
            </a:r>
            <a:r>
              <a:rPr sz="2800" spc="3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distributed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streaming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dataflow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engine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Java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Scala.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1247" y="3438144"/>
            <a:ext cx="2889504" cy="32826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29639" y="325500"/>
            <a:ext cx="6520180" cy="1271270"/>
            <a:chOff x="929639" y="325500"/>
            <a:chExt cx="6520180" cy="12712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39" y="325500"/>
              <a:ext cx="5694299" cy="7025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39" y="1068908"/>
              <a:ext cx="6519926" cy="5276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05761"/>
            <a:ext cx="10448290" cy="28848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62865" indent="-229235">
              <a:lnSpc>
                <a:spcPct val="90000"/>
              </a:lnSpc>
              <a:spcBef>
                <a:spcPts val="430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2"/>
              </a:rPr>
              <a:t>Play</a:t>
            </a:r>
            <a:r>
              <a:rPr sz="2800" spc="-5" dirty="0">
                <a:solidFill>
                  <a:srgbClr val="0462C1"/>
                </a:solidFill>
                <a:latin typeface="Segoe UI"/>
                <a:cs typeface="Segoe UI"/>
                <a:hlinkClick r:id="rId2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is a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stateless,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asynchronous,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non-blocking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uses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underlying</a:t>
            </a:r>
            <a:r>
              <a:rPr sz="28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fork-join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thread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pool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to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do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work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stealing </a:t>
            </a:r>
            <a:r>
              <a:rPr sz="2800" spc="-7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for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network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operations,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leverage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Akka for user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level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operations.</a:t>
            </a:r>
            <a:endParaRPr sz="2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 MT"/>
              <a:buChar char="•"/>
            </a:pPr>
            <a:endParaRPr sz="3050">
              <a:latin typeface="Segoe UI"/>
              <a:cs typeface="Segoe UI"/>
            </a:endParaRPr>
          </a:p>
          <a:p>
            <a:pPr marL="241300" marR="5080" indent="-229235">
              <a:lnSpc>
                <a:spcPts val="303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Play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Framework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makes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easy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build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web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applications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Java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Scala.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2920" y="4416552"/>
            <a:ext cx="3715512" cy="19400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29639" y="325500"/>
            <a:ext cx="7021830" cy="1271270"/>
            <a:chOff x="929639" y="325500"/>
            <a:chExt cx="7021830" cy="12712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39" y="325500"/>
              <a:ext cx="5694299" cy="7025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39" y="1068908"/>
              <a:ext cx="7021322" cy="5276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05761"/>
            <a:ext cx="10036175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238885" indent="-229235">
              <a:lnSpc>
                <a:spcPts val="302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2"/>
              </a:rPr>
              <a:t>Lift</a:t>
            </a:r>
            <a:r>
              <a:rPr sz="2800" spc="5" dirty="0">
                <a:solidFill>
                  <a:srgbClr val="0462C1"/>
                </a:solidFill>
                <a:latin typeface="Segoe UI"/>
                <a:cs typeface="Segoe UI"/>
                <a:hlinkClick r:id="rId2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claim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that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it is the most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powerful,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most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secure web </a:t>
            </a:r>
            <a:r>
              <a:rPr sz="2800" spc="-7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framework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available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Segoe UI"/>
                <a:cs typeface="Segoe UI"/>
              </a:rPr>
              <a:t>today.</a:t>
            </a:r>
            <a:endParaRPr sz="2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•"/>
            </a:pPr>
            <a:endParaRPr sz="3000">
              <a:latin typeface="Segoe UI"/>
              <a:cs typeface="Segoe UI"/>
            </a:endParaRPr>
          </a:p>
          <a:p>
            <a:pPr marL="241300" marR="5080" indent="-229235">
              <a:lnSpc>
                <a:spcPts val="302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35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800" i="1" spc="-35" dirty="0">
                <a:solidFill>
                  <a:srgbClr val="FFFFFF"/>
                </a:solidFill>
                <a:latin typeface="Segoe UI"/>
                <a:cs typeface="Segoe UI"/>
              </a:rPr>
              <a:t>’</a:t>
            </a:r>
            <a:r>
              <a:rPr sz="2800" spc="-3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Secure,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Scalable,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Segoe UI"/>
                <a:cs typeface="Segoe UI"/>
              </a:rPr>
              <a:t>Modular,</a:t>
            </a:r>
            <a:r>
              <a:rPr sz="28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Designer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friendly,</a:t>
            </a:r>
            <a:r>
              <a:rPr sz="28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Developer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centric.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3152" y="4341876"/>
            <a:ext cx="4425696" cy="19949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29639" y="325500"/>
            <a:ext cx="7021830" cy="1271270"/>
            <a:chOff x="929639" y="325500"/>
            <a:chExt cx="7021830" cy="12712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39" y="325500"/>
              <a:ext cx="5694299" cy="7025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39" y="1068908"/>
              <a:ext cx="7021322" cy="5276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05761"/>
            <a:ext cx="10380345" cy="2500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41325" indent="-229235">
              <a:lnSpc>
                <a:spcPts val="302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2"/>
              </a:rPr>
              <a:t>Spray</a:t>
            </a:r>
            <a:r>
              <a:rPr sz="2800" spc="5" dirty="0">
                <a:solidFill>
                  <a:srgbClr val="0462C1"/>
                </a:solidFill>
                <a:latin typeface="Segoe UI"/>
                <a:cs typeface="Segoe UI"/>
                <a:hlinkClick r:id="rId2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open-source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toolkit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building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REST/HTTP-based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integration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layers on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top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Scala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Akka.</a:t>
            </a:r>
            <a:endParaRPr sz="2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•"/>
            </a:pPr>
            <a:endParaRPr sz="3000">
              <a:latin typeface="Segoe UI"/>
              <a:cs typeface="Segoe UI"/>
            </a:endParaRPr>
          </a:p>
          <a:p>
            <a:pPr marL="241300" marR="5080" indent="-229235" algn="just">
              <a:lnSpc>
                <a:spcPts val="302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Being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asynchronous, actor-based, fast,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lightweight,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modular and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testable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it's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great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way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connect your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Scala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applications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2800" spc="-7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world.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8623" y="4745735"/>
            <a:ext cx="5404104" cy="161086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29639" y="325500"/>
            <a:ext cx="7021830" cy="1271270"/>
            <a:chOff x="929639" y="325500"/>
            <a:chExt cx="7021830" cy="12712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39" y="325500"/>
              <a:ext cx="5694299" cy="7025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39" y="1068908"/>
              <a:ext cx="7021322" cy="5276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05761"/>
            <a:ext cx="10332085" cy="211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2"/>
              </a:rPr>
              <a:t>Scalatra</a:t>
            </a:r>
            <a:r>
              <a:rPr sz="2800" spc="5" dirty="0">
                <a:solidFill>
                  <a:srgbClr val="0462C1"/>
                </a:solidFill>
                <a:latin typeface="Segoe UI"/>
                <a:cs typeface="Segoe UI"/>
                <a:hlinkClick r:id="rId2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simple,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accessible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free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web</a:t>
            </a:r>
            <a:r>
              <a:rPr sz="28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micro-framework.</a:t>
            </a:r>
            <a:endParaRPr sz="2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•"/>
            </a:pPr>
            <a:endParaRPr sz="3050">
              <a:latin typeface="Segoe UI"/>
              <a:cs typeface="Segoe UI"/>
            </a:endParaRPr>
          </a:p>
          <a:p>
            <a:pPr marL="241300" marR="5080" indent="-229235" algn="just">
              <a:lnSpc>
                <a:spcPts val="302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It combines the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 JVM with the beauty and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brevity </a:t>
            </a:r>
            <a:r>
              <a:rPr sz="2800" spc="-30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2800" spc="-7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Scala, helping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you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quickly build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high-performance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web sites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2800" spc="-7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APIs.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8596" y="4392167"/>
            <a:ext cx="2654807" cy="20010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29639" y="325500"/>
            <a:ext cx="7021830" cy="1271270"/>
            <a:chOff x="929639" y="325500"/>
            <a:chExt cx="7021830" cy="12712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39" y="325500"/>
              <a:ext cx="5694299" cy="7025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39" y="1068908"/>
              <a:ext cx="7021322" cy="5276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3350133" cy="702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2218410"/>
            <a:ext cx="7872730" cy="342011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solidFill>
                  <a:srgbClr val="FFFF00"/>
                </a:solidFill>
                <a:latin typeface="Segoe UI Semibold"/>
                <a:cs typeface="Segoe UI Semibold"/>
              </a:rPr>
              <a:t>Introduction</a:t>
            </a:r>
            <a:endParaRPr sz="3200">
              <a:latin typeface="Segoe UI Semibold"/>
              <a:cs typeface="Segoe UI Semibold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FFFF00"/>
                </a:solidFill>
                <a:latin typeface="Segoe UI Semibold"/>
                <a:cs typeface="Segoe UI Semibold"/>
              </a:rPr>
              <a:t>Basics</a:t>
            </a:r>
            <a:r>
              <a:rPr sz="3200" spc="-25" dirty="0">
                <a:solidFill>
                  <a:srgbClr val="FFFF00"/>
                </a:solidFill>
                <a:latin typeface="Segoe UI Semibold"/>
                <a:cs typeface="Segoe UI Semibold"/>
              </a:rPr>
              <a:t> </a:t>
            </a:r>
            <a:r>
              <a:rPr sz="3200" spc="-30" dirty="0">
                <a:solidFill>
                  <a:srgbClr val="FFFF00"/>
                </a:solidFill>
                <a:latin typeface="Segoe UI Semibold"/>
                <a:cs typeface="Segoe UI Semibold"/>
              </a:rPr>
              <a:t>of </a:t>
            </a:r>
            <a:r>
              <a:rPr sz="3200" spc="-5" dirty="0">
                <a:solidFill>
                  <a:srgbClr val="FFFF00"/>
                </a:solidFill>
                <a:latin typeface="Segoe UI Semibold"/>
                <a:cs typeface="Segoe UI Semibold"/>
              </a:rPr>
              <a:t>Scala</a:t>
            </a:r>
            <a:r>
              <a:rPr sz="3200" spc="-10" dirty="0">
                <a:solidFill>
                  <a:srgbClr val="FFFF00"/>
                </a:solidFill>
                <a:latin typeface="Segoe UI Semibold"/>
                <a:cs typeface="Segoe UI Semibold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Segoe UI Semibold"/>
                <a:cs typeface="Segoe UI Semibold"/>
              </a:rPr>
              <a:t>Programming</a:t>
            </a:r>
            <a:r>
              <a:rPr sz="3200" spc="-10" dirty="0">
                <a:solidFill>
                  <a:srgbClr val="FFFF00"/>
                </a:solidFill>
                <a:latin typeface="Segoe UI Semibold"/>
                <a:cs typeface="Segoe UI Semibold"/>
              </a:rPr>
              <a:t> </a:t>
            </a:r>
            <a:r>
              <a:rPr sz="3200" dirty="0">
                <a:solidFill>
                  <a:srgbClr val="FFFF00"/>
                </a:solidFill>
                <a:latin typeface="Segoe UI Semibold"/>
                <a:cs typeface="Segoe UI Semibold"/>
              </a:rPr>
              <a:t>Language</a:t>
            </a:r>
            <a:endParaRPr sz="3200">
              <a:latin typeface="Segoe UI Semibold"/>
              <a:cs typeface="Segoe UI Semibold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FFFF00"/>
                </a:solidFill>
                <a:latin typeface="Segoe UI Semibold"/>
                <a:cs typeface="Segoe UI Semibold"/>
              </a:rPr>
              <a:t>Object-Oriented</a:t>
            </a:r>
            <a:r>
              <a:rPr sz="3200" spc="-50" dirty="0">
                <a:solidFill>
                  <a:srgbClr val="FFFF00"/>
                </a:solidFill>
                <a:latin typeface="Segoe UI Semibold"/>
                <a:cs typeface="Segoe UI Semibold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Segoe UI Semibold"/>
                <a:cs typeface="Segoe UI Semibold"/>
              </a:rPr>
              <a:t>Programming</a:t>
            </a:r>
            <a:r>
              <a:rPr sz="3200" spc="-20" dirty="0">
                <a:solidFill>
                  <a:srgbClr val="FFFF00"/>
                </a:solidFill>
                <a:latin typeface="Segoe UI Semibold"/>
                <a:cs typeface="Segoe UI Semibold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Segoe UI Semibold"/>
                <a:cs typeface="Segoe UI Semibold"/>
              </a:rPr>
              <a:t>with</a:t>
            </a:r>
            <a:r>
              <a:rPr sz="3200" spc="-30" dirty="0">
                <a:solidFill>
                  <a:srgbClr val="FFFF00"/>
                </a:solidFill>
                <a:latin typeface="Segoe UI Semibold"/>
                <a:cs typeface="Segoe UI Semibold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Segoe UI Semibold"/>
                <a:cs typeface="Segoe UI Semibold"/>
              </a:rPr>
              <a:t>Scala</a:t>
            </a:r>
            <a:endParaRPr sz="3200">
              <a:latin typeface="Segoe UI Semibold"/>
              <a:cs typeface="Segoe UI Semibold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solidFill>
                  <a:srgbClr val="FFFF00"/>
                </a:solidFill>
                <a:latin typeface="Segoe UI Semibold"/>
                <a:cs typeface="Segoe UI Semibold"/>
              </a:rPr>
              <a:t>Functional</a:t>
            </a:r>
            <a:r>
              <a:rPr sz="3200" spc="-45" dirty="0">
                <a:solidFill>
                  <a:srgbClr val="FFFF00"/>
                </a:solidFill>
                <a:latin typeface="Segoe UI Semibold"/>
                <a:cs typeface="Segoe UI Semibold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Segoe UI Semibold"/>
                <a:cs typeface="Segoe UI Semibold"/>
              </a:rPr>
              <a:t>Programming with</a:t>
            </a:r>
            <a:r>
              <a:rPr sz="3200" spc="-15" dirty="0">
                <a:solidFill>
                  <a:srgbClr val="FFFF00"/>
                </a:solidFill>
                <a:latin typeface="Segoe UI Semibold"/>
                <a:cs typeface="Segoe UI Semibold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Segoe UI Semibold"/>
                <a:cs typeface="Segoe UI Semibold"/>
              </a:rPr>
              <a:t>Scala</a:t>
            </a:r>
            <a:endParaRPr sz="3200">
              <a:latin typeface="Segoe UI Semibold"/>
              <a:cs typeface="Segoe UI Semibold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FFFF00"/>
                </a:solidFill>
                <a:latin typeface="Segoe UI Semibold"/>
                <a:cs typeface="Segoe UI Semibold"/>
              </a:rPr>
              <a:t>The</a:t>
            </a:r>
            <a:r>
              <a:rPr sz="3200" spc="-35" dirty="0">
                <a:solidFill>
                  <a:srgbClr val="FFFF00"/>
                </a:solidFill>
                <a:latin typeface="Segoe UI Semibold"/>
                <a:cs typeface="Segoe UI Semibold"/>
              </a:rPr>
              <a:t> Road</a:t>
            </a:r>
            <a:r>
              <a:rPr sz="3200" spc="-45" dirty="0">
                <a:solidFill>
                  <a:srgbClr val="FFFF00"/>
                </a:solidFill>
                <a:latin typeface="Segoe UI Semibold"/>
                <a:cs typeface="Segoe UI Semibold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Segoe UI Semibold"/>
                <a:cs typeface="Segoe UI Semibold"/>
              </a:rPr>
              <a:t>Ahead</a:t>
            </a:r>
            <a:endParaRPr sz="3200">
              <a:latin typeface="Segoe UI Semibold"/>
              <a:cs typeface="Segoe UI Semibold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FFFF00"/>
                </a:solidFill>
                <a:latin typeface="Segoe UI Semibold"/>
                <a:cs typeface="Segoe UI Semibold"/>
              </a:rPr>
              <a:t>Q&amp;A</a:t>
            </a:r>
            <a:endParaRPr sz="32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34343" y="6452870"/>
            <a:ext cx="1670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05761"/>
            <a:ext cx="10138410" cy="3011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2"/>
              </a:rPr>
              <a:t>Akka</a:t>
            </a:r>
            <a:r>
              <a:rPr sz="2800" spc="-5" dirty="0">
                <a:solidFill>
                  <a:srgbClr val="0462C1"/>
                </a:solidFill>
                <a:latin typeface="Segoe UI"/>
                <a:cs typeface="Segoe UI"/>
                <a:hlinkClick r:id="rId2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open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source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middleware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for building</a:t>
            </a:r>
            <a:r>
              <a:rPr sz="28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highly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concurrent, </a:t>
            </a:r>
            <a:r>
              <a:rPr sz="2800" spc="-7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distributed</a:t>
            </a:r>
            <a:r>
              <a:rPr sz="28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fault-tolerant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systems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JVM.</a:t>
            </a:r>
            <a:endParaRPr sz="2800">
              <a:latin typeface="Segoe UI"/>
              <a:cs typeface="Segoe UI"/>
            </a:endParaRPr>
          </a:p>
          <a:p>
            <a:pPr marL="241300" marR="286385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Akka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is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built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Scala,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but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offers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both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Scala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Java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APIs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developers.</a:t>
            </a:r>
            <a:endParaRPr sz="2800">
              <a:latin typeface="Segoe UI"/>
              <a:cs typeface="Segoe UI"/>
            </a:endParaRPr>
          </a:p>
          <a:p>
            <a:pPr marL="241300" marR="116205" indent="-22923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heart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Akka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 concept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Actors,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which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provide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ideal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model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for thinking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about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highly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concurrent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scalable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systems.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2108" y="4747259"/>
            <a:ext cx="4367784" cy="17922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29639" y="325500"/>
            <a:ext cx="5694680" cy="1271270"/>
            <a:chOff x="929639" y="325500"/>
            <a:chExt cx="5694680" cy="12712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39" y="325500"/>
              <a:ext cx="5694299" cy="7025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39" y="1068908"/>
              <a:ext cx="4763897" cy="5276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3425"/>
            <a:ext cx="10450830" cy="33540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90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  <a:tab pos="1780539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Scala</a:t>
            </a:r>
            <a:r>
              <a:rPr sz="28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NLP</a:t>
            </a:r>
            <a:r>
              <a:rPr sz="2800" spc="-10" dirty="0">
                <a:solidFill>
                  <a:srgbClr val="0462C1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including</a:t>
            </a:r>
            <a:r>
              <a:rPr sz="2800" spc="4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Breeze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Epic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Puck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Wisp</a:t>
            </a:r>
            <a:r>
              <a:rPr sz="2800" spc="15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web-based</a:t>
            </a:r>
            <a:r>
              <a:rPr sz="2800" spc="-11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plotting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library.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9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ADAM</a:t>
            </a:r>
            <a:r>
              <a:rPr sz="2800" spc="25" dirty="0">
                <a:solidFill>
                  <a:srgbClr val="0462C1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genomics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specialized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built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Apache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Avro,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Apache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Parquet.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Scala-Chart</a:t>
            </a:r>
            <a:r>
              <a:rPr sz="2800" spc="10" dirty="0">
                <a:solidFill>
                  <a:srgbClr val="0462C1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carts.</a:t>
            </a:r>
            <a:endParaRPr sz="2800">
              <a:latin typeface="Calibri"/>
              <a:cs typeface="Calibri"/>
            </a:endParaRPr>
          </a:p>
          <a:p>
            <a:pPr marL="241300" marR="824230" indent="-229235">
              <a:lnSpc>
                <a:spcPts val="3020"/>
              </a:lnSpc>
              <a:spcBef>
                <a:spcPts val="1060"/>
              </a:spcBef>
              <a:buClr>
                <a:srgbClr val="FFFFFF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Scalalab</a:t>
            </a:r>
            <a:r>
              <a:rPr sz="2800" dirty="0">
                <a:solidFill>
                  <a:srgbClr val="0462C1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an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efficient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MATLAB-like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scientific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computing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Scala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40096" y="4837176"/>
            <a:ext cx="1950720" cy="15194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44028" y="5009388"/>
            <a:ext cx="2334768" cy="13472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29639" y="325500"/>
            <a:ext cx="5767070" cy="1271270"/>
            <a:chOff x="929639" y="325500"/>
            <a:chExt cx="5767070" cy="1271270"/>
          </a:xfrm>
        </p:grpSpPr>
        <p:pic>
          <p:nvPicPr>
            <p:cNvPr id="6" name="object 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9639" y="325500"/>
              <a:ext cx="5694299" cy="7025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9639" y="1068908"/>
              <a:ext cx="5767070" cy="52760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2365248"/>
            <a:ext cx="3732276" cy="7894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9867" y="2484120"/>
            <a:ext cx="4995672" cy="9281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4796" y="1680972"/>
            <a:ext cx="1979676" cy="7376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30979" y="1565147"/>
            <a:ext cx="4130039" cy="7010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4483" y="3477767"/>
            <a:ext cx="4200144" cy="7330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076" y="3761232"/>
            <a:ext cx="4015739" cy="8061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71955" y="4344923"/>
            <a:ext cx="5288280" cy="14371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10200" y="3299459"/>
            <a:ext cx="2729483" cy="8991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03792" y="201168"/>
            <a:ext cx="2424683" cy="24246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44640" y="4716779"/>
            <a:ext cx="5151120" cy="124663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6939" y="6183579"/>
            <a:ext cx="5185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2"/>
              </a:rPr>
              <a:t>https://www.lightbend.com/resources/case-studies-and-storie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96192" y="6375908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29639" y="633044"/>
            <a:ext cx="6697345" cy="702945"/>
            <a:chOff x="929639" y="633044"/>
            <a:chExt cx="6697345" cy="702945"/>
          </a:xfrm>
        </p:grpSpPr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9639" y="633044"/>
              <a:ext cx="6364859" cy="7028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59473" y="633044"/>
              <a:ext cx="667511" cy="7028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6846" y="2401570"/>
            <a:ext cx="6134861" cy="1835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6364859" cy="702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1793493"/>
            <a:ext cx="10274300" cy="28848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Scala,</a:t>
            </a:r>
            <a:r>
              <a:rPr sz="2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unlike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statically</a:t>
            </a:r>
            <a:r>
              <a:rPr sz="28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typed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(C,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Pascal, </a:t>
            </a:r>
            <a:r>
              <a:rPr sz="2800" b="1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Rust,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etc.),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expect</a:t>
            </a:r>
            <a:r>
              <a:rPr sz="28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redundant</a:t>
            </a:r>
            <a:r>
              <a:rPr sz="2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information.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don't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specify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cases,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800" b="1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certainly</a:t>
            </a:r>
            <a:r>
              <a:rPr sz="2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don't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repeat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241300" marR="34925" indent="-229235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Scala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unified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system,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enclosed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2800" b="1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hierarchy</a:t>
            </a:r>
            <a:r>
              <a:rPr sz="2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Nothing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b="1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bottom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hierarchy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5500" y="5080508"/>
            <a:ext cx="395795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8700"/>
                </a:solidFill>
                <a:latin typeface="Arial"/>
                <a:cs typeface="Arial"/>
              </a:rPr>
              <a:t>val</a:t>
            </a:r>
            <a:r>
              <a:rPr sz="2800" b="1" spc="-15" dirty="0">
                <a:solidFill>
                  <a:srgbClr val="0087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 MT"/>
                <a:cs typeface="Arial MT"/>
              </a:rPr>
              <a:t>name</a:t>
            </a:r>
            <a:r>
              <a:rPr sz="28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008700"/>
                </a:solidFill>
                <a:latin typeface="Arial"/>
                <a:cs typeface="Arial"/>
              </a:rPr>
              <a:t>=</a:t>
            </a:r>
            <a:r>
              <a:rPr sz="2800" b="1" spc="-15" dirty="0">
                <a:solidFill>
                  <a:srgbClr val="0087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 MT"/>
                <a:cs typeface="Arial MT"/>
              </a:rPr>
              <a:t>"KNTU“</a:t>
            </a:r>
            <a:endParaRPr sz="2800">
              <a:latin typeface="Arial MT"/>
              <a:cs typeface="Arial MT"/>
            </a:endParaRPr>
          </a:p>
          <a:p>
            <a:pPr marL="417830" indent="-307340">
              <a:lnSpc>
                <a:spcPct val="100000"/>
              </a:lnSpc>
              <a:buChar char="&gt;"/>
              <a:tabLst>
                <a:tab pos="418465" algn="l"/>
              </a:tabLst>
            </a:pPr>
            <a:r>
              <a:rPr sz="2800" i="1" spc="-5" dirty="0">
                <a:solidFill>
                  <a:srgbClr val="333333"/>
                </a:solidFill>
                <a:latin typeface="Arial"/>
                <a:cs typeface="Arial"/>
              </a:rPr>
              <a:t>name</a:t>
            </a:r>
            <a:r>
              <a:rPr sz="2800" b="1" i="1" spc="-5" dirty="0">
                <a:solidFill>
                  <a:srgbClr val="008700"/>
                </a:solidFill>
                <a:latin typeface="Arial"/>
                <a:cs typeface="Arial"/>
              </a:rPr>
              <a:t>:</a:t>
            </a:r>
            <a:r>
              <a:rPr sz="2800" b="1" i="1" dirty="0">
                <a:solidFill>
                  <a:srgbClr val="0087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33399"/>
                </a:solidFill>
                <a:latin typeface="Arial"/>
                <a:cs typeface="Arial"/>
              </a:rPr>
              <a:t>String</a:t>
            </a:r>
            <a:r>
              <a:rPr sz="2800" b="1" i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2800" i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BA0066"/>
                </a:solidFill>
                <a:latin typeface="Arial"/>
                <a:cs typeface="Arial"/>
              </a:rPr>
              <a:t>KNTU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2428" y="5080508"/>
            <a:ext cx="25971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8700"/>
                </a:solidFill>
                <a:latin typeface="Arial"/>
                <a:cs typeface="Arial"/>
              </a:rPr>
              <a:t>val</a:t>
            </a:r>
            <a:r>
              <a:rPr sz="2800" b="1" spc="-25" dirty="0">
                <a:solidFill>
                  <a:srgbClr val="0087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 MT"/>
                <a:cs typeface="Arial MT"/>
              </a:rPr>
              <a:t>id</a:t>
            </a:r>
            <a:r>
              <a:rPr sz="28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008700"/>
                </a:solidFill>
                <a:latin typeface="Arial"/>
                <a:cs typeface="Arial"/>
              </a:rPr>
              <a:t>=</a:t>
            </a:r>
            <a:r>
              <a:rPr sz="2800" b="1" spc="-20" dirty="0">
                <a:solidFill>
                  <a:srgbClr val="0087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DD"/>
                </a:solidFill>
                <a:latin typeface="Arial"/>
                <a:cs typeface="Arial"/>
              </a:rPr>
              <a:t>12L</a:t>
            </a:r>
            <a:endParaRPr sz="2800">
              <a:latin typeface="Arial"/>
              <a:cs typeface="Arial"/>
            </a:endParaRPr>
          </a:p>
          <a:p>
            <a:pPr marL="417830" indent="-306705">
              <a:lnSpc>
                <a:spcPct val="100000"/>
              </a:lnSpc>
              <a:buChar char="&gt;"/>
              <a:tabLst>
                <a:tab pos="418465" algn="l"/>
              </a:tabLst>
            </a:pPr>
            <a:r>
              <a:rPr sz="2800" i="1" dirty="0">
                <a:solidFill>
                  <a:srgbClr val="333333"/>
                </a:solidFill>
                <a:latin typeface="Arial"/>
                <a:cs typeface="Arial"/>
              </a:rPr>
              <a:t>id</a:t>
            </a:r>
            <a:r>
              <a:rPr sz="2800" b="1" i="1" dirty="0">
                <a:solidFill>
                  <a:srgbClr val="008700"/>
                </a:solidFill>
                <a:latin typeface="Arial"/>
                <a:cs typeface="Arial"/>
              </a:rPr>
              <a:t>:</a:t>
            </a:r>
            <a:r>
              <a:rPr sz="2800" b="1" i="1" spc="-20" dirty="0">
                <a:solidFill>
                  <a:srgbClr val="008700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333399"/>
                </a:solidFill>
                <a:latin typeface="Arial"/>
                <a:cs typeface="Arial"/>
              </a:rPr>
              <a:t>Long</a:t>
            </a:r>
            <a:r>
              <a:rPr sz="2800" b="1" i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2800" i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00DD"/>
                </a:solidFill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781" y="5081473"/>
            <a:ext cx="31832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8700"/>
                </a:solidFill>
                <a:latin typeface="Arial"/>
                <a:cs typeface="Arial"/>
              </a:rPr>
              <a:t>val</a:t>
            </a:r>
            <a:r>
              <a:rPr sz="2800" b="1" spc="-15" dirty="0">
                <a:solidFill>
                  <a:srgbClr val="0087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 MT"/>
                <a:cs typeface="Arial MT"/>
              </a:rPr>
              <a:t>pi</a:t>
            </a:r>
            <a:r>
              <a:rPr sz="2800" b="1" spc="-5" dirty="0">
                <a:solidFill>
                  <a:srgbClr val="008700"/>
                </a:solidFill>
                <a:latin typeface="Arial"/>
                <a:cs typeface="Arial"/>
              </a:rPr>
              <a:t>: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Float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6600ED"/>
                </a:solidFill>
                <a:latin typeface="Arial"/>
                <a:cs typeface="Arial"/>
              </a:rPr>
              <a:t>3.14F</a:t>
            </a:r>
            <a:endParaRPr sz="2800">
              <a:latin typeface="Arial"/>
              <a:cs typeface="Arial"/>
            </a:endParaRPr>
          </a:p>
          <a:p>
            <a:pPr marL="417830" indent="-306705">
              <a:lnSpc>
                <a:spcPct val="100000"/>
              </a:lnSpc>
              <a:spcBef>
                <a:spcPts val="5"/>
              </a:spcBef>
              <a:buChar char="&gt;"/>
              <a:tabLst>
                <a:tab pos="418465" algn="l"/>
              </a:tabLst>
            </a:pPr>
            <a:r>
              <a:rPr sz="2800" i="1" dirty="0">
                <a:solidFill>
                  <a:srgbClr val="333333"/>
                </a:solidFill>
                <a:latin typeface="Arial"/>
                <a:cs typeface="Arial"/>
              </a:rPr>
              <a:t>pi</a:t>
            </a:r>
            <a:r>
              <a:rPr sz="2800" b="1" i="1" dirty="0">
                <a:solidFill>
                  <a:srgbClr val="008700"/>
                </a:solidFill>
                <a:latin typeface="Arial"/>
                <a:cs typeface="Arial"/>
              </a:rPr>
              <a:t>:</a:t>
            </a:r>
            <a:r>
              <a:rPr sz="2800" b="1" i="1" spc="-15" dirty="0">
                <a:solidFill>
                  <a:srgbClr val="0087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33399"/>
                </a:solidFill>
                <a:latin typeface="Arial"/>
                <a:cs typeface="Arial"/>
              </a:rPr>
              <a:t>Float</a:t>
            </a:r>
            <a:r>
              <a:rPr sz="2800" b="1" i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2800" i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6600ED"/>
                </a:solidFill>
                <a:latin typeface="Arial"/>
                <a:cs typeface="Arial"/>
              </a:rPr>
              <a:t>3.14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15240"/>
            <a:ext cx="9819132" cy="65242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29561"/>
            <a:ext cx="1757680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Byte</a:t>
            </a:r>
            <a:endParaRPr sz="28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Short</a:t>
            </a:r>
            <a:endParaRPr sz="28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Int</a:t>
            </a:r>
            <a:endParaRPr sz="28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Long</a:t>
            </a:r>
            <a:endParaRPr sz="28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Float</a:t>
            </a:r>
            <a:endParaRPr sz="28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Double</a:t>
            </a:r>
            <a:endParaRPr sz="28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Char</a:t>
            </a:r>
            <a:endParaRPr sz="28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oolean</a:t>
            </a:r>
            <a:endParaRPr sz="28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Unit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6323" y="1189100"/>
            <a:ext cx="334962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800" spc="-4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2</a:t>
            </a:r>
            <a:endParaRPr sz="2800">
              <a:latin typeface="Arial MT"/>
              <a:cs typeface="Arial MT"/>
            </a:endParaRPr>
          </a:p>
          <a:p>
            <a:pPr marL="417830" indent="-307340">
              <a:lnSpc>
                <a:spcPct val="100000"/>
              </a:lnSpc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i="1" spc="-5" dirty="0">
                <a:solidFill>
                  <a:srgbClr val="CCCCCC"/>
                </a:solidFill>
                <a:latin typeface="Arial"/>
                <a:cs typeface="Arial"/>
              </a:rPr>
              <a:t>a</a:t>
            </a:r>
            <a:r>
              <a:rPr sz="2800" i="1" spc="-5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800" i="1" spc="-30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CD00"/>
                </a:solidFill>
                <a:latin typeface="Arial"/>
                <a:cs typeface="Arial"/>
              </a:rPr>
              <a:t>Int</a:t>
            </a:r>
            <a:r>
              <a:rPr sz="2800" i="1" spc="-20" dirty="0">
                <a:solidFill>
                  <a:srgbClr val="00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=</a:t>
            </a:r>
            <a:r>
              <a:rPr sz="2800" i="1" spc="-1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D00CD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Double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2.2</a:t>
            </a:r>
            <a:endParaRPr sz="2800">
              <a:latin typeface="Arial MT"/>
              <a:cs typeface="Arial MT"/>
            </a:endParaRPr>
          </a:p>
          <a:p>
            <a:pPr marL="417830" indent="-307340">
              <a:lnSpc>
                <a:spcPct val="100000"/>
              </a:lnSpc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i="1" dirty="0">
                <a:solidFill>
                  <a:srgbClr val="CCCCCC"/>
                </a:solidFill>
                <a:latin typeface="Arial"/>
                <a:cs typeface="Arial"/>
              </a:rPr>
              <a:t>a</a:t>
            </a:r>
            <a:r>
              <a:rPr sz="2800" i="1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800" i="1" spc="-25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CD00"/>
                </a:solidFill>
                <a:latin typeface="Arial"/>
                <a:cs typeface="Arial"/>
              </a:rPr>
              <a:t>Double</a:t>
            </a:r>
            <a:r>
              <a:rPr sz="2800" i="1" spc="10" dirty="0">
                <a:solidFill>
                  <a:srgbClr val="00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=</a:t>
            </a:r>
            <a:r>
              <a:rPr sz="2800" i="1" spc="-1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D00CD"/>
                </a:solidFill>
                <a:latin typeface="Arial"/>
                <a:cs typeface="Arial"/>
              </a:rPr>
              <a:t>2.2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800" spc="-3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Float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2.2F</a:t>
            </a:r>
            <a:endParaRPr sz="2800">
              <a:latin typeface="Arial MT"/>
              <a:cs typeface="Arial MT"/>
            </a:endParaRPr>
          </a:p>
          <a:p>
            <a:pPr marL="417830" indent="-307340">
              <a:lnSpc>
                <a:spcPct val="100000"/>
              </a:lnSpc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i="1" dirty="0">
                <a:solidFill>
                  <a:srgbClr val="CCCCCC"/>
                </a:solidFill>
                <a:latin typeface="Arial"/>
                <a:cs typeface="Arial"/>
              </a:rPr>
              <a:t>a</a:t>
            </a:r>
            <a:r>
              <a:rPr sz="2800" i="1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800" i="1" spc="-30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CD00"/>
                </a:solidFill>
                <a:latin typeface="Arial"/>
                <a:cs typeface="Arial"/>
              </a:rPr>
              <a:t>Float 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=</a:t>
            </a:r>
            <a:r>
              <a:rPr sz="2800" i="1" spc="-1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D00CD"/>
                </a:solidFill>
                <a:latin typeface="Arial"/>
                <a:cs typeface="Arial"/>
              </a:rPr>
              <a:t>2.2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800" spc="-2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Byte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4</a:t>
            </a:r>
            <a:endParaRPr sz="2800">
              <a:latin typeface="Arial MT"/>
              <a:cs typeface="Arial MT"/>
            </a:endParaRPr>
          </a:p>
          <a:p>
            <a:pPr marL="417830" indent="-307340">
              <a:lnSpc>
                <a:spcPct val="100000"/>
              </a:lnSpc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3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Byte</a:t>
            </a:r>
            <a:r>
              <a:rPr sz="2800" spc="-20" dirty="0">
                <a:solidFill>
                  <a:srgbClr val="00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4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800" spc="-3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Boolean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false</a:t>
            </a:r>
            <a:endParaRPr sz="2800">
              <a:latin typeface="Arial MT"/>
              <a:cs typeface="Arial MT"/>
            </a:endParaRPr>
          </a:p>
          <a:p>
            <a:pPr marL="12700" marR="163830">
              <a:lnSpc>
                <a:spcPct val="100000"/>
              </a:lnSpc>
              <a:buClr>
                <a:srgbClr val="333333"/>
              </a:buClr>
              <a:buChar char="&gt;"/>
              <a:tabLst>
                <a:tab pos="319405" algn="l"/>
              </a:tabLst>
            </a:pP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3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Boolean</a:t>
            </a:r>
            <a:r>
              <a:rPr sz="2800" spc="10" dirty="0">
                <a:solidFill>
                  <a:srgbClr val="00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false </a:t>
            </a:r>
            <a:r>
              <a:rPr sz="2800" spc="-76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println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318770" indent="-306705">
              <a:lnSpc>
                <a:spcPct val="100000"/>
              </a:lnSpc>
              <a:buClr>
                <a:srgbClr val="333333"/>
              </a:buClr>
              <a:buChar char="&gt;"/>
              <a:tabLst>
                <a:tab pos="319405" algn="l"/>
              </a:tabLst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false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res0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Unit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4019041" cy="7028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1712489"/>
            <a:ext cx="3150235" cy="360299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800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08000"/>
                </a:solidFill>
                <a:latin typeface="Consolas"/>
                <a:cs typeface="Consolas"/>
              </a:rPr>
              <a:t>var</a:t>
            </a:r>
            <a:r>
              <a:rPr sz="2800" spc="-5" dirty="0">
                <a:solidFill>
                  <a:srgbClr val="008000"/>
                </a:solidFill>
                <a:latin typeface="Consolas"/>
                <a:cs typeface="Consolas"/>
              </a:rPr>
              <a:t>iable</a:t>
            </a:r>
            <a:endParaRPr sz="2800">
              <a:latin typeface="Consolas"/>
              <a:cs typeface="Consolas"/>
            </a:endParaRPr>
          </a:p>
          <a:p>
            <a:pPr marL="12700" marR="5080">
              <a:lnSpc>
                <a:spcPts val="4040"/>
              </a:lnSpc>
              <a:spcBef>
                <a:spcPts val="229"/>
              </a:spcBef>
            </a:pPr>
            <a:r>
              <a:rPr sz="2800" b="1" spc="-5" dirty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r>
              <a:rPr sz="2800" b="1" spc="-3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/>
                <a:cs typeface="Consolas"/>
              </a:rPr>
              <a:t>name</a:t>
            </a:r>
            <a:r>
              <a:rPr sz="28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/>
                <a:cs typeface="Consolas"/>
              </a:rPr>
              <a:t>"foo" </a:t>
            </a:r>
            <a:r>
              <a:rPr sz="2800" spc="-15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nsolas"/>
                <a:cs typeface="Consolas"/>
              </a:rPr>
              <a:t>name</a:t>
            </a:r>
            <a:r>
              <a:rPr sz="28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/>
                <a:cs typeface="Consolas"/>
              </a:rPr>
              <a:t>= "bar"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Consolas"/>
              <a:cs typeface="Consolas"/>
            </a:endParaRPr>
          </a:p>
          <a:p>
            <a:pPr marL="12700" marR="786765">
              <a:lnSpc>
                <a:spcPct val="119900"/>
              </a:lnSpc>
            </a:pPr>
            <a:r>
              <a:rPr sz="28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800" spc="158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008000"/>
                </a:solidFill>
                <a:latin typeface="Consolas"/>
                <a:cs typeface="Consolas"/>
              </a:rPr>
              <a:t>val</a:t>
            </a:r>
            <a:r>
              <a:rPr sz="2800" spc="-5" dirty="0">
                <a:solidFill>
                  <a:srgbClr val="008000"/>
                </a:solidFill>
                <a:latin typeface="Consolas"/>
                <a:cs typeface="Consolas"/>
              </a:rPr>
              <a:t>ue </a:t>
            </a:r>
            <a:r>
              <a:rPr sz="28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nsolas"/>
                <a:cs typeface="Consolas"/>
              </a:rPr>
              <a:t>val</a:t>
            </a:r>
            <a:r>
              <a:rPr sz="2800" b="1" spc="-3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/>
                <a:cs typeface="Consolas"/>
              </a:rPr>
              <a:t>age</a:t>
            </a:r>
            <a:r>
              <a:rPr sz="28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nsolas"/>
                <a:cs typeface="Consolas"/>
              </a:rPr>
              <a:t>18 </a:t>
            </a:r>
            <a:r>
              <a:rPr sz="2800" spc="-15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00" strike="sngStrike" spc="-10" dirty="0">
                <a:solidFill>
                  <a:srgbClr val="FF0000"/>
                </a:solidFill>
                <a:latin typeface="Consolas"/>
                <a:cs typeface="Consolas"/>
              </a:rPr>
              <a:t>age</a:t>
            </a:r>
            <a:r>
              <a:rPr sz="2800" strike="sngStrike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800" strike="sngStrike" spc="-5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800" strike="sngStrike" spc="-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800" strike="sngStrike" spc="5" dirty="0">
                <a:solidFill>
                  <a:srgbClr val="FF0000"/>
                </a:solidFill>
                <a:latin typeface="Consolas"/>
                <a:cs typeface="Consolas"/>
              </a:rPr>
              <a:t>20</a:t>
            </a:r>
            <a:endParaRPr sz="28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344" y="785444"/>
            <a:ext cx="7369175" cy="7028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39" y="633044"/>
            <a:ext cx="7033895" cy="702945"/>
            <a:chOff x="929639" y="633044"/>
            <a:chExt cx="7033895" cy="702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633044"/>
              <a:ext cx="3685413" cy="7028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0026" y="633044"/>
              <a:ext cx="670560" cy="7028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5306" y="633044"/>
              <a:ext cx="3348100" cy="7028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6939" y="1807210"/>
            <a:ext cx="10149205" cy="22428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1558290" indent="-229235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expression-oriented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programming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language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programming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language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where</a:t>
            </a:r>
            <a:r>
              <a:rPr sz="28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every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(or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nearly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every)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construction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expression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thus</a:t>
            </a:r>
            <a:r>
              <a:rPr sz="28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yields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value.</a:t>
            </a:r>
            <a:endParaRPr sz="2800">
              <a:latin typeface="Segoe UI"/>
              <a:cs typeface="Segoe U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All functional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programming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languages</a:t>
            </a:r>
            <a:r>
              <a:rPr sz="28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expression-oriented.</a:t>
            </a:r>
            <a:endParaRPr sz="2800">
              <a:latin typeface="Segoe UI"/>
              <a:cs typeface="Segoe U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we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seen,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even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Segoe UI"/>
                <a:cs typeface="Segoe UI"/>
              </a:rPr>
              <a:t>“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println</a:t>
            </a:r>
            <a:r>
              <a:rPr sz="2800" i="1" spc="-5" dirty="0">
                <a:solidFill>
                  <a:srgbClr val="FFFFFF"/>
                </a:solidFill>
                <a:latin typeface="Segoe UI"/>
                <a:cs typeface="Segoe UI"/>
              </a:rPr>
              <a:t>”</a:t>
            </a:r>
            <a:r>
              <a:rPr sz="2800" i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has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return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type Unit.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39" y="633044"/>
            <a:ext cx="3014980" cy="702945"/>
            <a:chOff x="929639" y="633044"/>
            <a:chExt cx="3014980" cy="702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633044"/>
              <a:ext cx="1006297" cy="7028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453" y="633044"/>
              <a:ext cx="670560" cy="7028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5733" y="633044"/>
              <a:ext cx="2008377" cy="7028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530977" y="2807919"/>
            <a:ext cx="56813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name</a:t>
            </a:r>
            <a:r>
              <a:rPr sz="2800" spc="1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CD0000"/>
                </a:solidFill>
                <a:latin typeface="Arial MT"/>
                <a:cs typeface="Arial MT"/>
              </a:rPr>
              <a:t>"KNTU"</a:t>
            </a:r>
            <a:endParaRPr sz="2800">
              <a:latin typeface="Arial MT"/>
              <a:cs typeface="Arial MT"/>
            </a:endParaRPr>
          </a:p>
          <a:p>
            <a:pPr marL="417830" indent="-306705">
              <a:lnSpc>
                <a:spcPct val="100000"/>
              </a:lnSpc>
              <a:spcBef>
                <a:spcPts val="5"/>
              </a:spcBef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i="1" spc="-5" dirty="0">
                <a:solidFill>
                  <a:srgbClr val="CCCCCC"/>
                </a:solidFill>
                <a:latin typeface="Arial"/>
                <a:cs typeface="Arial"/>
              </a:rPr>
              <a:t>name</a:t>
            </a:r>
            <a:r>
              <a:rPr sz="2800" i="1" spc="-5" dirty="0">
                <a:solidFill>
                  <a:srgbClr val="CDCD00"/>
                </a:solidFill>
                <a:latin typeface="Arial"/>
                <a:cs typeface="Arial"/>
              </a:rPr>
              <a:t>: </a:t>
            </a:r>
            <a:r>
              <a:rPr sz="2800" i="1" spc="-5" dirty="0">
                <a:solidFill>
                  <a:srgbClr val="00CD00"/>
                </a:solidFill>
                <a:latin typeface="Arial"/>
                <a:cs typeface="Arial"/>
              </a:rPr>
              <a:t>String</a:t>
            </a:r>
            <a:r>
              <a:rPr sz="2800" i="1" dirty="0">
                <a:solidFill>
                  <a:srgbClr val="00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=</a:t>
            </a:r>
            <a:r>
              <a:rPr sz="2800" i="1" spc="-1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00CDCD"/>
                </a:solidFill>
                <a:latin typeface="Arial"/>
                <a:cs typeface="Arial"/>
              </a:rPr>
              <a:t>KNTU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if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name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length</a:t>
            </a:r>
            <a:r>
              <a:rPr sz="2800" spc="3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==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1.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*(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4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))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"*"</a:t>
            </a:r>
            <a:r>
              <a:rPr sz="2800" spc="10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else</a:t>
            </a:r>
            <a:r>
              <a:rPr sz="2800" spc="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"#"</a:t>
            </a:r>
            <a:endParaRPr sz="2800">
              <a:latin typeface="Arial MT"/>
              <a:cs typeface="Arial MT"/>
            </a:endParaRPr>
          </a:p>
          <a:p>
            <a:pPr marL="417830" indent="-306705">
              <a:lnSpc>
                <a:spcPct val="100000"/>
              </a:lnSpc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i="1" dirty="0">
                <a:solidFill>
                  <a:srgbClr val="CCCCCC"/>
                </a:solidFill>
                <a:latin typeface="Arial"/>
                <a:cs typeface="Arial"/>
              </a:rPr>
              <a:t>res0</a:t>
            </a:r>
            <a:r>
              <a:rPr sz="2800" i="1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800" i="1" spc="-30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CD00"/>
                </a:solidFill>
                <a:latin typeface="Arial"/>
                <a:cs typeface="Arial"/>
              </a:rPr>
              <a:t>String</a:t>
            </a:r>
            <a:r>
              <a:rPr sz="2800" i="1" dirty="0">
                <a:solidFill>
                  <a:srgbClr val="00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=</a:t>
            </a:r>
            <a:r>
              <a:rPr sz="2800" i="1" spc="-1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1937766"/>
            <a:ext cx="4106545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name</a:t>
            </a:r>
            <a:r>
              <a:rPr sz="2800" spc="1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"Rimaz"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Clr>
                <a:srgbClr val="333333"/>
              </a:buClr>
              <a:buChar char="&gt;"/>
              <a:tabLst>
                <a:tab pos="319405" algn="l"/>
              </a:tabLst>
            </a:pPr>
            <a:r>
              <a:rPr sz="2800" i="1" spc="-5" dirty="0">
                <a:solidFill>
                  <a:srgbClr val="CCCCCC"/>
                </a:solidFill>
                <a:latin typeface="Arial"/>
                <a:cs typeface="Arial"/>
              </a:rPr>
              <a:t>name</a:t>
            </a:r>
            <a:r>
              <a:rPr sz="2800" i="1" spc="-5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800" i="1" spc="5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CD00"/>
                </a:solidFill>
                <a:latin typeface="Arial"/>
                <a:cs typeface="Arial"/>
              </a:rPr>
              <a:t>String</a:t>
            </a:r>
            <a:r>
              <a:rPr sz="2800" i="1" spc="5" dirty="0">
                <a:solidFill>
                  <a:srgbClr val="00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= </a:t>
            </a:r>
            <a:r>
              <a:rPr sz="2800" i="1" spc="-5" dirty="0">
                <a:solidFill>
                  <a:srgbClr val="00CDCD"/>
                </a:solidFill>
                <a:latin typeface="Arial"/>
                <a:cs typeface="Arial"/>
              </a:rPr>
              <a:t>Rimaz </a:t>
            </a:r>
            <a:r>
              <a:rPr sz="2800" i="1" dirty="0">
                <a:solidFill>
                  <a:srgbClr val="00CDC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if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name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length()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==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1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*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4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){ </a:t>
            </a:r>
            <a:r>
              <a:rPr sz="2800" spc="-76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"*"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}</a:t>
            </a:r>
            <a:r>
              <a:rPr sz="2800" spc="-4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else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</a:pP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"#"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417830" lvl="1" indent="-307340">
              <a:lnSpc>
                <a:spcPct val="100000"/>
              </a:lnSpc>
              <a:spcBef>
                <a:spcPts val="5"/>
              </a:spcBef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i="1" dirty="0">
                <a:solidFill>
                  <a:srgbClr val="CCCCCC"/>
                </a:solidFill>
                <a:latin typeface="Arial"/>
                <a:cs typeface="Arial"/>
              </a:rPr>
              <a:t>res0</a:t>
            </a:r>
            <a:r>
              <a:rPr sz="2800" i="1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800" i="1" spc="-30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CD00"/>
                </a:solidFill>
                <a:latin typeface="Arial"/>
                <a:cs typeface="Arial"/>
              </a:rPr>
              <a:t>String 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=</a:t>
            </a:r>
            <a:r>
              <a:rPr sz="2800" i="1" spc="-2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DCD00"/>
                </a:solidFill>
                <a:latin typeface="Arial"/>
                <a:cs typeface="Arial"/>
              </a:rPr>
              <a:t>#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776" y="2401570"/>
            <a:ext cx="8764016" cy="18351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34343" y="6452870"/>
            <a:ext cx="1670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39" y="633044"/>
            <a:ext cx="6029960" cy="702945"/>
            <a:chOff x="929639" y="633044"/>
            <a:chExt cx="6029960" cy="702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633044"/>
              <a:ext cx="3685413" cy="7028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0026" y="633044"/>
              <a:ext cx="670560" cy="7028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5306" y="633044"/>
              <a:ext cx="2343785" cy="7028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5500" y="1829180"/>
            <a:ext cx="4629785" cy="189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count</a:t>
            </a:r>
            <a:r>
              <a:rPr sz="2800" spc="-3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0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while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count</a:t>
            </a:r>
            <a:r>
              <a:rPr sz="2800" spc="-1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&lt;</a:t>
            </a:r>
            <a:r>
              <a:rPr sz="2800" spc="-2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10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count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+=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count</a:t>
            </a:r>
            <a:r>
              <a:rPr sz="2800" spc="-3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0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do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count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+=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2</a:t>
            </a:r>
            <a:r>
              <a:rPr sz="2800" spc="10" dirty="0">
                <a:solidFill>
                  <a:srgbClr val="CD00C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while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count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&lt;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10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4880813"/>
            <a:ext cx="1034986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Note:</a:t>
            </a:r>
            <a:r>
              <a:rPr sz="28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Avoid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imperative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style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programming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while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loops and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mutation,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92D050"/>
                </a:solidFill>
                <a:latin typeface="Segoe UI"/>
                <a:cs typeface="Segoe UI"/>
              </a:rPr>
              <a:t>Think</a:t>
            </a:r>
            <a:r>
              <a:rPr sz="2800" b="1" spc="10" dirty="0">
                <a:solidFill>
                  <a:srgbClr val="92D050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92D050"/>
                </a:solidFill>
                <a:latin typeface="Segoe UI"/>
                <a:cs typeface="Segoe UI"/>
              </a:rPr>
              <a:t>Functional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952" y="1542288"/>
            <a:ext cx="8270748" cy="46695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82344" y="477977"/>
            <a:ext cx="4354195" cy="1271270"/>
            <a:chOff x="1082344" y="477977"/>
            <a:chExt cx="4354195" cy="12712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344" y="477977"/>
              <a:ext cx="4354068" cy="7028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344" y="1221308"/>
              <a:ext cx="2256282" cy="5276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344" y="477977"/>
            <a:ext cx="4354195" cy="1271270"/>
            <a:chOff x="1082344" y="477977"/>
            <a:chExt cx="4354195" cy="1271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344" y="477977"/>
              <a:ext cx="4354068" cy="7028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344" y="1221308"/>
              <a:ext cx="1754886" cy="5276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7900" y="2486024"/>
            <a:ext cx="2985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CDCD00"/>
                </a:solidFill>
              </a:rPr>
              <a:t>val</a:t>
            </a:r>
            <a:r>
              <a:rPr spc="-15" dirty="0">
                <a:solidFill>
                  <a:srgbClr val="CDCD00"/>
                </a:solidFill>
              </a:rPr>
              <a:t> </a:t>
            </a:r>
            <a:r>
              <a:rPr spc="-5" dirty="0">
                <a:solidFill>
                  <a:srgbClr val="CCCCCC"/>
                </a:solidFill>
              </a:rPr>
              <a:t>range</a:t>
            </a:r>
            <a:r>
              <a:rPr spc="-10" dirty="0">
                <a:solidFill>
                  <a:srgbClr val="CCCCCC"/>
                </a:solidFill>
              </a:rPr>
              <a:t> </a:t>
            </a:r>
            <a:r>
              <a:rPr spc="-5" dirty="0">
                <a:solidFill>
                  <a:srgbClr val="CDCD00"/>
                </a:solidFill>
              </a:rPr>
              <a:t>=</a:t>
            </a:r>
            <a:r>
              <a:rPr spc="-10" dirty="0">
                <a:solidFill>
                  <a:srgbClr val="CDCD00"/>
                </a:solidFill>
              </a:rPr>
              <a:t> </a:t>
            </a:r>
            <a:r>
              <a:rPr spc="-5" dirty="0">
                <a:solidFill>
                  <a:srgbClr val="CD00CD"/>
                </a:solidFill>
              </a:rPr>
              <a:t>1</a:t>
            </a:r>
            <a:r>
              <a:rPr spc="-10" dirty="0">
                <a:solidFill>
                  <a:srgbClr val="CD00CD"/>
                </a:solidFill>
              </a:rPr>
              <a:t> </a:t>
            </a:r>
            <a:r>
              <a:rPr spc="-5" dirty="0">
                <a:solidFill>
                  <a:srgbClr val="CCCCCC"/>
                </a:solidFill>
              </a:rPr>
              <a:t>to</a:t>
            </a:r>
            <a:r>
              <a:rPr spc="-15"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CD00CD"/>
                </a:solidFill>
              </a:rPr>
              <a:t>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77900" y="2914269"/>
            <a:ext cx="9401175" cy="325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indent="-262890">
              <a:lnSpc>
                <a:spcPts val="2870"/>
              </a:lnSpc>
              <a:spcBef>
                <a:spcPts val="100"/>
              </a:spcBef>
              <a:buClr>
                <a:srgbClr val="333333"/>
              </a:buClr>
              <a:buChar char="&gt;"/>
              <a:tabLst>
                <a:tab pos="359410" algn="l"/>
              </a:tabLst>
            </a:pP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range</a:t>
            </a:r>
            <a:r>
              <a:rPr sz="2400" i="1" spc="-5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400" i="1" spc="30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00"/>
                </a:solidFill>
                <a:latin typeface="Arial"/>
                <a:cs typeface="Arial"/>
              </a:rPr>
              <a:t>scala.collection.immutable.Range.Inclusive</a:t>
            </a:r>
            <a:r>
              <a:rPr sz="2400" i="1" spc="95" dirty="0">
                <a:solidFill>
                  <a:srgbClr val="00CD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=</a:t>
            </a:r>
            <a:r>
              <a:rPr sz="2400" i="1" spc="1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Range</a:t>
            </a:r>
            <a:r>
              <a:rPr sz="2400" i="1" spc="40" dirty="0">
                <a:solidFill>
                  <a:srgbClr val="00CDC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1</a:t>
            </a:r>
            <a:r>
              <a:rPr sz="2400" i="1" spc="15" dirty="0">
                <a:solidFill>
                  <a:srgbClr val="CD00C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CCCCC"/>
                </a:solidFill>
                <a:latin typeface="Arial"/>
                <a:cs typeface="Arial"/>
              </a:rPr>
              <a:t>to</a:t>
            </a:r>
            <a:r>
              <a:rPr sz="2400" i="1" spc="1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CD00CD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350"/>
              </a:lnSpc>
            </a:pP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println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range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last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//</a:t>
            </a:r>
            <a:r>
              <a:rPr sz="2800" spc="-3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10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range2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1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until</a:t>
            </a:r>
            <a:r>
              <a:rPr sz="2800" spc="-1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10</a:t>
            </a:r>
            <a:endParaRPr sz="2800">
              <a:latin typeface="Arial MT"/>
              <a:cs typeface="Arial MT"/>
            </a:endParaRPr>
          </a:p>
          <a:p>
            <a:pPr marL="358775" indent="-262890">
              <a:lnSpc>
                <a:spcPts val="2870"/>
              </a:lnSpc>
              <a:spcBef>
                <a:spcPts val="15"/>
              </a:spcBef>
              <a:buClr>
                <a:srgbClr val="333333"/>
              </a:buClr>
              <a:buChar char="&gt;"/>
              <a:tabLst>
                <a:tab pos="359410" algn="l"/>
              </a:tabLst>
            </a:pP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range2</a:t>
            </a:r>
            <a:r>
              <a:rPr sz="2400" i="1" spc="-5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400" i="1" spc="20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00"/>
                </a:solidFill>
                <a:latin typeface="Arial"/>
                <a:cs typeface="Arial"/>
              </a:rPr>
              <a:t>scala.collection.immutable.Range</a:t>
            </a:r>
            <a:r>
              <a:rPr sz="2400" i="1" spc="80" dirty="0">
                <a:solidFill>
                  <a:srgbClr val="00CD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=</a:t>
            </a:r>
            <a:r>
              <a:rPr sz="2400" i="1" spc="1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Range</a:t>
            </a:r>
            <a:r>
              <a:rPr sz="2400" i="1" spc="40" dirty="0">
                <a:solidFill>
                  <a:srgbClr val="00CDC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1</a:t>
            </a:r>
            <a:r>
              <a:rPr sz="2400" i="1" spc="5" dirty="0">
                <a:solidFill>
                  <a:srgbClr val="CD00C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until</a:t>
            </a:r>
            <a:r>
              <a:rPr sz="2400" i="1" spc="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CD00CD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350"/>
              </a:lnSpc>
            </a:pP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println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range2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last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//</a:t>
            </a:r>
            <a:r>
              <a:rPr sz="2800" spc="-4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9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range3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until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10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by</a:t>
            </a:r>
            <a:r>
              <a:rPr sz="2800" spc="-1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3</a:t>
            </a:r>
            <a:endParaRPr sz="2800">
              <a:latin typeface="Arial MT"/>
              <a:cs typeface="Arial MT"/>
            </a:endParaRPr>
          </a:p>
          <a:p>
            <a:pPr marL="358775" indent="-262890">
              <a:lnSpc>
                <a:spcPts val="2870"/>
              </a:lnSpc>
              <a:spcBef>
                <a:spcPts val="20"/>
              </a:spcBef>
              <a:buClr>
                <a:srgbClr val="333333"/>
              </a:buClr>
              <a:buChar char="&gt;"/>
              <a:tabLst>
                <a:tab pos="359410" algn="l"/>
              </a:tabLst>
            </a:pP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range3</a:t>
            </a:r>
            <a:r>
              <a:rPr sz="2400" i="1" spc="-5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400" i="1" spc="20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00"/>
                </a:solidFill>
                <a:latin typeface="Arial"/>
                <a:cs typeface="Arial"/>
              </a:rPr>
              <a:t>scala.collection.immutable.Range</a:t>
            </a:r>
            <a:r>
              <a:rPr sz="2400" i="1" spc="75" dirty="0">
                <a:solidFill>
                  <a:srgbClr val="00CD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=</a:t>
            </a:r>
            <a:r>
              <a:rPr sz="2400" i="1" spc="1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Range</a:t>
            </a:r>
            <a:r>
              <a:rPr sz="2400" i="1" spc="35" dirty="0">
                <a:solidFill>
                  <a:srgbClr val="00CDC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1</a:t>
            </a:r>
            <a:r>
              <a:rPr sz="2400" i="1" dirty="0">
                <a:solidFill>
                  <a:srgbClr val="CD00C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until</a:t>
            </a:r>
            <a:r>
              <a:rPr sz="2400" i="1" spc="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10</a:t>
            </a:r>
            <a:r>
              <a:rPr sz="2400" i="1" spc="10" dirty="0">
                <a:solidFill>
                  <a:srgbClr val="CD00C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by</a:t>
            </a:r>
            <a:r>
              <a:rPr sz="2400" i="1" spc="1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350"/>
              </a:lnSpc>
            </a:pP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println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range3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last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//</a:t>
            </a:r>
            <a:r>
              <a:rPr sz="2800" spc="-4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7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344" y="477977"/>
            <a:ext cx="4354195" cy="1271270"/>
            <a:chOff x="1082344" y="477977"/>
            <a:chExt cx="4354195" cy="1271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344" y="477977"/>
              <a:ext cx="4354068" cy="7028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344" y="1221308"/>
              <a:ext cx="1754886" cy="52760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77900" y="2374772"/>
            <a:ext cx="765619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400" spc="3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tuples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=(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2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*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5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400" spc="-5" dirty="0">
                <a:solidFill>
                  <a:srgbClr val="CD0000"/>
                </a:solidFill>
                <a:latin typeface="Arial MT"/>
                <a:cs typeface="Arial MT"/>
              </a:rPr>
              <a:t>"ten"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10.0d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10.0f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10.0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,(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9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400" spc="-5" dirty="0">
                <a:solidFill>
                  <a:srgbClr val="CD0000"/>
                </a:solidFill>
                <a:latin typeface="Arial MT"/>
                <a:cs typeface="Arial MT"/>
              </a:rPr>
              <a:t>"NINE"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))</a:t>
            </a:r>
            <a:endParaRPr sz="2400">
              <a:latin typeface="Arial MT"/>
              <a:cs typeface="Arial MT"/>
            </a:endParaRPr>
          </a:p>
          <a:p>
            <a:pPr marL="358775" indent="-262890">
              <a:lnSpc>
                <a:spcPct val="100000"/>
              </a:lnSpc>
              <a:buClr>
                <a:srgbClr val="333333"/>
              </a:buClr>
              <a:buChar char="&gt;"/>
              <a:tabLst>
                <a:tab pos="359410" algn="l"/>
              </a:tabLst>
            </a:pP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tuples</a:t>
            </a:r>
            <a:r>
              <a:rPr sz="2400" i="1" spc="-5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400" i="1" spc="15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0CD00"/>
                </a:solidFill>
                <a:latin typeface="Arial"/>
                <a:cs typeface="Arial"/>
              </a:rPr>
              <a:t>Int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3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00"/>
                </a:solidFill>
                <a:latin typeface="Arial"/>
                <a:cs typeface="Arial"/>
              </a:rPr>
              <a:t>String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Double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4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Float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 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Double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4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0CDCD"/>
                </a:solidFill>
                <a:latin typeface="Arial"/>
                <a:cs typeface="Arial"/>
              </a:rPr>
              <a:t>Int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3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String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))</a:t>
            </a:r>
            <a:endParaRPr sz="240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</a:pPr>
            <a:r>
              <a:rPr sz="2400" i="1" dirty="0">
                <a:solidFill>
                  <a:srgbClr val="CDCD00"/>
                </a:solidFill>
                <a:latin typeface="Arial"/>
                <a:cs typeface="Arial"/>
              </a:rPr>
              <a:t>=</a:t>
            </a:r>
            <a:r>
              <a:rPr sz="2400" i="1" spc="-15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10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ten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10.0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10.0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10.0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,(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9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NINE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))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print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tuples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_1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358775" indent="-262890">
              <a:lnSpc>
                <a:spcPct val="100000"/>
              </a:lnSpc>
              <a:buClr>
                <a:srgbClr val="333333"/>
              </a:buClr>
              <a:buChar char="&gt;"/>
              <a:tabLst>
                <a:tab pos="359410" algn="l"/>
              </a:tabLst>
            </a:pPr>
            <a:r>
              <a:rPr sz="2400" i="1" spc="-10" dirty="0">
                <a:solidFill>
                  <a:srgbClr val="CD00CD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print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tuples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_2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358775" indent="-262890">
              <a:lnSpc>
                <a:spcPct val="100000"/>
              </a:lnSpc>
              <a:buClr>
                <a:srgbClr val="333333"/>
              </a:buClr>
              <a:buChar char="&gt;"/>
              <a:tabLst>
                <a:tab pos="359410" algn="l"/>
              </a:tabLst>
            </a:pP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ten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print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tuples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_6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_2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358775" indent="-262890">
              <a:lnSpc>
                <a:spcPct val="100000"/>
              </a:lnSpc>
              <a:spcBef>
                <a:spcPts val="5"/>
              </a:spcBef>
              <a:buClr>
                <a:srgbClr val="333333"/>
              </a:buClr>
              <a:buChar char="&gt;"/>
              <a:tabLst>
                <a:tab pos="359410" algn="l"/>
              </a:tabLst>
            </a:pPr>
            <a:r>
              <a:rPr sz="2400" i="1" dirty="0">
                <a:solidFill>
                  <a:srgbClr val="00CDCD"/>
                </a:solidFill>
                <a:latin typeface="Arial"/>
                <a:cs typeface="Arial"/>
              </a:rPr>
              <a:t>NINE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344" y="477977"/>
            <a:ext cx="4354195" cy="1271270"/>
            <a:chOff x="1082344" y="477977"/>
            <a:chExt cx="4354195" cy="1271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344" y="477977"/>
              <a:ext cx="4354068" cy="7028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344" y="1221308"/>
              <a:ext cx="1505077" cy="52760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77900" y="2650363"/>
            <a:ext cx="464502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4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lst</a:t>
            </a:r>
            <a:r>
              <a:rPr sz="24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400" spc="-5" dirty="0">
                <a:solidFill>
                  <a:srgbClr val="00CDCD"/>
                </a:solidFill>
                <a:latin typeface="Arial MT"/>
                <a:cs typeface="Arial MT"/>
              </a:rPr>
              <a:t>List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CD0000"/>
                </a:solidFill>
                <a:latin typeface="Arial MT"/>
                <a:cs typeface="Arial MT"/>
              </a:rPr>
              <a:t>"b"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400" spc="-5" dirty="0">
                <a:solidFill>
                  <a:srgbClr val="CD0000"/>
                </a:solidFill>
                <a:latin typeface="Arial MT"/>
                <a:cs typeface="Arial MT"/>
              </a:rPr>
              <a:t>"c"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400" spc="-5" dirty="0">
                <a:solidFill>
                  <a:srgbClr val="CD0000"/>
                </a:solidFill>
                <a:latin typeface="Arial MT"/>
                <a:cs typeface="Arial MT"/>
              </a:rPr>
              <a:t>"d"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358775" indent="-262890">
              <a:lnSpc>
                <a:spcPct val="100000"/>
              </a:lnSpc>
              <a:buClr>
                <a:srgbClr val="333333"/>
              </a:buClr>
              <a:buChar char="&gt;"/>
              <a:tabLst>
                <a:tab pos="359410" algn="l"/>
              </a:tabLst>
            </a:pPr>
            <a:r>
              <a:rPr sz="2400" i="1" dirty="0">
                <a:solidFill>
                  <a:srgbClr val="CCCCCC"/>
                </a:solidFill>
                <a:latin typeface="Arial"/>
                <a:cs typeface="Arial"/>
              </a:rPr>
              <a:t>lst</a:t>
            </a:r>
            <a:r>
              <a:rPr sz="2400" i="1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400" i="1" spc="-20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00"/>
                </a:solidFill>
                <a:latin typeface="Arial"/>
                <a:cs typeface="Arial"/>
              </a:rPr>
              <a:t>List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[</a:t>
            </a:r>
            <a:r>
              <a:rPr sz="2400" i="1" spc="-5" dirty="0">
                <a:solidFill>
                  <a:srgbClr val="00CD00"/>
                </a:solidFill>
                <a:latin typeface="Arial"/>
                <a:cs typeface="Arial"/>
              </a:rPr>
              <a:t>String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]</a:t>
            </a:r>
            <a:r>
              <a:rPr sz="2400" i="1" spc="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DCD00"/>
                </a:solidFill>
                <a:latin typeface="Arial"/>
                <a:cs typeface="Arial"/>
              </a:rPr>
              <a:t>=</a:t>
            </a:r>
            <a:r>
              <a:rPr sz="2400" i="1" spc="-20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List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b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1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CCCCC"/>
                </a:solidFill>
                <a:latin typeface="Arial"/>
                <a:cs typeface="Arial"/>
              </a:rPr>
              <a:t>c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1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d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print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lst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head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358775" indent="-262890">
              <a:lnSpc>
                <a:spcPct val="100000"/>
              </a:lnSpc>
              <a:buClr>
                <a:srgbClr val="333333"/>
              </a:buClr>
              <a:buChar char="&gt;"/>
              <a:tabLst>
                <a:tab pos="359410" algn="l"/>
              </a:tabLst>
            </a:pPr>
            <a:r>
              <a:rPr sz="2400" i="1" dirty="0">
                <a:solidFill>
                  <a:srgbClr val="CCCCCC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print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lst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tail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358775" indent="-262890">
              <a:lnSpc>
                <a:spcPct val="100000"/>
              </a:lnSpc>
              <a:buClr>
                <a:srgbClr val="333333"/>
              </a:buClr>
              <a:buChar char="&gt;"/>
              <a:tabLst>
                <a:tab pos="359410" algn="l"/>
              </a:tabLst>
            </a:pP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List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c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4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d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400" spc="-2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lst2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400" spc="-5" dirty="0">
                <a:solidFill>
                  <a:srgbClr val="CD0000"/>
                </a:solidFill>
                <a:latin typeface="Arial MT"/>
                <a:cs typeface="Arial MT"/>
              </a:rPr>
              <a:t>"a"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::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lst</a:t>
            </a:r>
            <a:endParaRPr sz="2400">
              <a:latin typeface="Arial MT"/>
              <a:cs typeface="Arial MT"/>
            </a:endParaRPr>
          </a:p>
          <a:p>
            <a:pPr marL="358775" indent="-262890">
              <a:lnSpc>
                <a:spcPct val="100000"/>
              </a:lnSpc>
              <a:buClr>
                <a:srgbClr val="333333"/>
              </a:buClr>
              <a:buChar char="&gt;"/>
              <a:tabLst>
                <a:tab pos="359410" algn="l"/>
              </a:tabLst>
            </a:pP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lst2</a:t>
            </a:r>
            <a:r>
              <a:rPr sz="2400" i="1" spc="-5" dirty="0">
                <a:solidFill>
                  <a:srgbClr val="CDCD00"/>
                </a:solidFill>
                <a:latin typeface="Arial"/>
                <a:cs typeface="Arial"/>
              </a:rPr>
              <a:t>: </a:t>
            </a:r>
            <a:r>
              <a:rPr sz="2400" i="1" spc="-5" dirty="0">
                <a:solidFill>
                  <a:srgbClr val="00CD00"/>
                </a:solidFill>
                <a:latin typeface="Arial"/>
                <a:cs typeface="Arial"/>
              </a:rPr>
              <a:t>List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[</a:t>
            </a:r>
            <a:r>
              <a:rPr sz="2400" i="1" spc="-5" dirty="0">
                <a:solidFill>
                  <a:srgbClr val="00CD00"/>
                </a:solidFill>
                <a:latin typeface="Arial"/>
                <a:cs typeface="Arial"/>
              </a:rPr>
              <a:t>String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]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DCD00"/>
                </a:solidFill>
                <a:latin typeface="Arial"/>
                <a:cs typeface="Arial"/>
              </a:rPr>
              <a:t>=</a:t>
            </a:r>
            <a:r>
              <a:rPr sz="2400" i="1" spc="-5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List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a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 </a:t>
            </a: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b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c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1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d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126860" y="2681732"/>
            <a:ext cx="37979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400" spc="-2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l</a:t>
            </a:r>
            <a:r>
              <a:rPr sz="24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::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2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::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3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::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4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::</a:t>
            </a:r>
            <a:r>
              <a:rPr sz="2400" spc="-5" dirty="0">
                <a:solidFill>
                  <a:srgbClr val="00CDCD"/>
                </a:solidFill>
                <a:latin typeface="Arial MT"/>
                <a:cs typeface="Arial MT"/>
              </a:rPr>
              <a:t>Nil</a:t>
            </a:r>
            <a:endParaRPr sz="2400">
              <a:latin typeface="Arial MT"/>
              <a:cs typeface="Arial MT"/>
            </a:endParaRPr>
          </a:p>
          <a:p>
            <a:pPr marL="358140" indent="-262890">
              <a:lnSpc>
                <a:spcPct val="100000"/>
              </a:lnSpc>
              <a:buClr>
                <a:srgbClr val="333333"/>
              </a:buClr>
              <a:buChar char="&gt;"/>
              <a:tabLst>
                <a:tab pos="358775" algn="l"/>
              </a:tabLst>
            </a:pP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l</a:t>
            </a:r>
            <a:r>
              <a:rPr sz="2400" i="1" spc="-5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400" i="1" spc="-15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CD00"/>
                </a:solidFill>
                <a:latin typeface="Arial"/>
                <a:cs typeface="Arial"/>
              </a:rPr>
              <a:t>List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[</a:t>
            </a:r>
            <a:r>
              <a:rPr sz="2400" i="1" dirty="0">
                <a:solidFill>
                  <a:srgbClr val="00CD00"/>
                </a:solidFill>
                <a:latin typeface="Arial"/>
                <a:cs typeface="Arial"/>
              </a:rPr>
              <a:t>Int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]</a:t>
            </a:r>
            <a:r>
              <a:rPr sz="2400" i="1" spc="-4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DCD00"/>
                </a:solidFill>
                <a:latin typeface="Arial"/>
                <a:cs typeface="Arial"/>
              </a:rPr>
              <a:t>=</a:t>
            </a:r>
            <a:r>
              <a:rPr sz="2400" i="1" spc="-15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List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1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1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2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1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1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4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6860" y="3779266"/>
            <a:ext cx="5509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400" spc="-3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l2</a:t>
            </a:r>
            <a:r>
              <a:rPr sz="24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l</a:t>
            </a:r>
            <a:r>
              <a:rPr sz="2400" b="1" spc="-5" dirty="0">
                <a:solidFill>
                  <a:srgbClr val="3399CC"/>
                </a:solidFill>
                <a:latin typeface="Arial"/>
                <a:cs typeface="Arial"/>
              </a:rPr>
              <a:t>::</a:t>
            </a:r>
            <a:r>
              <a:rPr sz="2400" spc="-5" dirty="0">
                <a:solidFill>
                  <a:srgbClr val="00CDCD"/>
                </a:solidFill>
                <a:latin typeface="Arial MT"/>
                <a:cs typeface="Arial MT"/>
              </a:rPr>
              <a:t>List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5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6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358140" indent="-262890">
              <a:lnSpc>
                <a:spcPct val="100000"/>
              </a:lnSpc>
              <a:buClr>
                <a:srgbClr val="333333"/>
              </a:buClr>
              <a:buChar char="&gt;"/>
              <a:tabLst>
                <a:tab pos="358775" algn="l"/>
              </a:tabLst>
            </a:pP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l2</a:t>
            </a:r>
            <a:r>
              <a:rPr sz="2400" i="1" spc="-5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400" i="1" spc="10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00"/>
                </a:solidFill>
                <a:latin typeface="Arial"/>
                <a:cs typeface="Arial"/>
              </a:rPr>
              <a:t>List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[</a:t>
            </a:r>
            <a:r>
              <a:rPr sz="2400" i="1" spc="-5" dirty="0">
                <a:solidFill>
                  <a:srgbClr val="00CD00"/>
                </a:solidFill>
                <a:latin typeface="Arial"/>
                <a:cs typeface="Arial"/>
              </a:rPr>
              <a:t>Any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] </a:t>
            </a:r>
            <a:r>
              <a:rPr sz="2400" i="1" dirty="0">
                <a:solidFill>
                  <a:srgbClr val="CDCD00"/>
                </a:solidFill>
                <a:latin typeface="Arial"/>
                <a:cs typeface="Arial"/>
              </a:rPr>
              <a:t>=</a:t>
            </a:r>
            <a:r>
              <a:rPr sz="2400" i="1" spc="-5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List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List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1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2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1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4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),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5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6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6860" y="4876241"/>
            <a:ext cx="464375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400" spc="-3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l3</a:t>
            </a:r>
            <a:r>
              <a:rPr sz="24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l</a:t>
            </a:r>
            <a:r>
              <a:rPr sz="2400" b="1" spc="-5" dirty="0">
                <a:solidFill>
                  <a:srgbClr val="3399CC"/>
                </a:solidFill>
                <a:latin typeface="Arial"/>
                <a:cs typeface="Arial"/>
              </a:rPr>
              <a:t>:::</a:t>
            </a:r>
            <a:r>
              <a:rPr sz="2400" spc="-5" dirty="0">
                <a:solidFill>
                  <a:srgbClr val="00CDCD"/>
                </a:solidFill>
                <a:latin typeface="Arial MT"/>
                <a:cs typeface="Arial MT"/>
              </a:rPr>
              <a:t>List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5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6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358140" indent="-262890">
              <a:lnSpc>
                <a:spcPct val="100000"/>
              </a:lnSpc>
              <a:spcBef>
                <a:spcPts val="5"/>
              </a:spcBef>
              <a:buClr>
                <a:srgbClr val="333333"/>
              </a:buClr>
              <a:buChar char="&gt;"/>
              <a:tabLst>
                <a:tab pos="358775" algn="l"/>
              </a:tabLst>
            </a:pPr>
            <a:r>
              <a:rPr sz="2400" i="1" spc="-5" dirty="0">
                <a:solidFill>
                  <a:srgbClr val="CCCCCC"/>
                </a:solidFill>
                <a:latin typeface="Arial"/>
                <a:cs typeface="Arial"/>
              </a:rPr>
              <a:t>l3</a:t>
            </a:r>
            <a:r>
              <a:rPr sz="2400" i="1" spc="-5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400" i="1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CD00"/>
                </a:solidFill>
                <a:latin typeface="Arial"/>
                <a:cs typeface="Arial"/>
              </a:rPr>
              <a:t>List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[</a:t>
            </a:r>
            <a:r>
              <a:rPr sz="2400" i="1" dirty="0">
                <a:solidFill>
                  <a:srgbClr val="00CD00"/>
                </a:solidFill>
                <a:latin typeface="Arial"/>
                <a:cs typeface="Arial"/>
              </a:rPr>
              <a:t>Int</a:t>
            </a:r>
            <a:r>
              <a:rPr sz="2400" i="1" dirty="0">
                <a:solidFill>
                  <a:srgbClr val="3399CC"/>
                </a:solidFill>
                <a:latin typeface="Arial"/>
                <a:cs typeface="Arial"/>
              </a:rPr>
              <a:t>]</a:t>
            </a:r>
            <a:r>
              <a:rPr sz="2400" i="1" spc="-3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CDCD00"/>
                </a:solidFill>
                <a:latin typeface="Arial"/>
                <a:cs typeface="Arial"/>
              </a:rPr>
              <a:t>=</a:t>
            </a:r>
            <a:r>
              <a:rPr sz="2400" i="1" spc="-10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CDCD"/>
                </a:solidFill>
                <a:latin typeface="Arial"/>
                <a:cs typeface="Arial"/>
              </a:rPr>
              <a:t>List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1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1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2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2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1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4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1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5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400" i="1" spc="-1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D00CD"/>
                </a:solidFill>
                <a:latin typeface="Arial"/>
                <a:cs typeface="Arial"/>
              </a:rPr>
              <a:t>6</a:t>
            </a:r>
            <a:r>
              <a:rPr sz="2400" i="1" spc="-5" dirty="0">
                <a:solidFill>
                  <a:srgbClr val="3399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2679065" cy="702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5500" y="1681733"/>
            <a:ext cx="697865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800" spc="-2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array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=new</a:t>
            </a:r>
            <a:r>
              <a:rPr sz="2800" spc="-17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Array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[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String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](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3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417830" indent="-307340">
              <a:lnSpc>
                <a:spcPct val="100000"/>
              </a:lnSpc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i="1" dirty="0">
                <a:solidFill>
                  <a:srgbClr val="CCCCCC"/>
                </a:solidFill>
                <a:latin typeface="Arial"/>
                <a:cs typeface="Arial"/>
              </a:rPr>
              <a:t>array</a:t>
            </a:r>
            <a:r>
              <a:rPr sz="2800" i="1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800" i="1" spc="-135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CD00"/>
                </a:solidFill>
                <a:latin typeface="Arial"/>
                <a:cs typeface="Arial"/>
              </a:rPr>
              <a:t>Array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[</a:t>
            </a:r>
            <a:r>
              <a:rPr sz="2800" i="1" dirty="0">
                <a:solidFill>
                  <a:srgbClr val="00CD00"/>
                </a:solidFill>
                <a:latin typeface="Arial"/>
                <a:cs typeface="Arial"/>
              </a:rPr>
              <a:t>String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]</a:t>
            </a:r>
            <a:r>
              <a:rPr sz="2800" i="1" spc="-1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DCD00"/>
                </a:solidFill>
                <a:latin typeface="Arial"/>
                <a:cs typeface="Arial"/>
              </a:rPr>
              <a:t>=</a:t>
            </a:r>
            <a:r>
              <a:rPr sz="2800" i="1" spc="-125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CDCD"/>
                </a:solidFill>
                <a:latin typeface="Arial"/>
                <a:cs typeface="Arial"/>
              </a:rPr>
              <a:t>Array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CDCD00"/>
                </a:solidFill>
                <a:latin typeface="Arial"/>
                <a:cs typeface="Arial"/>
              </a:rPr>
              <a:t>null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, </a:t>
            </a:r>
            <a:r>
              <a:rPr sz="2800" i="1" dirty="0">
                <a:solidFill>
                  <a:srgbClr val="CDCD00"/>
                </a:solidFill>
                <a:latin typeface="Arial"/>
                <a:cs typeface="Arial"/>
              </a:rPr>
              <a:t>null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800" i="1" spc="-2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DCD00"/>
                </a:solidFill>
                <a:latin typeface="Arial"/>
                <a:cs typeface="Arial"/>
              </a:rPr>
              <a:t>null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800" spc="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at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00CDCD"/>
                </a:solidFill>
                <a:latin typeface="Arial MT"/>
                <a:cs typeface="Arial MT"/>
              </a:rPr>
              <a:t>Array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4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4.7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"Gasai</a:t>
            </a:r>
            <a:r>
              <a:rPr sz="2800" spc="-30" dirty="0">
                <a:solidFill>
                  <a:srgbClr val="CD0000"/>
                </a:solidFill>
                <a:latin typeface="Arial MT"/>
                <a:cs typeface="Arial MT"/>
              </a:rPr>
              <a:t> Yuno"</a:t>
            </a:r>
            <a:r>
              <a:rPr sz="2800" spc="-3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417830" indent="-307340">
              <a:lnSpc>
                <a:spcPct val="100000"/>
              </a:lnSpc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i="1" dirty="0">
                <a:solidFill>
                  <a:srgbClr val="CCCCCC"/>
                </a:solidFill>
                <a:latin typeface="Arial"/>
                <a:cs typeface="Arial"/>
              </a:rPr>
              <a:t>at</a:t>
            </a:r>
            <a:r>
              <a:rPr sz="2800" i="1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800" i="1" spc="-125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CD00"/>
                </a:solidFill>
                <a:latin typeface="Arial"/>
                <a:cs typeface="Arial"/>
              </a:rPr>
              <a:t>Array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00CD00"/>
                </a:solidFill>
                <a:latin typeface="Arial"/>
                <a:cs typeface="Arial"/>
              </a:rPr>
              <a:t>Any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] </a:t>
            </a:r>
            <a:r>
              <a:rPr sz="2800" i="1" spc="-5" dirty="0">
                <a:solidFill>
                  <a:srgbClr val="CDCD00"/>
                </a:solidFill>
                <a:latin typeface="Arial"/>
                <a:cs typeface="Arial"/>
              </a:rPr>
              <a:t>=</a:t>
            </a:r>
            <a:r>
              <a:rPr sz="2800" i="1" spc="-114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CDCD"/>
                </a:solidFill>
                <a:latin typeface="Arial"/>
                <a:cs typeface="Arial"/>
              </a:rPr>
              <a:t>Array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CD00CD"/>
                </a:solidFill>
                <a:latin typeface="Arial"/>
                <a:cs typeface="Arial"/>
              </a:rPr>
              <a:t>4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, </a:t>
            </a:r>
            <a:r>
              <a:rPr sz="2800" i="1" dirty="0">
                <a:solidFill>
                  <a:srgbClr val="CD00CD"/>
                </a:solidFill>
                <a:latin typeface="Arial"/>
                <a:cs typeface="Arial"/>
              </a:rPr>
              <a:t>4.7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800" i="1" spc="-1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CDCD"/>
                </a:solidFill>
                <a:latin typeface="Arial"/>
                <a:cs typeface="Arial"/>
              </a:rPr>
              <a:t>Gasai</a:t>
            </a:r>
            <a:r>
              <a:rPr sz="2800" i="1" spc="-45" dirty="0">
                <a:solidFill>
                  <a:srgbClr val="00CDCD"/>
                </a:solidFill>
                <a:latin typeface="Arial"/>
                <a:cs typeface="Arial"/>
              </a:rPr>
              <a:t> </a:t>
            </a:r>
            <a:r>
              <a:rPr sz="2800" i="1" spc="-25" dirty="0">
                <a:solidFill>
                  <a:srgbClr val="00CDCD"/>
                </a:solidFill>
                <a:latin typeface="Arial"/>
                <a:cs typeface="Arial"/>
              </a:rPr>
              <a:t>Yuno</a:t>
            </a:r>
            <a:r>
              <a:rPr sz="2800" i="1" spc="-25" dirty="0">
                <a:solidFill>
                  <a:srgbClr val="3399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 marR="2245360">
              <a:lnSpc>
                <a:spcPct val="100000"/>
              </a:lnSpc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-2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mat</a:t>
            </a:r>
            <a:r>
              <a:rPr sz="2800" spc="-2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spc="-17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CDCD"/>
                </a:solidFill>
                <a:latin typeface="Arial MT"/>
                <a:cs typeface="Arial MT"/>
              </a:rPr>
              <a:t>Array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spc="-10" dirty="0">
                <a:solidFill>
                  <a:srgbClr val="CCCCCC"/>
                </a:solidFill>
                <a:latin typeface="Arial MT"/>
                <a:cs typeface="Arial MT"/>
              </a:rPr>
              <a:t>ofDim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[</a:t>
            </a:r>
            <a:r>
              <a:rPr sz="2800" spc="-1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](</a:t>
            </a:r>
            <a:r>
              <a:rPr sz="2800" spc="-10" dirty="0">
                <a:solidFill>
                  <a:srgbClr val="CD00CD"/>
                </a:solidFill>
                <a:latin typeface="Arial MT"/>
                <a:cs typeface="Arial MT"/>
              </a:rPr>
              <a:t>3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10" dirty="0">
                <a:solidFill>
                  <a:srgbClr val="CD00CD"/>
                </a:solidFill>
                <a:latin typeface="Arial MT"/>
                <a:cs typeface="Arial MT"/>
              </a:rPr>
              <a:t>4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-76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mat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)(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2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1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3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6698488" cy="702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5500" y="1683766"/>
            <a:ext cx="1081341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998345" indent="-91503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books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List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"Beginning</a:t>
            </a:r>
            <a:r>
              <a:rPr sz="2800" spc="15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Scala"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"Beginning</a:t>
            </a:r>
            <a:r>
              <a:rPr sz="2800" spc="30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Groovy"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 </a:t>
            </a:r>
            <a:r>
              <a:rPr sz="2800" spc="-76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"Beginning</a:t>
            </a:r>
            <a:r>
              <a:rPr sz="2800" spc="25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Java"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"Scala</a:t>
            </a:r>
            <a:r>
              <a:rPr sz="2800" spc="5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in</a:t>
            </a:r>
            <a:r>
              <a:rPr sz="2800" spc="20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24</a:t>
            </a:r>
            <a:r>
              <a:rPr sz="2800" spc="5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hours"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2700" marR="5909945">
              <a:lnSpc>
                <a:spcPct val="100000"/>
              </a:lnSpc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for 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&lt;-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books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println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-76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scalabooks</a:t>
            </a:r>
            <a:r>
              <a:rPr sz="2800" spc="1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endParaRPr sz="2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for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{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spc="-1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&lt;-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books</a:t>
            </a:r>
            <a:r>
              <a:rPr sz="2800" spc="1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if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contains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"Scala"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}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yield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endParaRPr sz="2800">
              <a:latin typeface="Arial MT"/>
              <a:cs typeface="Arial MT"/>
            </a:endParaRPr>
          </a:p>
          <a:p>
            <a:pPr marL="12700" marR="5080" indent="99060">
              <a:lnSpc>
                <a:spcPct val="100000"/>
              </a:lnSpc>
              <a:buClr>
                <a:srgbClr val="333333"/>
              </a:buClr>
              <a:buFont typeface="Arial"/>
              <a:buChar char="&gt;"/>
              <a:tabLst>
                <a:tab pos="418465" algn="l"/>
              </a:tabLst>
            </a:pP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scalabooks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List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[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String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]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List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Beginning</a:t>
            </a:r>
            <a:r>
              <a:rPr sz="2800" spc="15" dirty="0">
                <a:solidFill>
                  <a:srgbClr val="00CDC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Scala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 </a:t>
            </a:r>
            <a:r>
              <a:rPr sz="2800" spc="-5" dirty="0">
                <a:solidFill>
                  <a:srgbClr val="00CDCD"/>
                </a:solidFill>
                <a:latin typeface="Arial MT"/>
                <a:cs typeface="Arial MT"/>
              </a:rPr>
              <a:t>Scala</a:t>
            </a:r>
            <a:r>
              <a:rPr sz="2800" spc="10" dirty="0">
                <a:solidFill>
                  <a:srgbClr val="00CDC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in</a:t>
            </a:r>
            <a:r>
              <a:rPr sz="2800" spc="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24</a:t>
            </a:r>
            <a:r>
              <a:rPr sz="2800" spc="5" dirty="0">
                <a:solidFill>
                  <a:srgbClr val="CD00C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hours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-76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for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&lt;-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books</a:t>
            </a:r>
            <a:r>
              <a:rPr sz="2800" spc="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if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contains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"Scala"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println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6477" y="823975"/>
            <a:ext cx="10516870" cy="4990465"/>
            <a:chOff x="1276477" y="823975"/>
            <a:chExt cx="10516870" cy="4990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9077" y="823975"/>
              <a:ext cx="6135115" cy="1835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7766" y="823975"/>
              <a:ext cx="1752600" cy="1835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0165" y="2401569"/>
              <a:ext cx="8764396" cy="18351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6477" y="3979214"/>
              <a:ext cx="10516870" cy="18351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2345563" cy="702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5500" y="1905761"/>
            <a:ext cx="10120630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0065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import</a:t>
            </a:r>
            <a:r>
              <a:rPr sz="2800" spc="2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scala.math.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{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sqrt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pow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}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//abs</a:t>
            </a:r>
            <a:r>
              <a:rPr sz="2800" spc="-1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is</a:t>
            </a:r>
            <a:r>
              <a:rPr sz="2800" spc="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not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 visible </a:t>
            </a:r>
            <a:r>
              <a:rPr sz="2800" spc="-76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class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Person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name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String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age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{} 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p</a:t>
            </a:r>
            <a:r>
              <a:rPr sz="2800" spc="-1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new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Person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"Peter"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21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p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age</a:t>
            </a:r>
            <a:r>
              <a:rPr sz="2800" spc="-2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+=</a:t>
            </a:r>
            <a:r>
              <a:rPr sz="2800" spc="-3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class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CD"/>
                </a:solidFill>
                <a:latin typeface="Arial MT"/>
                <a:cs typeface="Arial MT"/>
              </a:rPr>
              <a:t>Point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b="1" spc="-5" dirty="0">
                <a:solidFill>
                  <a:srgbClr val="CDCD00"/>
                </a:solidFill>
                <a:latin typeface="Arial"/>
                <a:cs typeface="Arial"/>
              </a:rPr>
              <a:t>private</a:t>
            </a:r>
            <a:r>
              <a:rPr sz="2800" b="1" spc="25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Double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y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Double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3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def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CCCCCC"/>
                </a:solidFill>
                <a:latin typeface="Arial MT"/>
                <a:cs typeface="Arial MT"/>
              </a:rPr>
              <a:t>distanceTo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20" dirty="0">
                <a:solidFill>
                  <a:srgbClr val="CCCCCC"/>
                </a:solidFill>
                <a:latin typeface="Arial MT"/>
                <a:cs typeface="Arial MT"/>
              </a:rPr>
              <a:t>o</a:t>
            </a:r>
            <a:r>
              <a:rPr sz="2800" spc="-2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20" dirty="0">
                <a:solidFill>
                  <a:srgbClr val="00CD00"/>
                </a:solidFill>
                <a:latin typeface="Arial MT"/>
                <a:cs typeface="Arial MT"/>
              </a:rPr>
              <a:t>Point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spc="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sqrt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pow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-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2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+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CCCCCC"/>
                </a:solidFill>
                <a:latin typeface="Arial MT"/>
                <a:cs typeface="Arial MT"/>
              </a:rPr>
              <a:t>pow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20" dirty="0">
                <a:solidFill>
                  <a:srgbClr val="CCCCCC"/>
                </a:solidFill>
                <a:latin typeface="Arial MT"/>
                <a:cs typeface="Arial MT"/>
              </a:rPr>
              <a:t>y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-</a:t>
            </a:r>
            <a:r>
              <a:rPr sz="2800" spc="-20" dirty="0">
                <a:solidFill>
                  <a:srgbClr val="CCCCCC"/>
                </a:solidFill>
                <a:latin typeface="Arial MT"/>
                <a:cs typeface="Arial MT"/>
              </a:rPr>
              <a:t>o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spc="-20" dirty="0">
                <a:solidFill>
                  <a:srgbClr val="CCCCCC"/>
                </a:solidFill>
                <a:latin typeface="Arial MT"/>
                <a:cs typeface="Arial MT"/>
              </a:rPr>
              <a:t>y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20" dirty="0">
                <a:solidFill>
                  <a:srgbClr val="CD00CD"/>
                </a:solidFill>
                <a:latin typeface="Arial MT"/>
                <a:cs typeface="Arial MT"/>
              </a:rPr>
              <a:t>2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))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12700" marR="1007110">
              <a:lnSpc>
                <a:spcPct val="100000"/>
              </a:lnSpc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800" spc="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p1</a:t>
            </a:r>
            <a:r>
              <a:rPr sz="2800" spc="1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new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CD"/>
                </a:solidFill>
                <a:latin typeface="Arial MT"/>
                <a:cs typeface="Arial MT"/>
              </a:rPr>
              <a:t>Point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3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4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2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//p1.y</a:t>
            </a:r>
            <a:r>
              <a:rPr sz="2800" spc="-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+=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1,</a:t>
            </a:r>
            <a:r>
              <a:rPr sz="2800" spc="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y</a:t>
            </a:r>
            <a:r>
              <a:rPr sz="2800" spc="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is</a:t>
            </a:r>
            <a:r>
              <a:rPr sz="2800" spc="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value</a:t>
            </a:r>
            <a:r>
              <a:rPr sz="2800" spc="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not</a:t>
            </a:r>
            <a:r>
              <a:rPr sz="2800" spc="1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varibale </a:t>
            </a:r>
            <a:r>
              <a:rPr sz="2800" spc="-76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p2</a:t>
            </a:r>
            <a:r>
              <a:rPr sz="2800" spc="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new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Point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3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6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solidFill>
                  <a:srgbClr val="CCCCCC"/>
                </a:solidFill>
                <a:latin typeface="Arial MT"/>
                <a:cs typeface="Arial MT"/>
              </a:rPr>
              <a:t>println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15" dirty="0">
                <a:solidFill>
                  <a:srgbClr val="CCCCCC"/>
                </a:solidFill>
                <a:latin typeface="Arial MT"/>
                <a:cs typeface="Arial MT"/>
              </a:rPr>
              <a:t>p1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spc="-15" dirty="0">
                <a:solidFill>
                  <a:srgbClr val="CCCCCC"/>
                </a:solidFill>
                <a:latin typeface="Arial MT"/>
                <a:cs typeface="Arial MT"/>
              </a:rPr>
              <a:t>distanceTo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15" dirty="0">
                <a:solidFill>
                  <a:srgbClr val="CCCCCC"/>
                </a:solidFill>
                <a:latin typeface="Arial MT"/>
                <a:cs typeface="Arial MT"/>
              </a:rPr>
              <a:t>p2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))</a:t>
            </a:r>
            <a:r>
              <a:rPr sz="2800" spc="3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//2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709163"/>
            <a:ext cx="700405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40" dirty="0">
                <a:solidFill>
                  <a:srgbClr val="FFFFFF"/>
                </a:solidFill>
                <a:latin typeface="Segoe UI"/>
                <a:cs typeface="Segoe UI"/>
              </a:rPr>
              <a:t>Scala’s</a:t>
            </a:r>
            <a:r>
              <a:rPr sz="2800" b="1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way</a:t>
            </a:r>
            <a:r>
              <a:rPr sz="2800" b="1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800" b="1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Segoe UI"/>
                <a:cs typeface="Segoe UI"/>
              </a:rPr>
              <a:t>“statics”</a:t>
            </a:r>
            <a:endParaRPr sz="28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not</a:t>
            </a:r>
            <a:r>
              <a:rPr sz="28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quite</a:t>
            </a:r>
            <a:r>
              <a:rPr sz="2800" b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– see</a:t>
            </a:r>
            <a:r>
              <a:rPr sz="28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next</a:t>
            </a:r>
            <a:r>
              <a:rPr sz="28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slide</a:t>
            </a:r>
            <a:endParaRPr sz="28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(in</a:t>
            </a:r>
            <a:r>
              <a:rPr sz="28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Scala,</a:t>
            </a:r>
            <a:r>
              <a:rPr sz="2800" b="1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there</a:t>
            </a:r>
            <a:r>
              <a:rPr sz="28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800" b="1" dirty="0">
                <a:solidFill>
                  <a:srgbClr val="FFFFFF"/>
                </a:solidFill>
                <a:latin typeface="Segoe UI"/>
                <a:cs typeface="Segoe UI"/>
              </a:rPr>
              <a:t> no</a:t>
            </a:r>
            <a:r>
              <a:rPr sz="28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i="1" spc="-5" dirty="0">
                <a:solidFill>
                  <a:srgbClr val="FFC000"/>
                </a:solidFill>
                <a:latin typeface="Segoe UI"/>
                <a:cs typeface="Segoe UI"/>
              </a:rPr>
              <a:t>static</a:t>
            </a:r>
            <a:r>
              <a:rPr sz="2800" b="1" i="1" dirty="0">
                <a:solidFill>
                  <a:srgbClr val="FFC000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Segoe UI"/>
                <a:cs typeface="Segoe UI"/>
              </a:rPr>
              <a:t>keyword)</a:t>
            </a:r>
            <a:endParaRPr sz="280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25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“Companion</a:t>
            </a:r>
            <a:r>
              <a:rPr sz="2800" b="1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object”</a:t>
            </a:r>
            <a:r>
              <a:rPr sz="2800" b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8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class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tabLst>
                <a:tab pos="812800" algn="l"/>
              </a:tabLst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•	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=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 object</a:t>
            </a:r>
            <a:r>
              <a:rPr sz="2800" b="1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28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same</a:t>
            </a:r>
            <a:r>
              <a:rPr sz="28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name</a:t>
            </a:r>
            <a:r>
              <a:rPr sz="2800" b="1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2800" b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class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3014726" cy="7028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7573" y="5380126"/>
            <a:ext cx="848741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94610" marR="5080" indent="-2582545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so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named because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designed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grow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2800" spc="-7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demands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its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users.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768" y="160273"/>
            <a:ext cx="4641850" cy="3889375"/>
          </a:xfrm>
          <a:custGeom>
            <a:avLst/>
            <a:gdLst/>
            <a:ahLst/>
            <a:cxnLst/>
            <a:rect l="l" t="t" r="r" b="b"/>
            <a:pathLst>
              <a:path w="4641850" h="3889375">
                <a:moveTo>
                  <a:pt x="1695043" y="0"/>
                </a:moveTo>
                <a:lnTo>
                  <a:pt x="1641625" y="24075"/>
                </a:lnTo>
                <a:lnTo>
                  <a:pt x="1589073" y="48535"/>
                </a:lnTo>
                <a:lnTo>
                  <a:pt x="1537388" y="73380"/>
                </a:lnTo>
                <a:lnTo>
                  <a:pt x="1486571" y="98608"/>
                </a:lnTo>
                <a:lnTo>
                  <a:pt x="1436620" y="124220"/>
                </a:lnTo>
                <a:lnTo>
                  <a:pt x="1387536" y="150217"/>
                </a:lnTo>
                <a:lnTo>
                  <a:pt x="1339319" y="176598"/>
                </a:lnTo>
                <a:lnTo>
                  <a:pt x="1291970" y="203364"/>
                </a:lnTo>
                <a:lnTo>
                  <a:pt x="1245487" y="230514"/>
                </a:lnTo>
                <a:lnTo>
                  <a:pt x="1199871" y="258049"/>
                </a:lnTo>
                <a:lnTo>
                  <a:pt x="1155122" y="285969"/>
                </a:lnTo>
                <a:lnTo>
                  <a:pt x="1111240" y="314273"/>
                </a:lnTo>
                <a:lnTo>
                  <a:pt x="1068225" y="342962"/>
                </a:lnTo>
                <a:lnTo>
                  <a:pt x="1026077" y="372036"/>
                </a:lnTo>
                <a:lnTo>
                  <a:pt x="984796" y="401495"/>
                </a:lnTo>
                <a:lnTo>
                  <a:pt x="944383" y="431339"/>
                </a:lnTo>
                <a:lnTo>
                  <a:pt x="904836" y="461568"/>
                </a:lnTo>
                <a:lnTo>
                  <a:pt x="866156" y="492182"/>
                </a:lnTo>
                <a:lnTo>
                  <a:pt x="828343" y="523182"/>
                </a:lnTo>
                <a:lnTo>
                  <a:pt x="791398" y="554567"/>
                </a:lnTo>
                <a:lnTo>
                  <a:pt x="755319" y="586337"/>
                </a:lnTo>
                <a:lnTo>
                  <a:pt x="720108" y="618492"/>
                </a:lnTo>
                <a:lnTo>
                  <a:pt x="685763" y="651033"/>
                </a:lnTo>
                <a:lnTo>
                  <a:pt x="652286" y="683960"/>
                </a:lnTo>
                <a:lnTo>
                  <a:pt x="619676" y="717272"/>
                </a:lnTo>
                <a:lnTo>
                  <a:pt x="587933" y="750970"/>
                </a:lnTo>
                <a:lnTo>
                  <a:pt x="557057" y="785054"/>
                </a:lnTo>
                <a:lnTo>
                  <a:pt x="527048" y="819524"/>
                </a:lnTo>
                <a:lnTo>
                  <a:pt x="497906" y="854379"/>
                </a:lnTo>
                <a:lnTo>
                  <a:pt x="469631" y="889621"/>
                </a:lnTo>
                <a:lnTo>
                  <a:pt x="442224" y="925249"/>
                </a:lnTo>
                <a:lnTo>
                  <a:pt x="415683" y="961263"/>
                </a:lnTo>
                <a:lnTo>
                  <a:pt x="387375" y="1001420"/>
                </a:lnTo>
                <a:lnTo>
                  <a:pt x="360065" y="1042015"/>
                </a:lnTo>
                <a:lnTo>
                  <a:pt x="333753" y="1083046"/>
                </a:lnTo>
                <a:lnTo>
                  <a:pt x="308439" y="1124513"/>
                </a:lnTo>
                <a:lnTo>
                  <a:pt x="284123" y="1166417"/>
                </a:lnTo>
                <a:lnTo>
                  <a:pt x="260797" y="1208775"/>
                </a:lnTo>
                <a:lnTo>
                  <a:pt x="238486" y="1251536"/>
                </a:lnTo>
                <a:lnTo>
                  <a:pt x="217165" y="1294749"/>
                </a:lnTo>
                <a:lnTo>
                  <a:pt x="196842" y="1338400"/>
                </a:lnTo>
                <a:lnTo>
                  <a:pt x="177518" y="1382487"/>
                </a:lnTo>
                <a:lnTo>
                  <a:pt x="159191" y="1427010"/>
                </a:lnTo>
                <a:lnTo>
                  <a:pt x="141863" y="1471969"/>
                </a:lnTo>
                <a:lnTo>
                  <a:pt x="125533" y="1517365"/>
                </a:lnTo>
                <a:lnTo>
                  <a:pt x="110201" y="1563197"/>
                </a:lnTo>
                <a:lnTo>
                  <a:pt x="95867" y="1609466"/>
                </a:lnTo>
                <a:lnTo>
                  <a:pt x="82531" y="1656171"/>
                </a:lnTo>
                <a:lnTo>
                  <a:pt x="70194" y="1703312"/>
                </a:lnTo>
                <a:lnTo>
                  <a:pt x="58855" y="1750889"/>
                </a:lnTo>
                <a:lnTo>
                  <a:pt x="48513" y="1798902"/>
                </a:lnTo>
                <a:lnTo>
                  <a:pt x="39170" y="1847352"/>
                </a:lnTo>
                <a:lnTo>
                  <a:pt x="30826" y="1896237"/>
                </a:lnTo>
                <a:lnTo>
                  <a:pt x="23479" y="1945559"/>
                </a:lnTo>
                <a:lnTo>
                  <a:pt x="17130" y="1995317"/>
                </a:lnTo>
                <a:lnTo>
                  <a:pt x="11780" y="2045510"/>
                </a:lnTo>
                <a:lnTo>
                  <a:pt x="7427" y="2096140"/>
                </a:lnTo>
                <a:lnTo>
                  <a:pt x="4050" y="2147713"/>
                </a:lnTo>
                <a:lnTo>
                  <a:pt x="1717" y="2198707"/>
                </a:lnTo>
                <a:lnTo>
                  <a:pt x="359" y="2250644"/>
                </a:lnTo>
                <a:lnTo>
                  <a:pt x="0" y="2303017"/>
                </a:lnTo>
                <a:lnTo>
                  <a:pt x="675" y="2365212"/>
                </a:lnTo>
                <a:lnTo>
                  <a:pt x="2370" y="2426226"/>
                </a:lnTo>
                <a:lnTo>
                  <a:pt x="5086" y="2486059"/>
                </a:lnTo>
                <a:lnTo>
                  <a:pt x="8822" y="2544710"/>
                </a:lnTo>
                <a:lnTo>
                  <a:pt x="13578" y="2602181"/>
                </a:lnTo>
                <a:lnTo>
                  <a:pt x="19355" y="2658471"/>
                </a:lnTo>
                <a:lnTo>
                  <a:pt x="26152" y="2713580"/>
                </a:lnTo>
                <a:lnTo>
                  <a:pt x="33969" y="2767508"/>
                </a:lnTo>
                <a:lnTo>
                  <a:pt x="42806" y="2820256"/>
                </a:lnTo>
                <a:lnTo>
                  <a:pt x="52664" y="2871824"/>
                </a:lnTo>
                <a:lnTo>
                  <a:pt x="63542" y="2922211"/>
                </a:lnTo>
                <a:lnTo>
                  <a:pt x="75441" y="2971418"/>
                </a:lnTo>
                <a:lnTo>
                  <a:pt x="88360" y="3019446"/>
                </a:lnTo>
                <a:lnTo>
                  <a:pt x="102299" y="3066293"/>
                </a:lnTo>
                <a:lnTo>
                  <a:pt x="117258" y="3111960"/>
                </a:lnTo>
                <a:lnTo>
                  <a:pt x="133238" y="3156448"/>
                </a:lnTo>
                <a:lnTo>
                  <a:pt x="150239" y="3199756"/>
                </a:lnTo>
                <a:lnTo>
                  <a:pt x="168260" y="3241885"/>
                </a:lnTo>
                <a:lnTo>
                  <a:pt x="187301" y="3282834"/>
                </a:lnTo>
                <a:lnTo>
                  <a:pt x="207363" y="3322604"/>
                </a:lnTo>
                <a:lnTo>
                  <a:pt x="228445" y="3361195"/>
                </a:lnTo>
                <a:lnTo>
                  <a:pt x="250548" y="3398607"/>
                </a:lnTo>
                <a:lnTo>
                  <a:pt x="273671" y="3434839"/>
                </a:lnTo>
                <a:lnTo>
                  <a:pt x="297815" y="3469894"/>
                </a:lnTo>
                <a:lnTo>
                  <a:pt x="328073" y="3510213"/>
                </a:lnTo>
                <a:lnTo>
                  <a:pt x="359682" y="3548494"/>
                </a:lnTo>
                <a:lnTo>
                  <a:pt x="392641" y="3584736"/>
                </a:lnTo>
                <a:lnTo>
                  <a:pt x="426952" y="3618941"/>
                </a:lnTo>
                <a:lnTo>
                  <a:pt x="462613" y="3651107"/>
                </a:lnTo>
                <a:lnTo>
                  <a:pt x="499625" y="3681234"/>
                </a:lnTo>
                <a:lnTo>
                  <a:pt x="537988" y="3709323"/>
                </a:lnTo>
                <a:lnTo>
                  <a:pt x="577702" y="3735374"/>
                </a:lnTo>
                <a:lnTo>
                  <a:pt x="618766" y="3759387"/>
                </a:lnTo>
                <a:lnTo>
                  <a:pt x="661181" y="3781361"/>
                </a:lnTo>
                <a:lnTo>
                  <a:pt x="704946" y="3801297"/>
                </a:lnTo>
                <a:lnTo>
                  <a:pt x="750062" y="3819194"/>
                </a:lnTo>
                <a:lnTo>
                  <a:pt x="796529" y="3835053"/>
                </a:lnTo>
                <a:lnTo>
                  <a:pt x="844346" y="3848874"/>
                </a:lnTo>
                <a:lnTo>
                  <a:pt x="893514" y="3860657"/>
                </a:lnTo>
                <a:lnTo>
                  <a:pt x="944032" y="3870401"/>
                </a:lnTo>
                <a:lnTo>
                  <a:pt x="995901" y="3878106"/>
                </a:lnTo>
                <a:lnTo>
                  <a:pt x="1049121" y="3883774"/>
                </a:lnTo>
                <a:lnTo>
                  <a:pt x="1103691" y="3887403"/>
                </a:lnTo>
                <a:lnTo>
                  <a:pt x="1159611" y="3888994"/>
                </a:lnTo>
                <a:lnTo>
                  <a:pt x="1214438" y="3887126"/>
                </a:lnTo>
                <a:lnTo>
                  <a:pt x="1267870" y="3882945"/>
                </a:lnTo>
                <a:lnTo>
                  <a:pt x="1319907" y="3876452"/>
                </a:lnTo>
                <a:lnTo>
                  <a:pt x="1370551" y="3867646"/>
                </a:lnTo>
                <a:lnTo>
                  <a:pt x="1419801" y="3856529"/>
                </a:lnTo>
                <a:lnTo>
                  <a:pt x="1467658" y="3843099"/>
                </a:lnTo>
                <a:lnTo>
                  <a:pt x="1514123" y="3827357"/>
                </a:lnTo>
                <a:lnTo>
                  <a:pt x="1559195" y="3809304"/>
                </a:lnTo>
                <a:lnTo>
                  <a:pt x="1602876" y="3788940"/>
                </a:lnTo>
                <a:lnTo>
                  <a:pt x="1645165" y="3766264"/>
                </a:lnTo>
                <a:lnTo>
                  <a:pt x="1686064" y="3741278"/>
                </a:lnTo>
                <a:lnTo>
                  <a:pt x="1725572" y="3713981"/>
                </a:lnTo>
                <a:lnTo>
                  <a:pt x="1763690" y="3684374"/>
                </a:lnTo>
                <a:lnTo>
                  <a:pt x="1800419" y="3652457"/>
                </a:lnTo>
                <a:lnTo>
                  <a:pt x="1835759" y="3618229"/>
                </a:lnTo>
                <a:lnTo>
                  <a:pt x="1867233" y="3584295"/>
                </a:lnTo>
                <a:lnTo>
                  <a:pt x="1896742" y="3548834"/>
                </a:lnTo>
                <a:lnTo>
                  <a:pt x="1924286" y="3511847"/>
                </a:lnTo>
                <a:lnTo>
                  <a:pt x="1949865" y="3473332"/>
                </a:lnTo>
                <a:lnTo>
                  <a:pt x="1973477" y="3433292"/>
                </a:lnTo>
                <a:lnTo>
                  <a:pt x="1995123" y="3391726"/>
                </a:lnTo>
                <a:lnTo>
                  <a:pt x="2014802" y="3348634"/>
                </a:lnTo>
                <a:lnTo>
                  <a:pt x="2032514" y="3304016"/>
                </a:lnTo>
                <a:lnTo>
                  <a:pt x="2048258" y="3257872"/>
                </a:lnTo>
                <a:lnTo>
                  <a:pt x="2062035" y="3210204"/>
                </a:lnTo>
                <a:lnTo>
                  <a:pt x="2073843" y="3161010"/>
                </a:lnTo>
                <a:lnTo>
                  <a:pt x="2083683" y="3110291"/>
                </a:lnTo>
                <a:lnTo>
                  <a:pt x="2091554" y="3058048"/>
                </a:lnTo>
                <a:lnTo>
                  <a:pt x="2097455" y="3004280"/>
                </a:lnTo>
                <a:lnTo>
                  <a:pt x="2101387" y="2948987"/>
                </a:lnTo>
                <a:lnTo>
                  <a:pt x="2103348" y="2892171"/>
                </a:lnTo>
                <a:lnTo>
                  <a:pt x="2101399" y="2837875"/>
                </a:lnTo>
                <a:lnTo>
                  <a:pt x="2097330" y="2785124"/>
                </a:lnTo>
                <a:lnTo>
                  <a:pt x="2091142" y="2733916"/>
                </a:lnTo>
                <a:lnTo>
                  <a:pt x="2082834" y="2684251"/>
                </a:lnTo>
                <a:lnTo>
                  <a:pt x="2072407" y="2636129"/>
                </a:lnTo>
                <a:lnTo>
                  <a:pt x="2059861" y="2589549"/>
                </a:lnTo>
                <a:lnTo>
                  <a:pt x="2045197" y="2544510"/>
                </a:lnTo>
                <a:lnTo>
                  <a:pt x="2028414" y="2501013"/>
                </a:lnTo>
                <a:lnTo>
                  <a:pt x="2009512" y="2459056"/>
                </a:lnTo>
                <a:lnTo>
                  <a:pt x="1988493" y="2418639"/>
                </a:lnTo>
                <a:lnTo>
                  <a:pt x="1965356" y="2379762"/>
                </a:lnTo>
                <a:lnTo>
                  <a:pt x="1940101" y="2342425"/>
                </a:lnTo>
                <a:lnTo>
                  <a:pt x="1912729" y="2306627"/>
                </a:lnTo>
                <a:lnTo>
                  <a:pt x="1883240" y="2272367"/>
                </a:lnTo>
                <a:lnTo>
                  <a:pt x="1851634" y="2239645"/>
                </a:lnTo>
                <a:lnTo>
                  <a:pt x="1815812" y="2206606"/>
                </a:lnTo>
                <a:lnTo>
                  <a:pt x="1778396" y="2175963"/>
                </a:lnTo>
                <a:lnTo>
                  <a:pt x="1739386" y="2147713"/>
                </a:lnTo>
                <a:lnTo>
                  <a:pt x="1698780" y="2121858"/>
                </a:lnTo>
                <a:lnTo>
                  <a:pt x="1656580" y="2098397"/>
                </a:lnTo>
                <a:lnTo>
                  <a:pt x="1612784" y="2077329"/>
                </a:lnTo>
                <a:lnTo>
                  <a:pt x="1567392" y="2058654"/>
                </a:lnTo>
                <a:lnTo>
                  <a:pt x="1520405" y="2042372"/>
                </a:lnTo>
                <a:lnTo>
                  <a:pt x="1471821" y="2028482"/>
                </a:lnTo>
                <a:lnTo>
                  <a:pt x="1421641" y="2016985"/>
                </a:lnTo>
                <a:lnTo>
                  <a:pt x="1041628" y="2013077"/>
                </a:lnTo>
                <a:lnTo>
                  <a:pt x="1046624" y="1961932"/>
                </a:lnTo>
                <a:lnTo>
                  <a:pt x="1053374" y="1911701"/>
                </a:lnTo>
                <a:lnTo>
                  <a:pt x="1061877" y="1862385"/>
                </a:lnTo>
                <a:lnTo>
                  <a:pt x="1072134" y="1813984"/>
                </a:lnTo>
                <a:lnTo>
                  <a:pt x="1084145" y="1766498"/>
                </a:lnTo>
                <a:lnTo>
                  <a:pt x="1097910" y="1719928"/>
                </a:lnTo>
                <a:lnTo>
                  <a:pt x="1113429" y="1674274"/>
                </a:lnTo>
                <a:lnTo>
                  <a:pt x="1130703" y="1629536"/>
                </a:lnTo>
                <a:lnTo>
                  <a:pt x="1149731" y="1585716"/>
                </a:lnTo>
                <a:lnTo>
                  <a:pt x="1170514" y="1542812"/>
                </a:lnTo>
                <a:lnTo>
                  <a:pt x="1193053" y="1500826"/>
                </a:lnTo>
                <a:lnTo>
                  <a:pt x="1217346" y="1459757"/>
                </a:lnTo>
                <a:lnTo>
                  <a:pt x="1243396" y="1419607"/>
                </a:lnTo>
                <a:lnTo>
                  <a:pt x="1271200" y="1380376"/>
                </a:lnTo>
                <a:lnTo>
                  <a:pt x="1300761" y="1342064"/>
                </a:lnTo>
                <a:lnTo>
                  <a:pt x="1332077" y="1304671"/>
                </a:lnTo>
                <a:lnTo>
                  <a:pt x="1361428" y="1272129"/>
                </a:lnTo>
                <a:lnTo>
                  <a:pt x="1392247" y="1240164"/>
                </a:lnTo>
                <a:lnTo>
                  <a:pt x="1424553" y="1208758"/>
                </a:lnTo>
                <a:lnTo>
                  <a:pt x="1458291" y="1177962"/>
                </a:lnTo>
                <a:lnTo>
                  <a:pt x="1493516" y="1147726"/>
                </a:lnTo>
                <a:lnTo>
                  <a:pt x="1530211" y="1118065"/>
                </a:lnTo>
                <a:lnTo>
                  <a:pt x="1568376" y="1088981"/>
                </a:lnTo>
                <a:lnTo>
                  <a:pt x="1608011" y="1060473"/>
                </a:lnTo>
                <a:lnTo>
                  <a:pt x="1649117" y="1032541"/>
                </a:lnTo>
                <a:lnTo>
                  <a:pt x="1691694" y="1005186"/>
                </a:lnTo>
                <a:lnTo>
                  <a:pt x="1735742" y="978406"/>
                </a:lnTo>
                <a:lnTo>
                  <a:pt x="1781262" y="952203"/>
                </a:lnTo>
                <a:lnTo>
                  <a:pt x="1828254" y="926576"/>
                </a:lnTo>
                <a:lnTo>
                  <a:pt x="1876719" y="901525"/>
                </a:lnTo>
                <a:lnTo>
                  <a:pt x="1926658" y="877051"/>
                </a:lnTo>
                <a:lnTo>
                  <a:pt x="1978069" y="853153"/>
                </a:lnTo>
                <a:lnTo>
                  <a:pt x="2030955" y="829830"/>
                </a:lnTo>
                <a:lnTo>
                  <a:pt x="2085314" y="807085"/>
                </a:lnTo>
                <a:lnTo>
                  <a:pt x="1695043" y="0"/>
                </a:lnTo>
                <a:close/>
              </a:path>
              <a:path w="4641850" h="3889375">
                <a:moveTo>
                  <a:pt x="1204950" y="1994915"/>
                </a:moveTo>
                <a:lnTo>
                  <a:pt x="1164161" y="1996914"/>
                </a:lnTo>
                <a:lnTo>
                  <a:pt x="1123337" y="2000615"/>
                </a:lnTo>
                <a:lnTo>
                  <a:pt x="1082488" y="2006006"/>
                </a:lnTo>
                <a:lnTo>
                  <a:pt x="1041628" y="2013077"/>
                </a:lnTo>
                <a:lnTo>
                  <a:pt x="1399412" y="2013077"/>
                </a:lnTo>
                <a:lnTo>
                  <a:pt x="1369864" y="2007880"/>
                </a:lnTo>
                <a:lnTo>
                  <a:pt x="1316490" y="2001167"/>
                </a:lnTo>
                <a:lnTo>
                  <a:pt x="1261519" y="1996846"/>
                </a:lnTo>
                <a:lnTo>
                  <a:pt x="1204950" y="1994915"/>
                </a:lnTo>
                <a:close/>
              </a:path>
              <a:path w="4641850" h="3889375">
                <a:moveTo>
                  <a:pt x="4233519" y="0"/>
                </a:moveTo>
                <a:lnTo>
                  <a:pt x="4180124" y="24075"/>
                </a:lnTo>
                <a:lnTo>
                  <a:pt x="4127595" y="48535"/>
                </a:lnTo>
                <a:lnTo>
                  <a:pt x="4075933" y="73380"/>
                </a:lnTo>
                <a:lnTo>
                  <a:pt x="4025136" y="98608"/>
                </a:lnTo>
                <a:lnTo>
                  <a:pt x="3975206" y="124220"/>
                </a:lnTo>
                <a:lnTo>
                  <a:pt x="3926142" y="150217"/>
                </a:lnTo>
                <a:lnTo>
                  <a:pt x="3877945" y="176598"/>
                </a:lnTo>
                <a:lnTo>
                  <a:pt x="3830614" y="203364"/>
                </a:lnTo>
                <a:lnTo>
                  <a:pt x="3784149" y="230514"/>
                </a:lnTo>
                <a:lnTo>
                  <a:pt x="3738550" y="258049"/>
                </a:lnTo>
                <a:lnTo>
                  <a:pt x="3693818" y="285969"/>
                </a:lnTo>
                <a:lnTo>
                  <a:pt x="3649953" y="314273"/>
                </a:lnTo>
                <a:lnTo>
                  <a:pt x="3606954" y="342962"/>
                </a:lnTo>
                <a:lnTo>
                  <a:pt x="3564821" y="372036"/>
                </a:lnTo>
                <a:lnTo>
                  <a:pt x="3523555" y="401495"/>
                </a:lnTo>
                <a:lnTo>
                  <a:pt x="3483155" y="431339"/>
                </a:lnTo>
                <a:lnTo>
                  <a:pt x="3443622" y="461568"/>
                </a:lnTo>
                <a:lnTo>
                  <a:pt x="3404956" y="492182"/>
                </a:lnTo>
                <a:lnTo>
                  <a:pt x="3367156" y="523182"/>
                </a:lnTo>
                <a:lnTo>
                  <a:pt x="3330223" y="554567"/>
                </a:lnTo>
                <a:lnTo>
                  <a:pt x="3294156" y="586337"/>
                </a:lnTo>
                <a:lnTo>
                  <a:pt x="3258956" y="618492"/>
                </a:lnTo>
                <a:lnTo>
                  <a:pt x="3224623" y="651033"/>
                </a:lnTo>
                <a:lnTo>
                  <a:pt x="3191157" y="683960"/>
                </a:lnTo>
                <a:lnTo>
                  <a:pt x="3158557" y="717272"/>
                </a:lnTo>
                <a:lnTo>
                  <a:pt x="3126824" y="750970"/>
                </a:lnTo>
                <a:lnTo>
                  <a:pt x="3095958" y="785054"/>
                </a:lnTo>
                <a:lnTo>
                  <a:pt x="3065958" y="819524"/>
                </a:lnTo>
                <a:lnTo>
                  <a:pt x="3036826" y="854379"/>
                </a:lnTo>
                <a:lnTo>
                  <a:pt x="3008560" y="889621"/>
                </a:lnTo>
                <a:lnTo>
                  <a:pt x="2981161" y="925249"/>
                </a:lnTo>
                <a:lnTo>
                  <a:pt x="2954629" y="961263"/>
                </a:lnTo>
                <a:lnTo>
                  <a:pt x="2926330" y="1001420"/>
                </a:lnTo>
                <a:lnTo>
                  <a:pt x="2899028" y="1042015"/>
                </a:lnTo>
                <a:lnTo>
                  <a:pt x="2872723" y="1083046"/>
                </a:lnTo>
                <a:lnTo>
                  <a:pt x="2847416" y="1124513"/>
                </a:lnTo>
                <a:lnTo>
                  <a:pt x="2823107" y="1166417"/>
                </a:lnTo>
                <a:lnTo>
                  <a:pt x="2799787" y="1208775"/>
                </a:lnTo>
                <a:lnTo>
                  <a:pt x="2777481" y="1251536"/>
                </a:lnTo>
                <a:lnTo>
                  <a:pt x="2756165" y="1294749"/>
                </a:lnTo>
                <a:lnTo>
                  <a:pt x="2735846" y="1338400"/>
                </a:lnTo>
                <a:lnTo>
                  <a:pt x="2716524" y="1382487"/>
                </a:lnTo>
                <a:lnTo>
                  <a:pt x="2698201" y="1427010"/>
                </a:lnTo>
                <a:lnTo>
                  <a:pt x="2680874" y="1471969"/>
                </a:lnTo>
                <a:lnTo>
                  <a:pt x="2664546" y="1517365"/>
                </a:lnTo>
                <a:lnTo>
                  <a:pt x="2649215" y="1563197"/>
                </a:lnTo>
                <a:lnTo>
                  <a:pt x="2634881" y="1609466"/>
                </a:lnTo>
                <a:lnTo>
                  <a:pt x="2621545" y="1656171"/>
                </a:lnTo>
                <a:lnTo>
                  <a:pt x="2609207" y="1703312"/>
                </a:lnTo>
                <a:lnTo>
                  <a:pt x="2597866" y="1750889"/>
                </a:lnTo>
                <a:lnTo>
                  <a:pt x="2587523" y="1798902"/>
                </a:lnTo>
                <a:lnTo>
                  <a:pt x="2578178" y="1847352"/>
                </a:lnTo>
                <a:lnTo>
                  <a:pt x="2569830" y="1896237"/>
                </a:lnTo>
                <a:lnTo>
                  <a:pt x="2562479" y="1945559"/>
                </a:lnTo>
                <a:lnTo>
                  <a:pt x="2556126" y="1995317"/>
                </a:lnTo>
                <a:lnTo>
                  <a:pt x="2550771" y="2045510"/>
                </a:lnTo>
                <a:lnTo>
                  <a:pt x="2546413" y="2096140"/>
                </a:lnTo>
                <a:lnTo>
                  <a:pt x="2543030" y="2147713"/>
                </a:lnTo>
                <a:lnTo>
                  <a:pt x="2540690" y="2198707"/>
                </a:lnTo>
                <a:lnTo>
                  <a:pt x="2539326" y="2250644"/>
                </a:lnTo>
                <a:lnTo>
                  <a:pt x="2538958" y="2303017"/>
                </a:lnTo>
                <a:lnTo>
                  <a:pt x="2539642" y="2365212"/>
                </a:lnTo>
                <a:lnTo>
                  <a:pt x="2541345" y="2426226"/>
                </a:lnTo>
                <a:lnTo>
                  <a:pt x="2544066" y="2486059"/>
                </a:lnTo>
                <a:lnTo>
                  <a:pt x="2547807" y="2544710"/>
                </a:lnTo>
                <a:lnTo>
                  <a:pt x="2552567" y="2602181"/>
                </a:lnTo>
                <a:lnTo>
                  <a:pt x="2558345" y="2658471"/>
                </a:lnTo>
                <a:lnTo>
                  <a:pt x="2565144" y="2713580"/>
                </a:lnTo>
                <a:lnTo>
                  <a:pt x="2572961" y="2767508"/>
                </a:lnTo>
                <a:lnTo>
                  <a:pt x="2581798" y="2820256"/>
                </a:lnTo>
                <a:lnTo>
                  <a:pt x="2591655" y="2871824"/>
                </a:lnTo>
                <a:lnTo>
                  <a:pt x="2602532" y="2922211"/>
                </a:lnTo>
                <a:lnTo>
                  <a:pt x="2614428" y="2971418"/>
                </a:lnTo>
                <a:lnTo>
                  <a:pt x="2627344" y="3019446"/>
                </a:lnTo>
                <a:lnTo>
                  <a:pt x="2641281" y="3066293"/>
                </a:lnTo>
                <a:lnTo>
                  <a:pt x="2656237" y="3111960"/>
                </a:lnTo>
                <a:lnTo>
                  <a:pt x="2672214" y="3156448"/>
                </a:lnTo>
                <a:lnTo>
                  <a:pt x="2689211" y="3199756"/>
                </a:lnTo>
                <a:lnTo>
                  <a:pt x="2707229" y="3241885"/>
                </a:lnTo>
                <a:lnTo>
                  <a:pt x="2726268" y="3282834"/>
                </a:lnTo>
                <a:lnTo>
                  <a:pt x="2746327" y="3322604"/>
                </a:lnTo>
                <a:lnTo>
                  <a:pt x="2767407" y="3361195"/>
                </a:lnTo>
                <a:lnTo>
                  <a:pt x="2789508" y="3398607"/>
                </a:lnTo>
                <a:lnTo>
                  <a:pt x="2812630" y="3434839"/>
                </a:lnTo>
                <a:lnTo>
                  <a:pt x="2836773" y="3469894"/>
                </a:lnTo>
                <a:lnTo>
                  <a:pt x="2867033" y="3510213"/>
                </a:lnTo>
                <a:lnTo>
                  <a:pt x="2898644" y="3548494"/>
                </a:lnTo>
                <a:lnTo>
                  <a:pt x="2931605" y="3584736"/>
                </a:lnTo>
                <a:lnTo>
                  <a:pt x="2965916" y="3618941"/>
                </a:lnTo>
                <a:lnTo>
                  <a:pt x="3001577" y="3651107"/>
                </a:lnTo>
                <a:lnTo>
                  <a:pt x="3038589" y="3681234"/>
                </a:lnTo>
                <a:lnTo>
                  <a:pt x="3076951" y="3709323"/>
                </a:lnTo>
                <a:lnTo>
                  <a:pt x="3116663" y="3735374"/>
                </a:lnTo>
                <a:lnTo>
                  <a:pt x="3157724" y="3759387"/>
                </a:lnTo>
                <a:lnTo>
                  <a:pt x="3200136" y="3781361"/>
                </a:lnTo>
                <a:lnTo>
                  <a:pt x="3243897" y="3801297"/>
                </a:lnTo>
                <a:lnTo>
                  <a:pt x="3289008" y="3819194"/>
                </a:lnTo>
                <a:lnTo>
                  <a:pt x="3335468" y="3835053"/>
                </a:lnTo>
                <a:lnTo>
                  <a:pt x="3383278" y="3848874"/>
                </a:lnTo>
                <a:lnTo>
                  <a:pt x="3432437" y="3860657"/>
                </a:lnTo>
                <a:lnTo>
                  <a:pt x="3482945" y="3870401"/>
                </a:lnTo>
                <a:lnTo>
                  <a:pt x="3534802" y="3878106"/>
                </a:lnTo>
                <a:lnTo>
                  <a:pt x="3588009" y="3883774"/>
                </a:lnTo>
                <a:lnTo>
                  <a:pt x="3642564" y="3887403"/>
                </a:lnTo>
                <a:lnTo>
                  <a:pt x="3698468" y="3888994"/>
                </a:lnTo>
                <a:lnTo>
                  <a:pt x="3753246" y="3887126"/>
                </a:lnTo>
                <a:lnTo>
                  <a:pt x="3806632" y="3882945"/>
                </a:lnTo>
                <a:lnTo>
                  <a:pt x="3858626" y="3876452"/>
                </a:lnTo>
                <a:lnTo>
                  <a:pt x="3909230" y="3867646"/>
                </a:lnTo>
                <a:lnTo>
                  <a:pt x="3958442" y="3856529"/>
                </a:lnTo>
                <a:lnTo>
                  <a:pt x="4006263" y="3843099"/>
                </a:lnTo>
                <a:lnTo>
                  <a:pt x="4052694" y="3827357"/>
                </a:lnTo>
                <a:lnTo>
                  <a:pt x="4097735" y="3809304"/>
                </a:lnTo>
                <a:lnTo>
                  <a:pt x="4141385" y="3788940"/>
                </a:lnTo>
                <a:lnTo>
                  <a:pt x="4183646" y="3766264"/>
                </a:lnTo>
                <a:lnTo>
                  <a:pt x="4224517" y="3741278"/>
                </a:lnTo>
                <a:lnTo>
                  <a:pt x="4263998" y="3713981"/>
                </a:lnTo>
                <a:lnTo>
                  <a:pt x="4302090" y="3684374"/>
                </a:lnTo>
                <a:lnTo>
                  <a:pt x="4338794" y="3652457"/>
                </a:lnTo>
                <a:lnTo>
                  <a:pt x="4374108" y="3618229"/>
                </a:lnTo>
                <a:lnTo>
                  <a:pt x="4405558" y="3584295"/>
                </a:lnTo>
                <a:lnTo>
                  <a:pt x="4435044" y="3548834"/>
                </a:lnTo>
                <a:lnTo>
                  <a:pt x="4462566" y="3511847"/>
                </a:lnTo>
                <a:lnTo>
                  <a:pt x="4488122" y="3473332"/>
                </a:lnTo>
                <a:lnTo>
                  <a:pt x="4511715" y="3433292"/>
                </a:lnTo>
                <a:lnTo>
                  <a:pt x="4533342" y="3391726"/>
                </a:lnTo>
                <a:lnTo>
                  <a:pt x="4553005" y="3348634"/>
                </a:lnTo>
                <a:lnTo>
                  <a:pt x="4570704" y="3304016"/>
                </a:lnTo>
                <a:lnTo>
                  <a:pt x="4586438" y="3257872"/>
                </a:lnTo>
                <a:lnTo>
                  <a:pt x="4600208" y="3210204"/>
                </a:lnTo>
                <a:lnTo>
                  <a:pt x="4612013" y="3161010"/>
                </a:lnTo>
                <a:lnTo>
                  <a:pt x="4621853" y="3110291"/>
                </a:lnTo>
                <a:lnTo>
                  <a:pt x="4629729" y="3058048"/>
                </a:lnTo>
                <a:lnTo>
                  <a:pt x="4635641" y="3004280"/>
                </a:lnTo>
                <a:lnTo>
                  <a:pt x="4639588" y="2948987"/>
                </a:lnTo>
                <a:lnTo>
                  <a:pt x="4641570" y="2892171"/>
                </a:lnTo>
                <a:lnTo>
                  <a:pt x="4639599" y="2837875"/>
                </a:lnTo>
                <a:lnTo>
                  <a:pt x="4635514" y="2785124"/>
                </a:lnTo>
                <a:lnTo>
                  <a:pt x="4629316" y="2733916"/>
                </a:lnTo>
                <a:lnTo>
                  <a:pt x="4621004" y="2684251"/>
                </a:lnTo>
                <a:lnTo>
                  <a:pt x="4610577" y="2636129"/>
                </a:lnTo>
                <a:lnTo>
                  <a:pt x="4598037" y="2589549"/>
                </a:lnTo>
                <a:lnTo>
                  <a:pt x="4583381" y="2544510"/>
                </a:lnTo>
                <a:lnTo>
                  <a:pt x="4566611" y="2501013"/>
                </a:lnTo>
                <a:lnTo>
                  <a:pt x="4547725" y="2459056"/>
                </a:lnTo>
                <a:lnTo>
                  <a:pt x="4526724" y="2418639"/>
                </a:lnTo>
                <a:lnTo>
                  <a:pt x="4503608" y="2379762"/>
                </a:lnTo>
                <a:lnTo>
                  <a:pt x="4478376" y="2342425"/>
                </a:lnTo>
                <a:lnTo>
                  <a:pt x="4451028" y="2306627"/>
                </a:lnTo>
                <a:lnTo>
                  <a:pt x="4421564" y="2272367"/>
                </a:lnTo>
                <a:lnTo>
                  <a:pt x="4389983" y="2239645"/>
                </a:lnTo>
                <a:lnTo>
                  <a:pt x="4354214" y="2206606"/>
                </a:lnTo>
                <a:lnTo>
                  <a:pt x="4316847" y="2175963"/>
                </a:lnTo>
                <a:lnTo>
                  <a:pt x="4277882" y="2147713"/>
                </a:lnTo>
                <a:lnTo>
                  <a:pt x="4237319" y="2121858"/>
                </a:lnTo>
                <a:lnTo>
                  <a:pt x="4195158" y="2098397"/>
                </a:lnTo>
                <a:lnTo>
                  <a:pt x="4151399" y="2077329"/>
                </a:lnTo>
                <a:lnTo>
                  <a:pt x="4106043" y="2058654"/>
                </a:lnTo>
                <a:lnTo>
                  <a:pt x="4059088" y="2042372"/>
                </a:lnTo>
                <a:lnTo>
                  <a:pt x="4010536" y="2028482"/>
                </a:lnTo>
                <a:lnTo>
                  <a:pt x="3960386" y="2016985"/>
                </a:lnTo>
                <a:lnTo>
                  <a:pt x="3580612" y="2013077"/>
                </a:lnTo>
                <a:lnTo>
                  <a:pt x="3585607" y="1961932"/>
                </a:lnTo>
                <a:lnTo>
                  <a:pt x="3592352" y="1911701"/>
                </a:lnTo>
                <a:lnTo>
                  <a:pt x="3600848" y="1862385"/>
                </a:lnTo>
                <a:lnTo>
                  <a:pt x="3611096" y="1813984"/>
                </a:lnTo>
                <a:lnTo>
                  <a:pt x="3623095" y="1766498"/>
                </a:lnTo>
                <a:lnTo>
                  <a:pt x="3636847" y="1719928"/>
                </a:lnTo>
                <a:lnTo>
                  <a:pt x="3652351" y="1674274"/>
                </a:lnTo>
                <a:lnTo>
                  <a:pt x="3669607" y="1629536"/>
                </a:lnTo>
                <a:lnTo>
                  <a:pt x="3688617" y="1585716"/>
                </a:lnTo>
                <a:lnTo>
                  <a:pt x="3709381" y="1542812"/>
                </a:lnTo>
                <a:lnTo>
                  <a:pt x="3731898" y="1500826"/>
                </a:lnTo>
                <a:lnTo>
                  <a:pt x="3756170" y="1459757"/>
                </a:lnTo>
                <a:lnTo>
                  <a:pt x="3782196" y="1419607"/>
                </a:lnTo>
                <a:lnTo>
                  <a:pt x="3809978" y="1380376"/>
                </a:lnTo>
                <a:lnTo>
                  <a:pt x="3839514" y="1342064"/>
                </a:lnTo>
                <a:lnTo>
                  <a:pt x="3870807" y="1304671"/>
                </a:lnTo>
                <a:lnTo>
                  <a:pt x="3900137" y="1272129"/>
                </a:lnTo>
                <a:lnTo>
                  <a:pt x="3930935" y="1240164"/>
                </a:lnTo>
                <a:lnTo>
                  <a:pt x="3963218" y="1208758"/>
                </a:lnTo>
                <a:lnTo>
                  <a:pt x="3996934" y="1177962"/>
                </a:lnTo>
                <a:lnTo>
                  <a:pt x="4032135" y="1147726"/>
                </a:lnTo>
                <a:lnTo>
                  <a:pt x="4068805" y="1118065"/>
                </a:lnTo>
                <a:lnTo>
                  <a:pt x="4106943" y="1088981"/>
                </a:lnTo>
                <a:lnTo>
                  <a:pt x="4146549" y="1060473"/>
                </a:lnTo>
                <a:lnTo>
                  <a:pt x="4187624" y="1032541"/>
                </a:lnTo>
                <a:lnTo>
                  <a:pt x="4230168" y="1005186"/>
                </a:lnTo>
                <a:lnTo>
                  <a:pt x="4274181" y="978406"/>
                </a:lnTo>
                <a:lnTo>
                  <a:pt x="4319663" y="952203"/>
                </a:lnTo>
                <a:lnTo>
                  <a:pt x="4366614" y="926576"/>
                </a:lnTo>
                <a:lnTo>
                  <a:pt x="4415034" y="901525"/>
                </a:lnTo>
                <a:lnTo>
                  <a:pt x="4464923" y="877051"/>
                </a:lnTo>
                <a:lnTo>
                  <a:pt x="4516282" y="853153"/>
                </a:lnTo>
                <a:lnTo>
                  <a:pt x="4569111" y="829830"/>
                </a:lnTo>
                <a:lnTo>
                  <a:pt x="4623409" y="807085"/>
                </a:lnTo>
                <a:lnTo>
                  <a:pt x="4233519" y="0"/>
                </a:lnTo>
                <a:close/>
              </a:path>
              <a:path w="4641850" h="3889375">
                <a:moveTo>
                  <a:pt x="3743807" y="1994915"/>
                </a:moveTo>
                <a:lnTo>
                  <a:pt x="3703038" y="1996914"/>
                </a:lnTo>
                <a:lnTo>
                  <a:pt x="3662257" y="2000615"/>
                </a:lnTo>
                <a:lnTo>
                  <a:pt x="3621453" y="2006006"/>
                </a:lnTo>
                <a:lnTo>
                  <a:pt x="3580612" y="2013077"/>
                </a:lnTo>
                <a:lnTo>
                  <a:pt x="3938170" y="2013077"/>
                </a:lnTo>
                <a:lnTo>
                  <a:pt x="3908638" y="2007880"/>
                </a:lnTo>
                <a:lnTo>
                  <a:pt x="3855292" y="2001167"/>
                </a:lnTo>
                <a:lnTo>
                  <a:pt x="3800349" y="1996846"/>
                </a:lnTo>
                <a:lnTo>
                  <a:pt x="3743807" y="1994915"/>
                </a:lnTo>
                <a:close/>
              </a:path>
            </a:pathLst>
          </a:custGeom>
          <a:solidFill>
            <a:srgbClr val="EC7C30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7904" y="2086102"/>
            <a:ext cx="774890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840"/>
              </a:lnSpc>
              <a:spcBef>
                <a:spcPts val="100"/>
              </a:spcBef>
            </a:pPr>
            <a:r>
              <a:rPr sz="6000" spc="-5" dirty="0">
                <a:solidFill>
                  <a:srgbClr val="FFFFFF"/>
                </a:solidFill>
                <a:latin typeface="Segoe UI"/>
                <a:cs typeface="Segoe UI"/>
              </a:rPr>
              <a:t>Scala</a:t>
            </a:r>
            <a:r>
              <a:rPr sz="6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6000" spc="-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6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6000" dirty="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sz="6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6000" spc="-15" dirty="0">
                <a:solidFill>
                  <a:srgbClr val="FFFFFF"/>
                </a:solidFill>
                <a:latin typeface="Segoe UI"/>
                <a:cs typeface="Segoe UI"/>
              </a:rPr>
              <a:t>acronym</a:t>
            </a:r>
            <a:r>
              <a:rPr sz="6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60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endParaRPr sz="6000">
              <a:latin typeface="Segoe UI"/>
              <a:cs typeface="Segoe UI"/>
            </a:endParaRPr>
          </a:p>
          <a:p>
            <a:pPr algn="ctr">
              <a:lnSpc>
                <a:spcPts val="6840"/>
              </a:lnSpc>
            </a:pPr>
            <a:r>
              <a:rPr sz="6000" b="1" spc="-5" dirty="0">
                <a:solidFill>
                  <a:srgbClr val="FFFF00"/>
                </a:solidFill>
                <a:latin typeface="Segoe UI"/>
                <a:cs typeface="Segoe UI"/>
              </a:rPr>
              <a:t>Sca</a:t>
            </a:r>
            <a:r>
              <a:rPr sz="6000" b="1" spc="-5" dirty="0">
                <a:solidFill>
                  <a:srgbClr val="FFFFFF"/>
                </a:solidFill>
                <a:latin typeface="Segoe UI"/>
                <a:cs typeface="Segoe UI"/>
              </a:rPr>
              <a:t>lable</a:t>
            </a:r>
            <a:r>
              <a:rPr sz="6000" b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6000" b="1" dirty="0">
                <a:solidFill>
                  <a:srgbClr val="FFFF00"/>
                </a:solidFill>
                <a:latin typeface="Segoe UI"/>
                <a:cs typeface="Segoe UI"/>
              </a:rPr>
              <a:t>La</a:t>
            </a:r>
            <a:r>
              <a:rPr sz="6000" b="1" dirty="0">
                <a:solidFill>
                  <a:srgbClr val="FFFFFF"/>
                </a:solidFill>
                <a:latin typeface="Segoe UI"/>
                <a:cs typeface="Segoe UI"/>
              </a:rPr>
              <a:t>nguage</a:t>
            </a:r>
            <a:endParaRPr sz="6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34343" y="6452870"/>
            <a:ext cx="1670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00" y="1688083"/>
            <a:ext cx="741997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//</a:t>
            </a:r>
            <a:r>
              <a:rPr sz="2800" spc="-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we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declare</a:t>
            </a:r>
            <a:r>
              <a:rPr sz="2800" spc="1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singleton</a:t>
            </a:r>
            <a:r>
              <a:rPr sz="2800" spc="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object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 "Person"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// this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is a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companion</a:t>
            </a:r>
            <a:r>
              <a:rPr sz="2800" spc="2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object</a:t>
            </a:r>
            <a:r>
              <a:rPr sz="2800" spc="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of class Person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object </a:t>
            </a:r>
            <a:r>
              <a:rPr sz="2800" spc="-5" dirty="0">
                <a:solidFill>
                  <a:srgbClr val="00CDCD"/>
                </a:solidFill>
                <a:latin typeface="Arial MT"/>
                <a:cs typeface="Arial MT"/>
              </a:rPr>
              <a:t>Person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{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def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defaultName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()</a:t>
            </a:r>
            <a:r>
              <a:rPr sz="2800" spc="2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"nobody"</a:t>
            </a:r>
            <a:r>
              <a:rPr sz="2800" spc="25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} </a:t>
            </a:r>
            <a:r>
              <a:rPr sz="2800" spc="-76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class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Person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name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String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age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 {</a:t>
            </a:r>
            <a:endParaRPr sz="2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def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getName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()</a:t>
            </a:r>
            <a:r>
              <a:rPr sz="2800" spc="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String</a:t>
            </a:r>
            <a:r>
              <a:rPr sz="2800" spc="10" dirty="0">
                <a:solidFill>
                  <a:srgbClr val="00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name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12700" marR="1661795">
              <a:lnSpc>
                <a:spcPct val="100000"/>
              </a:lnSpc>
            </a:pP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//</a:t>
            </a:r>
            <a:r>
              <a:rPr sz="2800" spc="-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surprise,</a:t>
            </a:r>
            <a:r>
              <a:rPr sz="2800" spc="-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Person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really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 an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 object </a:t>
            </a:r>
            <a:r>
              <a:rPr sz="2800" spc="-76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singleton</a:t>
            </a:r>
            <a:r>
              <a:rPr sz="2800" spc="2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Person </a:t>
            </a:r>
            <a:r>
              <a:rPr sz="2800" spc="5" dirty="0">
                <a:solidFill>
                  <a:srgbClr val="00CDC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Person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defaultName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3014726" cy="7028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4689602" cy="702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5500" y="1714880"/>
            <a:ext cx="10338435" cy="407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Implicitly</a:t>
            </a:r>
            <a:r>
              <a:rPr sz="2800" b="1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override</a:t>
            </a:r>
            <a:r>
              <a:rPr sz="2800" b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Segoe UI"/>
                <a:cs typeface="Segoe UI"/>
              </a:rPr>
              <a:t>toString,</a:t>
            </a:r>
            <a:r>
              <a:rPr sz="2800" b="1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equals,</a:t>
            </a:r>
            <a:r>
              <a:rPr sz="2800" b="1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hashCode</a:t>
            </a:r>
            <a:endParaRPr sz="2800">
              <a:latin typeface="Segoe UI"/>
              <a:cs typeface="Segoe UI"/>
            </a:endParaRPr>
          </a:p>
          <a:p>
            <a:pPr marL="90424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sz="2800" b="1" spc="-15" dirty="0">
                <a:solidFill>
                  <a:srgbClr val="FFFFFF"/>
                </a:solidFill>
                <a:latin typeface="Segoe UI"/>
                <a:cs typeface="Segoe UI"/>
              </a:rPr>
              <a:t>take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Segoe UI"/>
                <a:cs typeface="Segoe UI"/>
              </a:rPr>
              <a:t>object’s</a:t>
            </a:r>
            <a:r>
              <a:rPr sz="2800" b="1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structure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into</a:t>
            </a:r>
            <a:r>
              <a:rPr sz="28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account</a:t>
            </a:r>
            <a:endParaRPr sz="2800">
              <a:latin typeface="Segoe UI"/>
              <a:cs typeface="Segoe UI"/>
            </a:endParaRPr>
          </a:p>
          <a:p>
            <a:pPr marL="904240" indent="-343535">
              <a:lnSpc>
                <a:spcPct val="100000"/>
              </a:lnSpc>
              <a:buFont typeface="Arial MT"/>
              <a:buChar char="•"/>
              <a:tabLst>
                <a:tab pos="904240" algn="l"/>
                <a:tab pos="904875" algn="l"/>
              </a:tabLst>
            </a:pP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Useful</a:t>
            </a:r>
            <a:r>
              <a:rPr sz="28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8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Segoe UI"/>
                <a:cs typeface="Segoe UI"/>
              </a:rPr>
              <a:t>pattern</a:t>
            </a:r>
            <a:r>
              <a:rPr sz="2800" b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matching</a:t>
            </a:r>
            <a:endParaRPr sz="2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case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 class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Person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private</a:t>
            </a:r>
            <a:r>
              <a:rPr sz="2800" spc="3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name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2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String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,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private</a:t>
            </a:r>
            <a:r>
              <a:rPr sz="2800" spc="2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age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{} </a:t>
            </a:r>
            <a:r>
              <a:rPr sz="2800" spc="-76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p1</a:t>
            </a:r>
            <a:r>
              <a:rPr sz="2800" spc="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 new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Person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"Hossein"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21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417830" indent="-307340">
              <a:lnSpc>
                <a:spcPct val="100000"/>
              </a:lnSpc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i="1" dirty="0">
                <a:solidFill>
                  <a:srgbClr val="CCCCCC"/>
                </a:solidFill>
                <a:latin typeface="Arial"/>
                <a:cs typeface="Arial"/>
              </a:rPr>
              <a:t>p1</a:t>
            </a:r>
            <a:r>
              <a:rPr sz="2800" i="1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800" i="1" spc="-25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CD00"/>
                </a:solidFill>
                <a:latin typeface="Arial"/>
                <a:cs typeface="Arial"/>
              </a:rPr>
              <a:t>Person</a:t>
            </a:r>
            <a:r>
              <a:rPr sz="2800" i="1" dirty="0">
                <a:solidFill>
                  <a:srgbClr val="00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=</a:t>
            </a:r>
            <a:r>
              <a:rPr sz="2800" i="1" spc="-15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CDCD"/>
                </a:solidFill>
                <a:latin typeface="Arial"/>
                <a:cs typeface="Arial"/>
              </a:rPr>
              <a:t>Person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CDCD"/>
                </a:solidFill>
                <a:latin typeface="Arial"/>
                <a:cs typeface="Arial"/>
              </a:rPr>
              <a:t>Hossein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CD00CD"/>
                </a:solidFill>
                <a:latin typeface="Arial"/>
                <a:cs typeface="Arial"/>
              </a:rPr>
              <a:t>21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 marR="5219065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p2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Person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"Hossein"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21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1</a:t>
            </a:r>
            <a:r>
              <a:rPr sz="2800" spc="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2</a:t>
            </a:r>
            <a:r>
              <a:rPr sz="2800" spc="-22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AFEF"/>
                </a:solidFill>
                <a:latin typeface="Arial MT"/>
                <a:cs typeface="Arial MT"/>
              </a:rPr>
              <a:t>/</a:t>
            </a:r>
            <a:r>
              <a:rPr sz="2400" spc="5" dirty="0">
                <a:solidFill>
                  <a:srgbClr val="00AFEF"/>
                </a:solidFill>
                <a:latin typeface="Arial MT"/>
                <a:cs typeface="Arial MT"/>
              </a:rPr>
              <a:t>/</a:t>
            </a:r>
            <a:r>
              <a:rPr sz="2400" dirty="0">
                <a:solidFill>
                  <a:srgbClr val="00AFEF"/>
                </a:solidFill>
                <a:latin typeface="Arial MT"/>
                <a:cs typeface="Arial MT"/>
              </a:rPr>
              <a:t>==</a:t>
            </a:r>
            <a:r>
              <a:rPr sz="2400" spc="-2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Arial MT"/>
                <a:cs typeface="Arial MT"/>
              </a:rPr>
              <a:t>equ</a:t>
            </a:r>
            <a:r>
              <a:rPr sz="2400" spc="-20" dirty="0">
                <a:solidFill>
                  <a:srgbClr val="00AFEF"/>
                </a:solidFill>
                <a:latin typeface="Arial MT"/>
                <a:cs typeface="Arial MT"/>
              </a:rPr>
              <a:t>i</a:t>
            </a:r>
            <a:r>
              <a:rPr sz="2400" spc="-5" dirty="0">
                <a:solidFill>
                  <a:srgbClr val="00AFEF"/>
                </a:solidFill>
                <a:latin typeface="Arial MT"/>
                <a:cs typeface="Arial MT"/>
              </a:rPr>
              <a:t>val</a:t>
            </a:r>
            <a:r>
              <a:rPr sz="2400" spc="-15" dirty="0">
                <a:solidFill>
                  <a:srgbClr val="00AFE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0AFEF"/>
                </a:solidFill>
                <a:latin typeface="Arial MT"/>
                <a:cs typeface="Arial MT"/>
              </a:rPr>
              <a:t>nt</a:t>
            </a:r>
            <a:r>
              <a:rPr sz="2400" spc="2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AFEF"/>
                </a:solidFill>
                <a:latin typeface="Arial MT"/>
                <a:cs typeface="Arial MT"/>
              </a:rPr>
              <a:t>to </a:t>
            </a:r>
            <a:r>
              <a:rPr sz="2400" spc="-15" dirty="0">
                <a:solidFill>
                  <a:srgbClr val="00AFEF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00AFEF"/>
                </a:solidFill>
                <a:latin typeface="Arial MT"/>
                <a:cs typeface="Arial MT"/>
              </a:rPr>
              <a:t>qu</a:t>
            </a:r>
            <a:r>
              <a:rPr sz="2400" spc="-15" dirty="0">
                <a:solidFill>
                  <a:srgbClr val="00AFEF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00AFEF"/>
                </a:solidFill>
                <a:latin typeface="Arial MT"/>
                <a:cs typeface="Arial MT"/>
              </a:rPr>
              <a:t>ls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00" y="1709166"/>
            <a:ext cx="10309860" cy="4499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marR="5080">
              <a:lnSpc>
                <a:spcPct val="100000"/>
              </a:lnSpc>
              <a:spcBef>
                <a:spcPts val="95"/>
              </a:spcBef>
            </a:pPr>
            <a:r>
              <a:rPr sz="2800" b="1" spc="-40" dirty="0">
                <a:solidFill>
                  <a:srgbClr val="FFFFFF"/>
                </a:solidFill>
                <a:latin typeface="Segoe UI"/>
                <a:cs typeface="Segoe UI"/>
              </a:rPr>
              <a:t>Traits</a:t>
            </a:r>
            <a:r>
              <a:rPr sz="2800" b="1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28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used</a:t>
            </a:r>
            <a:r>
              <a:rPr sz="2800" b="1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share</a:t>
            </a:r>
            <a:r>
              <a:rPr sz="2800" b="1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Segoe UI"/>
                <a:cs typeface="Segoe UI"/>
              </a:rPr>
              <a:t>interfaces</a:t>
            </a:r>
            <a:r>
              <a:rPr sz="2800" b="1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b="1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fields</a:t>
            </a:r>
            <a:r>
              <a:rPr sz="2800" b="1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between</a:t>
            </a:r>
            <a:r>
              <a:rPr sz="2800" b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classes. </a:t>
            </a:r>
            <a:r>
              <a:rPr sz="2800" b="1" spc="-7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They</a:t>
            </a:r>
            <a:r>
              <a:rPr sz="28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 similar</a:t>
            </a:r>
            <a:r>
              <a:rPr sz="2800" b="1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8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Segoe UI"/>
                <a:cs typeface="Segoe UI"/>
              </a:rPr>
              <a:t>Java</a:t>
            </a:r>
            <a:r>
              <a:rPr sz="2800" b="1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Segoe UI"/>
                <a:cs typeface="Segoe UI"/>
              </a:rPr>
              <a:t>8’s</a:t>
            </a:r>
            <a:r>
              <a:rPr sz="28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Segoe UI"/>
                <a:cs typeface="Segoe UI"/>
              </a:rPr>
              <a:t>interfaces.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trait</a:t>
            </a:r>
            <a:r>
              <a:rPr sz="2800" spc="-3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CD"/>
                </a:solidFill>
                <a:latin typeface="Arial MT"/>
                <a:cs typeface="Arial MT"/>
              </a:rPr>
              <a:t>Pet</a:t>
            </a:r>
            <a:r>
              <a:rPr sz="2800" spc="-20" dirty="0">
                <a:solidFill>
                  <a:srgbClr val="00CDC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name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: 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String</a:t>
            </a:r>
            <a:endParaRPr sz="2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def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greet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()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String</a:t>
            </a:r>
            <a:r>
              <a:rPr sz="2800" spc="15" dirty="0">
                <a:solidFill>
                  <a:srgbClr val="00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{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return</a:t>
            </a:r>
            <a:r>
              <a:rPr sz="2800" spc="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"Hi,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I'm</a:t>
            </a:r>
            <a:r>
              <a:rPr sz="2800" spc="10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${name}"</a:t>
            </a:r>
            <a:r>
              <a:rPr sz="2800" spc="40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12700" marR="3736975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case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class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CD"/>
                </a:solidFill>
                <a:latin typeface="Arial MT"/>
                <a:cs typeface="Arial MT"/>
              </a:rPr>
              <a:t>Dog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name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String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5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extends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CD"/>
                </a:solidFill>
                <a:latin typeface="Arial MT"/>
                <a:cs typeface="Arial MT"/>
              </a:rPr>
              <a:t>Pet </a:t>
            </a:r>
            <a:r>
              <a:rPr sz="2800" spc="-760" dirty="0">
                <a:solidFill>
                  <a:srgbClr val="00CDC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dog</a:t>
            </a:r>
            <a:r>
              <a:rPr sz="2800" spc="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 </a:t>
            </a:r>
            <a:r>
              <a:rPr sz="2800" spc="-5" dirty="0">
                <a:solidFill>
                  <a:srgbClr val="00CDCD"/>
                </a:solidFill>
                <a:latin typeface="Arial MT"/>
                <a:cs typeface="Arial MT"/>
              </a:rPr>
              <a:t>Dog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"Hachi"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dog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greet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  <a:p>
            <a:pPr marL="417830" indent="-307340">
              <a:lnSpc>
                <a:spcPct val="100000"/>
              </a:lnSpc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i="1" dirty="0">
                <a:solidFill>
                  <a:srgbClr val="CCCCCC"/>
                </a:solidFill>
                <a:latin typeface="Arial"/>
                <a:cs typeface="Arial"/>
              </a:rPr>
              <a:t>res0</a:t>
            </a:r>
            <a:r>
              <a:rPr sz="2800" i="1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800" i="1" spc="-20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CD00"/>
                </a:solidFill>
                <a:latin typeface="Arial"/>
                <a:cs typeface="Arial"/>
              </a:rPr>
              <a:t>String</a:t>
            </a:r>
            <a:r>
              <a:rPr sz="2800" i="1" dirty="0">
                <a:solidFill>
                  <a:srgbClr val="00CD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= </a:t>
            </a:r>
            <a:r>
              <a:rPr sz="2800" i="1" spc="-5" dirty="0">
                <a:solidFill>
                  <a:srgbClr val="00CDCD"/>
                </a:solidFill>
                <a:latin typeface="Arial"/>
                <a:cs typeface="Arial"/>
              </a:rPr>
              <a:t>Hi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,</a:t>
            </a:r>
            <a:r>
              <a:rPr sz="2800" i="1" spc="-1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CCCCCC"/>
                </a:solidFill>
                <a:latin typeface="Arial"/>
                <a:cs typeface="Arial"/>
              </a:rPr>
              <a:t>I’m</a:t>
            </a:r>
            <a:r>
              <a:rPr sz="2800" i="1" spc="1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CDCD"/>
                </a:solidFill>
                <a:latin typeface="Arial"/>
                <a:cs typeface="Arial"/>
              </a:rPr>
              <a:t>Hachi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2679065" cy="7028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47214"/>
            <a:ext cx="1029017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Mixins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language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concept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allows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programmer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inject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some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into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class.</a:t>
            </a:r>
            <a:endParaRPr sz="2800">
              <a:latin typeface="Segoe UI"/>
              <a:cs typeface="Segoe UI"/>
            </a:endParaRPr>
          </a:p>
          <a:p>
            <a:pPr marL="12700" marR="189230">
              <a:lnSpc>
                <a:spcPct val="100000"/>
              </a:lnSpc>
            </a:pPr>
            <a:r>
              <a:rPr sz="2800" spc="-35" dirty="0">
                <a:solidFill>
                  <a:srgbClr val="FFFFFF"/>
                </a:solidFill>
                <a:latin typeface="Segoe UI"/>
                <a:cs typeface="Segoe UI"/>
              </a:rPr>
              <a:t>Typically,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mixin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export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desired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functionality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 child </a:t>
            </a:r>
            <a:r>
              <a:rPr sz="2800" spc="-7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class,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without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creating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rigid,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single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"is a"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relationship.</a:t>
            </a:r>
            <a:endParaRPr sz="2800">
              <a:latin typeface="Segoe UI"/>
              <a:cs typeface="Segoe UI"/>
            </a:endParaRPr>
          </a:p>
          <a:p>
            <a:pPr marL="12700" marR="48895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It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provides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mechanism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for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multiple</a:t>
            </a:r>
            <a:r>
              <a:rPr sz="2800" b="1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inheritance</a:t>
            </a:r>
            <a:r>
              <a:rPr sz="2800" b="1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allowing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multiple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classes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common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functionality,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but without</a:t>
            </a:r>
            <a:r>
              <a:rPr sz="28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complex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semantics </a:t>
            </a:r>
            <a:r>
              <a:rPr sz="2800" spc="-3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multiple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inheritance.</a:t>
            </a:r>
            <a:endParaRPr sz="2800">
              <a:latin typeface="Segoe UI"/>
              <a:cs typeface="Segoe UI"/>
            </a:endParaRPr>
          </a:p>
          <a:p>
            <a:pPr marL="12700" marR="60007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Mixins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encourage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code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reuse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used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avoid</a:t>
            </a:r>
            <a:r>
              <a:rPr sz="2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inheritance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ambiguity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multiple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inheritance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can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cause (the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"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diamond</a:t>
            </a:r>
            <a:r>
              <a:rPr sz="2800" b="1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Segoe UI"/>
                <a:cs typeface="Segoe UI"/>
              </a:rPr>
              <a:t>problem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")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2679065" cy="7028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CDCD00"/>
                </a:solidFill>
              </a:rPr>
              <a:t>trait</a:t>
            </a:r>
            <a:r>
              <a:rPr spc="-25" dirty="0">
                <a:solidFill>
                  <a:srgbClr val="CDCD00"/>
                </a:solidFill>
              </a:rPr>
              <a:t> </a:t>
            </a:r>
            <a:r>
              <a:rPr spc="-5" dirty="0"/>
              <a:t>Language </a:t>
            </a:r>
            <a:r>
              <a:rPr spc="-5" dirty="0">
                <a:solidFill>
                  <a:srgbClr val="3399CC"/>
                </a:solidFill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CDCD00"/>
                </a:solidFill>
              </a:rPr>
              <a:t>val</a:t>
            </a:r>
            <a:r>
              <a:rPr spc="-85" dirty="0">
                <a:solidFill>
                  <a:srgbClr val="CDCD00"/>
                </a:solidFill>
              </a:rPr>
              <a:t> </a:t>
            </a:r>
            <a:r>
              <a:rPr dirty="0">
                <a:solidFill>
                  <a:srgbClr val="CCCCCC"/>
                </a:solidFill>
              </a:rPr>
              <a:t>name</a:t>
            </a:r>
            <a:r>
              <a:rPr dirty="0">
                <a:solidFill>
                  <a:srgbClr val="CDCD00"/>
                </a:solidFill>
              </a:rPr>
              <a:t>:</a:t>
            </a:r>
            <a:r>
              <a:rPr dirty="0">
                <a:solidFill>
                  <a:srgbClr val="00CD00"/>
                </a:solidFill>
              </a:rPr>
              <a:t>String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dirty="0"/>
              <a:t>override</a:t>
            </a:r>
            <a:r>
              <a:rPr spc="5" dirty="0"/>
              <a:t> </a:t>
            </a:r>
            <a:r>
              <a:rPr dirty="0"/>
              <a:t>def</a:t>
            </a:r>
            <a:r>
              <a:rPr spc="-5" dirty="0"/>
              <a:t> </a:t>
            </a:r>
            <a:r>
              <a:rPr spc="-5" dirty="0">
                <a:solidFill>
                  <a:srgbClr val="CCCCCC"/>
                </a:solidFill>
              </a:rPr>
              <a:t>toString</a:t>
            </a:r>
            <a:r>
              <a:rPr spc="5" dirty="0">
                <a:solidFill>
                  <a:srgbClr val="CCCCCC"/>
                </a:solidFill>
              </a:rPr>
              <a:t> </a:t>
            </a:r>
            <a:r>
              <a:rPr spc="-5" dirty="0"/>
              <a:t>=</a:t>
            </a:r>
            <a:r>
              <a:rPr spc="-10" dirty="0"/>
              <a:t> </a:t>
            </a:r>
            <a:r>
              <a:rPr spc="-5" dirty="0">
                <a:solidFill>
                  <a:srgbClr val="CCCCCC"/>
                </a:solidFill>
              </a:rPr>
              <a:t>name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3399CC"/>
                </a:solidFill>
              </a:rPr>
              <a:t>}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trait</a:t>
            </a:r>
            <a:r>
              <a:rPr spc="-5" dirty="0"/>
              <a:t> </a:t>
            </a:r>
            <a:r>
              <a:rPr spc="-5" dirty="0">
                <a:solidFill>
                  <a:srgbClr val="00CDCD"/>
                </a:solidFill>
              </a:rPr>
              <a:t>JVM </a:t>
            </a:r>
            <a:r>
              <a:rPr spc="-5" dirty="0">
                <a:solidFill>
                  <a:srgbClr val="3399CC"/>
                </a:solidFill>
              </a:rPr>
              <a:t>{</a:t>
            </a:r>
            <a:r>
              <a:rPr dirty="0">
                <a:solidFill>
                  <a:srgbClr val="3399CC"/>
                </a:solidFill>
              </a:rPr>
              <a:t> </a:t>
            </a:r>
            <a:r>
              <a:rPr dirty="0"/>
              <a:t>override</a:t>
            </a:r>
            <a:r>
              <a:rPr spc="35" dirty="0"/>
              <a:t> </a:t>
            </a:r>
            <a:r>
              <a:rPr spc="-5" dirty="0"/>
              <a:t>def</a:t>
            </a:r>
            <a:r>
              <a:rPr spc="-10" dirty="0"/>
              <a:t> </a:t>
            </a:r>
            <a:r>
              <a:rPr spc="-5" dirty="0">
                <a:solidFill>
                  <a:srgbClr val="CCCCCC"/>
                </a:solidFill>
              </a:rPr>
              <a:t>toString</a:t>
            </a:r>
            <a:r>
              <a:rPr spc="15" dirty="0">
                <a:solidFill>
                  <a:srgbClr val="CCCCCC"/>
                </a:solidFill>
              </a:rPr>
              <a:t> </a:t>
            </a:r>
            <a:r>
              <a:rPr spc="-5" dirty="0"/>
              <a:t>= </a:t>
            </a:r>
            <a:r>
              <a:rPr spc="-10" dirty="0"/>
              <a:t>super</a:t>
            </a:r>
            <a:r>
              <a:rPr spc="-10" dirty="0">
                <a:solidFill>
                  <a:srgbClr val="3399CC"/>
                </a:solidFill>
              </a:rPr>
              <a:t>.</a:t>
            </a:r>
            <a:r>
              <a:rPr spc="-10" dirty="0">
                <a:solidFill>
                  <a:srgbClr val="CCCCCC"/>
                </a:solidFill>
              </a:rPr>
              <a:t>toString</a:t>
            </a:r>
            <a:r>
              <a:rPr spc="-10" dirty="0">
                <a:solidFill>
                  <a:srgbClr val="3399CC"/>
                </a:solidFill>
              </a:rPr>
              <a:t>+</a:t>
            </a:r>
            <a:r>
              <a:rPr spc="-10" dirty="0">
                <a:solidFill>
                  <a:srgbClr val="CD0000"/>
                </a:solidFill>
              </a:rPr>
              <a:t>"</a:t>
            </a:r>
            <a:r>
              <a:rPr spc="10" dirty="0">
                <a:solidFill>
                  <a:srgbClr val="CD0000"/>
                </a:solidFill>
              </a:rPr>
              <a:t> </a:t>
            </a:r>
            <a:r>
              <a:rPr dirty="0">
                <a:solidFill>
                  <a:srgbClr val="CD0000"/>
                </a:solidFill>
              </a:rPr>
              <a:t>runs </a:t>
            </a:r>
            <a:r>
              <a:rPr spc="-5" dirty="0">
                <a:solidFill>
                  <a:srgbClr val="CD0000"/>
                </a:solidFill>
              </a:rPr>
              <a:t>on</a:t>
            </a:r>
            <a:r>
              <a:rPr dirty="0">
                <a:solidFill>
                  <a:srgbClr val="CD0000"/>
                </a:solidFill>
              </a:rPr>
              <a:t> </a:t>
            </a:r>
            <a:r>
              <a:rPr spc="-5" dirty="0">
                <a:solidFill>
                  <a:srgbClr val="CD0000"/>
                </a:solidFill>
              </a:rPr>
              <a:t>JVM"</a:t>
            </a:r>
            <a:r>
              <a:rPr spc="25" dirty="0">
                <a:solidFill>
                  <a:srgbClr val="CD0000"/>
                </a:solidFill>
              </a:rPr>
              <a:t> </a:t>
            </a:r>
            <a:r>
              <a:rPr spc="-5" dirty="0">
                <a:solidFill>
                  <a:srgbClr val="3399CC"/>
                </a:solidFill>
              </a:rPr>
              <a:t>} </a:t>
            </a:r>
            <a:r>
              <a:rPr spc="-765" dirty="0">
                <a:solidFill>
                  <a:srgbClr val="3399CC"/>
                </a:solidFill>
              </a:rPr>
              <a:t> </a:t>
            </a:r>
            <a:r>
              <a:rPr dirty="0"/>
              <a:t>trait </a:t>
            </a:r>
            <a:r>
              <a:rPr spc="-5" dirty="0">
                <a:solidFill>
                  <a:srgbClr val="00CDCD"/>
                </a:solidFill>
              </a:rPr>
              <a:t>Static </a:t>
            </a:r>
            <a:r>
              <a:rPr spc="-5" dirty="0">
                <a:solidFill>
                  <a:srgbClr val="3399CC"/>
                </a:solidFill>
              </a:rPr>
              <a:t>{</a:t>
            </a:r>
            <a:r>
              <a:rPr dirty="0">
                <a:solidFill>
                  <a:srgbClr val="3399CC"/>
                </a:solidFill>
              </a:rPr>
              <a:t> </a:t>
            </a:r>
            <a:r>
              <a:rPr dirty="0"/>
              <a:t>override</a:t>
            </a:r>
            <a:r>
              <a:rPr spc="20" dirty="0"/>
              <a:t> </a:t>
            </a:r>
            <a:r>
              <a:rPr dirty="0"/>
              <a:t>def </a:t>
            </a:r>
            <a:r>
              <a:rPr spc="-5" dirty="0">
                <a:solidFill>
                  <a:srgbClr val="CCCCCC"/>
                </a:solidFill>
              </a:rPr>
              <a:t>toString</a:t>
            </a:r>
            <a:r>
              <a:rPr spc="15" dirty="0">
                <a:solidFill>
                  <a:srgbClr val="CCCCCC"/>
                </a:solidFill>
              </a:rPr>
              <a:t> </a:t>
            </a:r>
            <a:r>
              <a:rPr spc="-5" dirty="0"/>
              <a:t>=</a:t>
            </a:r>
            <a:r>
              <a:rPr dirty="0"/>
              <a:t> </a:t>
            </a:r>
            <a:r>
              <a:rPr spc="-10" dirty="0"/>
              <a:t>super</a:t>
            </a:r>
            <a:r>
              <a:rPr spc="-10" dirty="0">
                <a:solidFill>
                  <a:srgbClr val="3399CC"/>
                </a:solidFill>
              </a:rPr>
              <a:t>.</a:t>
            </a:r>
            <a:r>
              <a:rPr spc="-10" dirty="0">
                <a:solidFill>
                  <a:srgbClr val="CCCCCC"/>
                </a:solidFill>
              </a:rPr>
              <a:t>toString</a:t>
            </a:r>
            <a:r>
              <a:rPr spc="-10" dirty="0">
                <a:solidFill>
                  <a:srgbClr val="3399CC"/>
                </a:solidFill>
              </a:rPr>
              <a:t>+</a:t>
            </a:r>
            <a:r>
              <a:rPr spc="-10" dirty="0">
                <a:solidFill>
                  <a:srgbClr val="CD0000"/>
                </a:solidFill>
              </a:rPr>
              <a:t>"</a:t>
            </a:r>
            <a:r>
              <a:rPr dirty="0">
                <a:solidFill>
                  <a:srgbClr val="CD0000"/>
                </a:solidFill>
              </a:rPr>
              <a:t> is</a:t>
            </a:r>
            <a:r>
              <a:rPr spc="5" dirty="0">
                <a:solidFill>
                  <a:srgbClr val="CD0000"/>
                </a:solidFill>
              </a:rPr>
              <a:t> </a:t>
            </a:r>
            <a:r>
              <a:rPr spc="-5" dirty="0">
                <a:solidFill>
                  <a:srgbClr val="CD0000"/>
                </a:solidFill>
              </a:rPr>
              <a:t>Static"</a:t>
            </a:r>
            <a:r>
              <a:rPr spc="10" dirty="0">
                <a:solidFill>
                  <a:srgbClr val="CD0000"/>
                </a:solidFill>
              </a:rPr>
              <a:t> </a:t>
            </a:r>
            <a:r>
              <a:rPr spc="-5" dirty="0">
                <a:solidFill>
                  <a:srgbClr val="3399CC"/>
                </a:solidFill>
              </a:rPr>
              <a:t>} </a:t>
            </a:r>
            <a:r>
              <a:rPr dirty="0">
                <a:solidFill>
                  <a:srgbClr val="3399CC"/>
                </a:solidFill>
              </a:rPr>
              <a:t> </a:t>
            </a:r>
            <a:r>
              <a:rPr spc="-5" dirty="0"/>
              <a:t>class</a:t>
            </a:r>
            <a:r>
              <a:rPr dirty="0"/>
              <a:t> </a:t>
            </a:r>
            <a:r>
              <a:rPr spc="-5" dirty="0">
                <a:solidFill>
                  <a:srgbClr val="00CDCD"/>
                </a:solidFill>
              </a:rPr>
              <a:t>Scala</a:t>
            </a:r>
            <a:r>
              <a:rPr spc="10" dirty="0">
                <a:solidFill>
                  <a:srgbClr val="00CDCD"/>
                </a:solidFill>
              </a:rPr>
              <a:t> </a:t>
            </a:r>
            <a:r>
              <a:rPr spc="-5" dirty="0"/>
              <a:t>extends</a:t>
            </a:r>
            <a:r>
              <a:rPr spc="10" dirty="0"/>
              <a:t> </a:t>
            </a:r>
            <a:r>
              <a:rPr dirty="0">
                <a:solidFill>
                  <a:srgbClr val="00CDCD"/>
                </a:solidFill>
              </a:rPr>
              <a:t>Language</a:t>
            </a:r>
            <a:r>
              <a:rPr spc="20" dirty="0">
                <a:solidFill>
                  <a:srgbClr val="00CDCD"/>
                </a:solidFill>
              </a:rPr>
              <a:t> </a:t>
            </a:r>
            <a:r>
              <a:rPr spc="-5" dirty="0"/>
              <a:t>with</a:t>
            </a:r>
            <a:r>
              <a:rPr spc="20" dirty="0"/>
              <a:t> </a:t>
            </a:r>
            <a:r>
              <a:rPr spc="-5" dirty="0">
                <a:solidFill>
                  <a:srgbClr val="00CDCD"/>
                </a:solidFill>
              </a:rPr>
              <a:t>JVM</a:t>
            </a:r>
            <a:r>
              <a:rPr spc="5" dirty="0">
                <a:solidFill>
                  <a:srgbClr val="00CDCD"/>
                </a:solidFill>
              </a:rPr>
              <a:t> </a:t>
            </a:r>
            <a:r>
              <a:rPr spc="-5" dirty="0"/>
              <a:t>with</a:t>
            </a:r>
            <a:r>
              <a:rPr spc="10" dirty="0"/>
              <a:t> </a:t>
            </a:r>
            <a:r>
              <a:rPr spc="-5" dirty="0">
                <a:solidFill>
                  <a:srgbClr val="00CDCD"/>
                </a:solidFill>
              </a:rPr>
              <a:t>Static </a:t>
            </a:r>
            <a:r>
              <a:rPr spc="-5" dirty="0">
                <a:solidFill>
                  <a:srgbClr val="3399CC"/>
                </a:solidFill>
              </a:rPr>
              <a:t>{</a:t>
            </a:r>
          </a:p>
          <a:p>
            <a:pPr marL="111125">
              <a:lnSpc>
                <a:spcPct val="100000"/>
              </a:lnSpc>
            </a:pPr>
            <a:r>
              <a:rPr dirty="0"/>
              <a:t>val</a:t>
            </a:r>
            <a:r>
              <a:rPr spc="-25" dirty="0"/>
              <a:t> </a:t>
            </a:r>
            <a:r>
              <a:rPr spc="-5" dirty="0">
                <a:solidFill>
                  <a:srgbClr val="CCCCCC"/>
                </a:solidFill>
              </a:rPr>
              <a:t>name</a:t>
            </a:r>
            <a:r>
              <a:rPr spc="10" dirty="0">
                <a:solidFill>
                  <a:srgbClr val="CCCCCC"/>
                </a:solidFill>
              </a:rPr>
              <a:t> </a:t>
            </a:r>
            <a:r>
              <a:rPr spc="-5" dirty="0"/>
              <a:t>=</a:t>
            </a:r>
            <a:r>
              <a:rPr spc="-10" dirty="0"/>
              <a:t> </a:t>
            </a:r>
            <a:r>
              <a:rPr spc="-5" dirty="0">
                <a:solidFill>
                  <a:srgbClr val="CD0000"/>
                </a:solidFill>
              </a:rPr>
              <a:t>"Scala"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3399CC"/>
                </a:solidFill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CCCCCC"/>
                </a:solidFill>
              </a:rPr>
              <a:t>println</a:t>
            </a:r>
            <a:r>
              <a:rPr dirty="0">
                <a:solidFill>
                  <a:srgbClr val="3399CC"/>
                </a:solidFill>
              </a:rPr>
              <a:t>(</a:t>
            </a:r>
            <a:r>
              <a:rPr dirty="0"/>
              <a:t>new</a:t>
            </a:r>
            <a:r>
              <a:rPr spc="-30" dirty="0"/>
              <a:t> </a:t>
            </a:r>
            <a:r>
              <a:rPr dirty="0">
                <a:solidFill>
                  <a:srgbClr val="00CDCD"/>
                </a:solidFill>
              </a:rPr>
              <a:t>Scala</a:t>
            </a:r>
            <a:r>
              <a:rPr dirty="0">
                <a:solidFill>
                  <a:srgbClr val="3399CC"/>
                </a:solidFill>
              </a:rPr>
              <a:t>)</a:t>
            </a: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solidFill>
                  <a:srgbClr val="00CDCD"/>
                </a:solidFill>
              </a:rPr>
              <a:t>//</a:t>
            </a:r>
            <a:r>
              <a:rPr sz="2400" spc="-25" dirty="0">
                <a:solidFill>
                  <a:srgbClr val="00CDCD"/>
                </a:solidFill>
              </a:rPr>
              <a:t> </a:t>
            </a:r>
            <a:r>
              <a:rPr sz="2400" spc="-5" dirty="0">
                <a:solidFill>
                  <a:srgbClr val="00CDCD"/>
                </a:solidFill>
              </a:rPr>
              <a:t>Scala</a:t>
            </a:r>
            <a:r>
              <a:rPr sz="2400" dirty="0">
                <a:solidFill>
                  <a:srgbClr val="00CDCD"/>
                </a:solidFill>
              </a:rPr>
              <a:t> </a:t>
            </a:r>
            <a:r>
              <a:rPr sz="2400" spc="-5" dirty="0">
                <a:solidFill>
                  <a:srgbClr val="CCCCCC"/>
                </a:solidFill>
              </a:rPr>
              <a:t>runs</a:t>
            </a:r>
            <a:r>
              <a:rPr sz="2400" dirty="0">
                <a:solidFill>
                  <a:srgbClr val="CCCCCC"/>
                </a:solidFill>
              </a:rPr>
              <a:t> </a:t>
            </a:r>
            <a:r>
              <a:rPr sz="2400" spc="-5" dirty="0">
                <a:solidFill>
                  <a:srgbClr val="CCCCCC"/>
                </a:solidFill>
              </a:rPr>
              <a:t>on</a:t>
            </a:r>
            <a:r>
              <a:rPr sz="2400" spc="-10" dirty="0">
                <a:solidFill>
                  <a:srgbClr val="CCCCCC"/>
                </a:solidFill>
              </a:rPr>
              <a:t> </a:t>
            </a:r>
            <a:r>
              <a:rPr sz="2400" dirty="0">
                <a:solidFill>
                  <a:srgbClr val="00CDCD"/>
                </a:solidFill>
              </a:rPr>
              <a:t>JVM</a:t>
            </a:r>
            <a:r>
              <a:rPr sz="2400" spc="-10" dirty="0">
                <a:solidFill>
                  <a:srgbClr val="00CDCD"/>
                </a:solidFill>
              </a:rPr>
              <a:t> </a:t>
            </a:r>
            <a:r>
              <a:rPr sz="2400" spc="-5" dirty="0">
                <a:solidFill>
                  <a:srgbClr val="CCCCCC"/>
                </a:solidFill>
              </a:rPr>
              <a:t>is </a:t>
            </a:r>
            <a:r>
              <a:rPr sz="2400" dirty="0">
                <a:solidFill>
                  <a:srgbClr val="00CDCD"/>
                </a:solidFill>
              </a:rPr>
              <a:t>Static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2679065" cy="7028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6477" y="1612772"/>
            <a:ext cx="10915650" cy="3413125"/>
            <a:chOff x="1276477" y="1612772"/>
            <a:chExt cx="10915650" cy="3413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865" y="1612772"/>
              <a:ext cx="10478135" cy="1835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477" y="3190366"/>
              <a:ext cx="10516870" cy="18351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5025009" cy="702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1714880"/>
            <a:ext cx="1011745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95"/>
              </a:spcBef>
              <a:buFont typeface="Segoe UI"/>
              <a:buChar char="•"/>
              <a:tabLst>
                <a:tab pos="254000" algn="l"/>
              </a:tabLst>
            </a:pP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First-class</a:t>
            </a:r>
            <a:r>
              <a:rPr sz="2800" b="1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functions</a:t>
            </a:r>
            <a:endParaRPr sz="2800">
              <a:latin typeface="Segoe UI"/>
              <a:cs typeface="Segoe UI"/>
            </a:endParaRPr>
          </a:p>
          <a:p>
            <a:pPr marL="709295" lvl="1" indent="-240029">
              <a:lnSpc>
                <a:spcPct val="100000"/>
              </a:lnSpc>
              <a:spcBef>
                <a:spcPts val="5"/>
              </a:spcBef>
              <a:buChar char="-"/>
              <a:tabLst>
                <a:tab pos="709930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Functions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variables,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method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parameters,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return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endParaRPr sz="2800">
              <a:latin typeface="Segoe UI"/>
              <a:cs typeface="Segoe UI"/>
            </a:endParaRPr>
          </a:p>
          <a:p>
            <a:pPr marL="253365" indent="-241300">
              <a:lnSpc>
                <a:spcPct val="100000"/>
              </a:lnSpc>
              <a:buFont typeface="Segoe UI"/>
              <a:buChar char="•"/>
              <a:tabLst>
                <a:tab pos="254000" algn="l"/>
              </a:tabLst>
            </a:pP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Pure</a:t>
            </a:r>
            <a:r>
              <a:rPr sz="28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functions</a:t>
            </a:r>
            <a:endParaRPr sz="2800">
              <a:latin typeface="Segoe UI"/>
              <a:cs typeface="Segoe UI"/>
            </a:endParaRPr>
          </a:p>
          <a:p>
            <a:pPr marL="927100" lvl="1" indent="-457834">
              <a:lnSpc>
                <a:spcPct val="100000"/>
              </a:lnSpc>
              <a:buChar char="-"/>
              <a:tabLst>
                <a:tab pos="927100" algn="l"/>
                <a:tab pos="927735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No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side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effect</a:t>
            </a:r>
            <a:endParaRPr sz="2800">
              <a:latin typeface="Segoe UI"/>
              <a:cs typeface="Segoe UI"/>
            </a:endParaRPr>
          </a:p>
          <a:p>
            <a:pPr marL="253365" indent="-241300">
              <a:lnSpc>
                <a:spcPct val="100000"/>
              </a:lnSpc>
              <a:buFont typeface="Segoe UI"/>
              <a:buChar char="•"/>
              <a:tabLst>
                <a:tab pos="254000" algn="l"/>
              </a:tabLst>
            </a:pP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Recursion</a:t>
            </a:r>
            <a:endParaRPr sz="2800">
              <a:latin typeface="Segoe UI"/>
              <a:cs typeface="Segoe UI"/>
            </a:endParaRPr>
          </a:p>
          <a:p>
            <a:pPr marL="253365" indent="-241300">
              <a:lnSpc>
                <a:spcPct val="100000"/>
              </a:lnSpc>
              <a:buFont typeface="Segoe UI"/>
              <a:buChar char="•"/>
              <a:tabLst>
                <a:tab pos="254000" algn="l"/>
              </a:tabLst>
            </a:pP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Immutable</a:t>
            </a:r>
            <a:r>
              <a:rPr sz="28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Segoe UI"/>
                <a:cs typeface="Segoe UI"/>
              </a:rPr>
              <a:t>variables</a:t>
            </a:r>
            <a:endParaRPr sz="2800">
              <a:latin typeface="Segoe UI"/>
              <a:cs typeface="Segoe UI"/>
            </a:endParaRPr>
          </a:p>
          <a:p>
            <a:pPr marL="253365" indent="-241300">
              <a:lnSpc>
                <a:spcPct val="100000"/>
              </a:lnSpc>
              <a:buFont typeface="Segoe UI"/>
              <a:buChar char="•"/>
              <a:tabLst>
                <a:tab pos="254000" algn="l"/>
              </a:tabLst>
            </a:pPr>
            <a:r>
              <a:rPr sz="2800" b="1" spc="-15" dirty="0">
                <a:solidFill>
                  <a:srgbClr val="FFFFFF"/>
                </a:solidFill>
                <a:latin typeface="Segoe UI"/>
                <a:cs typeface="Segoe UI"/>
              </a:rPr>
              <a:t>Non-Strict</a:t>
            </a:r>
            <a:r>
              <a:rPr sz="2800" b="1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Segoe UI"/>
                <a:cs typeface="Segoe UI"/>
              </a:rPr>
              <a:t>evaluation</a:t>
            </a:r>
            <a:endParaRPr sz="2800">
              <a:latin typeface="Segoe UI"/>
              <a:cs typeface="Segoe UI"/>
            </a:endParaRPr>
          </a:p>
          <a:p>
            <a:pPr marL="927100" lvl="1" indent="-457834">
              <a:lnSpc>
                <a:spcPct val="100000"/>
              </a:lnSpc>
              <a:buChar char="-"/>
              <a:tabLst>
                <a:tab pos="927100" algn="l"/>
                <a:tab pos="927735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Delay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evaluation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until the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last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moment</a:t>
            </a:r>
            <a:endParaRPr sz="2800">
              <a:latin typeface="Segoe UI"/>
              <a:cs typeface="Segoe UI"/>
            </a:endParaRPr>
          </a:p>
          <a:p>
            <a:pPr marL="253365" indent="-241300">
              <a:lnSpc>
                <a:spcPct val="100000"/>
              </a:lnSpc>
              <a:buFont typeface="Segoe UI"/>
              <a:buChar char="•"/>
              <a:tabLst>
                <a:tab pos="254000" algn="l"/>
              </a:tabLst>
            </a:pPr>
            <a:r>
              <a:rPr sz="2800" b="1" spc="-15" dirty="0">
                <a:solidFill>
                  <a:srgbClr val="FFFFFF"/>
                </a:solidFill>
                <a:latin typeface="Segoe UI"/>
                <a:cs typeface="Segoe UI"/>
              </a:rPr>
              <a:t>Statements</a:t>
            </a:r>
            <a:endParaRPr sz="2800">
              <a:latin typeface="Segoe UI"/>
              <a:cs typeface="Segoe UI"/>
            </a:endParaRPr>
          </a:p>
          <a:p>
            <a:pPr marL="927100" lvl="1" indent="-457834">
              <a:lnSpc>
                <a:spcPct val="100000"/>
              </a:lnSpc>
              <a:buChar char="-"/>
              <a:tabLst>
                <a:tab pos="927100" algn="l"/>
                <a:tab pos="927735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Expression-Oriented</a:t>
            </a:r>
            <a:endParaRPr sz="2800">
              <a:latin typeface="Segoe UI"/>
              <a:cs typeface="Segoe UI"/>
            </a:endParaRPr>
          </a:p>
          <a:p>
            <a:pPr marL="253365" indent="-241300">
              <a:lnSpc>
                <a:spcPct val="100000"/>
              </a:lnSpc>
              <a:buFont typeface="Segoe UI"/>
              <a:buChar char="•"/>
              <a:tabLst>
                <a:tab pos="254000" algn="l"/>
              </a:tabLst>
            </a:pPr>
            <a:r>
              <a:rPr sz="2800" b="1" spc="-20" dirty="0">
                <a:solidFill>
                  <a:srgbClr val="FFFFFF"/>
                </a:solidFill>
                <a:latin typeface="Segoe UI"/>
                <a:cs typeface="Segoe UI"/>
              </a:rPr>
              <a:t>Pattern</a:t>
            </a: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 matching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3350133" cy="702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5500" y="1681733"/>
            <a:ext cx="896366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def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fibo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spc="-10" dirty="0">
                <a:solidFill>
                  <a:srgbClr val="00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if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&lt;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2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spc="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else</a:t>
            </a:r>
            <a:r>
              <a:rPr sz="2800" spc="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fibo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-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+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fibo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-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2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417830" indent="-307340">
              <a:lnSpc>
                <a:spcPct val="100000"/>
              </a:lnSpc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fibo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2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fibo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[](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2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=&gt; </a:t>
            </a:r>
            <a:r>
              <a:rPr sz="2800" spc="-5" dirty="0">
                <a:solidFill>
                  <a:srgbClr val="00CDCD"/>
                </a:solidFill>
                <a:latin typeface="Arial MT"/>
                <a:cs typeface="Arial MT"/>
              </a:rPr>
              <a:t>Int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 MT"/>
              <a:buChar char="&gt;"/>
            </a:pP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for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i</a:t>
            </a:r>
            <a:r>
              <a:rPr sz="2800" spc="-1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&lt;-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0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to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10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yield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fibo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417830" indent="-307340">
              <a:lnSpc>
                <a:spcPct val="100000"/>
              </a:lnSpc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res0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res0: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scala.collection.immutable.IndexedSeq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[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]</a:t>
            </a:r>
            <a:endParaRPr sz="2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00CDCD"/>
                </a:solidFill>
                <a:latin typeface="Arial MT"/>
                <a:cs typeface="Arial MT"/>
              </a:rPr>
              <a:t>Vector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20" dirty="0">
                <a:solidFill>
                  <a:srgbClr val="CD00CD"/>
                </a:solidFill>
                <a:latin typeface="Arial MT"/>
                <a:cs typeface="Arial MT"/>
              </a:rPr>
              <a:t>0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2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3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5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8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13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00" y="2787142"/>
            <a:ext cx="82042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def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func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y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5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z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=&gt;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3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spc="-15" dirty="0">
                <a:solidFill>
                  <a:srgbClr val="00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z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apply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y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-76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func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2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3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y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=&gt;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*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y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2700" marR="3451225">
              <a:lnSpc>
                <a:spcPct val="100000"/>
              </a:lnSpc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val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adder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 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y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=&gt;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x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+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y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 func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2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3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adder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func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2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3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y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=&gt;</a:t>
            </a:r>
            <a:r>
              <a:rPr sz="2800" spc="-9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*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-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y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*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y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abs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3350133" cy="7028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3014726" cy="702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5500" y="3355594"/>
            <a:ext cx="47529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DCD00"/>
                </a:solidFill>
                <a:latin typeface="Arial MT"/>
                <a:cs typeface="Arial MT"/>
              </a:rPr>
              <a:t>var</a:t>
            </a:r>
            <a:r>
              <a:rPr sz="2400" spc="-2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Arial MT"/>
                <a:cs typeface="Arial MT"/>
              </a:rPr>
              <a:t>offset</a:t>
            </a:r>
            <a:r>
              <a:rPr sz="2400" spc="-3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400" spc="-2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tabLst>
                <a:tab pos="1920875" algn="l"/>
              </a:tabLst>
            </a:pPr>
            <a:r>
              <a:rPr sz="2400" spc="-5" dirty="0">
                <a:solidFill>
                  <a:srgbClr val="CDCD00"/>
                </a:solidFill>
                <a:latin typeface="Arial MT"/>
                <a:cs typeface="Arial MT"/>
              </a:rPr>
              <a:t>val </a:t>
            </a:r>
            <a:r>
              <a:rPr sz="2400" spc="-10" dirty="0">
                <a:solidFill>
                  <a:srgbClr val="CCCCCC"/>
                </a:solidFill>
                <a:latin typeface="Arial MT"/>
                <a:cs typeface="Arial MT"/>
              </a:rPr>
              <a:t>plusOffset </a:t>
            </a:r>
            <a:r>
              <a:rPr sz="2400" dirty="0">
                <a:solidFill>
                  <a:srgbClr val="CDCD00"/>
                </a:solidFill>
                <a:latin typeface="Arial MT"/>
                <a:cs typeface="Arial MT"/>
              </a:rPr>
              <a:t>= 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x</a:t>
            </a:r>
            <a:r>
              <a:rPr sz="2400" spc="-5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400" spc="-5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400" dirty="0">
                <a:solidFill>
                  <a:srgbClr val="CDCD00"/>
                </a:solidFill>
                <a:latin typeface="Arial MT"/>
                <a:cs typeface="Arial MT"/>
              </a:rPr>
              <a:t>=&gt; </a:t>
            </a:r>
            <a:r>
              <a:rPr sz="2400" dirty="0">
                <a:solidFill>
                  <a:srgbClr val="CCCCCC"/>
                </a:solidFill>
                <a:latin typeface="Arial MT"/>
                <a:cs typeface="Arial MT"/>
              </a:rPr>
              <a:t>x </a:t>
            </a:r>
            <a:r>
              <a:rPr sz="2400" dirty="0">
                <a:solidFill>
                  <a:srgbClr val="3399CC"/>
                </a:solidFill>
                <a:latin typeface="Arial MT"/>
                <a:cs typeface="Arial MT"/>
              </a:rPr>
              <a:t>+ </a:t>
            </a:r>
            <a:r>
              <a:rPr sz="2400" spc="-10" dirty="0">
                <a:solidFill>
                  <a:srgbClr val="CCCCCC"/>
                </a:solidFill>
                <a:latin typeface="Arial MT"/>
                <a:cs typeface="Arial MT"/>
              </a:rPr>
              <a:t>offset </a:t>
            </a:r>
            <a:r>
              <a:rPr sz="2400" spc="-65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plusOffset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5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)	</a:t>
            </a:r>
            <a:r>
              <a:rPr sz="2400" dirty="0">
                <a:solidFill>
                  <a:srgbClr val="00AFEF"/>
                </a:solidFill>
                <a:latin typeface="Arial MT"/>
                <a:cs typeface="Arial MT"/>
              </a:rPr>
              <a:t>//</a:t>
            </a:r>
            <a:r>
              <a:rPr sz="2400" spc="-3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Arial MT"/>
                <a:cs typeface="Arial MT"/>
              </a:rPr>
              <a:t>6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foo</a:t>
            </a:r>
            <a:r>
              <a:rPr sz="2400" spc="-3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400" spc="-3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5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920875" algn="l"/>
              </a:tabLst>
            </a:pPr>
            <a:r>
              <a:rPr sz="2400" spc="-5" dirty="0">
                <a:solidFill>
                  <a:srgbClr val="CCCCCC"/>
                </a:solidFill>
                <a:latin typeface="Arial MT"/>
                <a:cs typeface="Arial MT"/>
              </a:rPr>
              <a:t>plusOffset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CD00CD"/>
                </a:solidFill>
                <a:latin typeface="Arial MT"/>
                <a:cs typeface="Arial MT"/>
              </a:rPr>
              <a:t>5</a:t>
            </a:r>
            <a:r>
              <a:rPr sz="2400" spc="-5" dirty="0">
                <a:solidFill>
                  <a:srgbClr val="3399CC"/>
                </a:solidFill>
                <a:latin typeface="Arial MT"/>
                <a:cs typeface="Arial MT"/>
              </a:rPr>
              <a:t>)	</a:t>
            </a:r>
            <a:r>
              <a:rPr sz="2400" dirty="0">
                <a:solidFill>
                  <a:srgbClr val="00AFEF"/>
                </a:solidFill>
                <a:latin typeface="Arial MT"/>
                <a:cs typeface="Arial MT"/>
              </a:rPr>
              <a:t>//</a:t>
            </a:r>
            <a:r>
              <a:rPr sz="2400" spc="-7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Arial MT"/>
                <a:cs typeface="Arial MT"/>
              </a:rPr>
              <a:t>10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2074925"/>
            <a:ext cx="101441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spc="-15" dirty="0">
                <a:solidFill>
                  <a:srgbClr val="FFFFFF"/>
                </a:solidFill>
                <a:latin typeface="Segoe UI"/>
                <a:cs typeface="Segoe UI"/>
              </a:rPr>
              <a:t>Closure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is a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function,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whose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return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depends</a:t>
            </a:r>
            <a:r>
              <a:rPr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value </a:t>
            </a:r>
            <a:r>
              <a:rPr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25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one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or </a:t>
            </a:r>
            <a:r>
              <a:rPr spc="-15" dirty="0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variables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declared</a:t>
            </a:r>
            <a:r>
              <a:rPr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outside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844" y="2246210"/>
            <a:ext cx="9389110" cy="309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1660">
              <a:lnSpc>
                <a:spcPct val="12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work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Scala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motivated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two</a:t>
            </a:r>
            <a:r>
              <a:rPr sz="28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CD0000"/>
                </a:solidFill>
                <a:latin typeface="Segoe UI"/>
                <a:cs typeface="Segoe UI"/>
              </a:rPr>
              <a:t>hypotheses</a:t>
            </a:r>
            <a:r>
              <a:rPr sz="2800" spc="-10" dirty="0">
                <a:solidFill>
                  <a:srgbClr val="CD0000"/>
                </a:solidFill>
                <a:latin typeface="Segoe UI"/>
                <a:cs typeface="Segoe UI"/>
              </a:rPr>
              <a:t>: </a:t>
            </a:r>
            <a:r>
              <a:rPr sz="2800" spc="-5" dirty="0">
                <a:solidFill>
                  <a:srgbClr val="CD0000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CC0000"/>
                </a:solidFill>
                <a:latin typeface="Segoe UI"/>
                <a:cs typeface="Segoe UI"/>
              </a:rPr>
              <a:t>Hypothesis</a:t>
            </a:r>
            <a:r>
              <a:rPr sz="2800" b="1" spc="65" dirty="0">
                <a:solidFill>
                  <a:srgbClr val="CC0000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Segoe UI"/>
                <a:cs typeface="Segoe UI"/>
              </a:rPr>
              <a:t>1: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general-purpose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language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needs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endParaRPr sz="2800">
              <a:latin typeface="Segoe UI"/>
              <a:cs typeface="Segoe UI"/>
            </a:endParaRPr>
          </a:p>
          <a:p>
            <a:pPr marL="12700" marR="5080">
              <a:lnSpc>
                <a:spcPts val="3020"/>
              </a:lnSpc>
              <a:spcBef>
                <a:spcPts val="50"/>
              </a:spcBef>
            </a:pPr>
            <a:r>
              <a:rPr sz="2800" i="1" spc="-15" dirty="0">
                <a:solidFill>
                  <a:srgbClr val="FFFFFF"/>
                </a:solidFill>
                <a:latin typeface="Segoe UI"/>
                <a:cs typeface="Segoe UI"/>
              </a:rPr>
              <a:t>scalable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;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same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concepts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should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describe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small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well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as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parts.</a:t>
            </a:r>
            <a:endParaRPr sz="2800">
              <a:latin typeface="Segoe UI"/>
              <a:cs typeface="Segoe UI"/>
            </a:endParaRPr>
          </a:p>
          <a:p>
            <a:pPr marL="12700" marR="299085">
              <a:lnSpc>
                <a:spcPct val="90000"/>
              </a:lnSpc>
              <a:spcBef>
                <a:spcPts val="955"/>
              </a:spcBef>
            </a:pPr>
            <a:r>
              <a:rPr sz="2800" b="1" spc="-10" dirty="0">
                <a:solidFill>
                  <a:srgbClr val="CC0000"/>
                </a:solidFill>
                <a:latin typeface="Segoe UI"/>
                <a:cs typeface="Segoe UI"/>
              </a:rPr>
              <a:t>Hypothesis</a:t>
            </a:r>
            <a:r>
              <a:rPr sz="2800" b="1" spc="65" dirty="0">
                <a:solidFill>
                  <a:srgbClr val="CC0000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Segoe UI"/>
                <a:cs typeface="Segoe UI"/>
              </a:rPr>
              <a:t>2:</a:t>
            </a:r>
            <a:r>
              <a:rPr sz="2800" b="1" spc="5" dirty="0">
                <a:solidFill>
                  <a:srgbClr val="CC0000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Scalability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achieved by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unifying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2800" spc="-7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generalizing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Segoe UI"/>
                <a:cs typeface="Segoe UI"/>
              </a:rPr>
              <a:t>functional</a:t>
            </a:r>
            <a:r>
              <a:rPr sz="2800" i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Segoe UI"/>
                <a:cs typeface="Segoe UI"/>
              </a:rPr>
              <a:t>object-oriented</a:t>
            </a:r>
            <a:r>
              <a:rPr sz="2800" i="1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programming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concepts.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6698488" cy="7028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24590" y="6432677"/>
            <a:ext cx="1670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14880"/>
            <a:ext cx="100672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80" dirty="0">
                <a:solidFill>
                  <a:srgbClr val="FFFFFF"/>
                </a:solidFill>
                <a:latin typeface="Segoe UI"/>
                <a:cs typeface="Segoe UI"/>
              </a:rPr>
              <a:t>Tail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"/>
                <a:cs typeface="Segoe UI"/>
              </a:rPr>
              <a:t>Recursive</a:t>
            </a:r>
            <a:r>
              <a:rPr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function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function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calls 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itself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 as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its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final 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operation.</a:t>
            </a:r>
            <a:r>
              <a:rPr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spc="-80" dirty="0">
                <a:solidFill>
                  <a:srgbClr val="FFFFFF"/>
                </a:solidFill>
                <a:latin typeface="Segoe UI"/>
                <a:cs typeface="Segoe UI"/>
              </a:rPr>
              <a:t>Tail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"/>
                <a:cs typeface="Segoe UI"/>
              </a:rPr>
              <a:t>Recursive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Function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automatically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optimized </a:t>
            </a:r>
            <a:r>
              <a:rPr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by compiler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 avoid</a:t>
            </a:r>
            <a:r>
              <a:rPr spc="-20" dirty="0">
                <a:solidFill>
                  <a:srgbClr val="FFFFFF"/>
                </a:solidFill>
                <a:latin typeface="Segoe UI"/>
                <a:cs typeface="Segoe UI"/>
              </a:rPr>
              <a:t> Stack</a:t>
            </a:r>
            <a:r>
              <a:rPr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Overflow</a:t>
            </a:r>
            <a:r>
              <a:rPr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problem.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5358892" cy="702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5500" y="1691716"/>
            <a:ext cx="995108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import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scala.annotation.tailrec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//</a:t>
            </a:r>
            <a:r>
              <a:rPr sz="2800" spc="-1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1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-</a:t>
            </a:r>
            <a:r>
              <a:rPr sz="2800" spc="-1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basic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recursive</a:t>
            </a:r>
            <a:r>
              <a:rPr sz="2800" spc="-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factorial</a:t>
            </a:r>
            <a:r>
              <a:rPr sz="2800" spc="-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method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def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factorial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spc="-15" dirty="0">
                <a:solidFill>
                  <a:srgbClr val="00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</a:t>
            </a:r>
            <a:r>
              <a:rPr sz="2800" spc="1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if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spc="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==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0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r>
              <a:rPr sz="2800" spc="5" dirty="0">
                <a:solidFill>
                  <a:srgbClr val="CD00C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else</a:t>
            </a:r>
            <a:r>
              <a:rPr sz="2800" spc="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*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factorial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-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2700" marR="4471670">
              <a:lnSpc>
                <a:spcPct val="100000"/>
              </a:lnSpc>
            </a:pP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// 2 -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tail-recursive factorial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method </a:t>
            </a:r>
            <a:r>
              <a:rPr sz="2800" spc="-77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def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factorial2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Long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Long</a:t>
            </a:r>
            <a:r>
              <a:rPr sz="2800" spc="10" dirty="0">
                <a:solidFill>
                  <a:srgbClr val="00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 {</a:t>
            </a:r>
            <a:endParaRPr sz="2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@tailrec</a:t>
            </a:r>
            <a:endParaRPr sz="2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def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factorialAccumulator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acc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Long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Long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Long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 {</a:t>
            </a:r>
            <a:endParaRPr sz="2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if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==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0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acc</a:t>
            </a:r>
            <a:r>
              <a:rPr sz="2800" spc="-1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else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factorialAccumulator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*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acc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-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factorialAccumulator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3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4689602" cy="702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2278125"/>
            <a:ext cx="1024382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900" algn="l"/>
              </a:tabLst>
            </a:pPr>
            <a:r>
              <a:rPr sz="2800" b="1" spc="-10" dirty="0">
                <a:solidFill>
                  <a:srgbClr val="FFFFFF"/>
                </a:solidFill>
                <a:latin typeface="Segoe UI"/>
                <a:cs typeface="Segoe UI"/>
              </a:rPr>
              <a:t>Note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 :	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Java,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all method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invocations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are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call-by-value.</a:t>
            </a:r>
            <a:endParaRPr sz="2800">
              <a:latin typeface="Segoe UI"/>
              <a:cs typeface="Segoe UI"/>
            </a:endParaRPr>
          </a:p>
          <a:p>
            <a:pPr marL="12700" marR="33655" indent="97155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Scala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gives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additional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mechanism for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passing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parameters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methods (and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functions):</a:t>
            </a:r>
            <a:endParaRPr sz="28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Call-by-name,</a:t>
            </a:r>
            <a:r>
              <a:rPr sz="28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passes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block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callee.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Each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time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callee accesses</a:t>
            </a:r>
            <a:r>
              <a:rPr sz="28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Segoe UI"/>
                <a:cs typeface="Segoe UI"/>
              </a:rPr>
              <a:t>parameter,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block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executed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2800" spc="-7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is calculated.</a:t>
            </a:r>
            <a:endParaRPr sz="2800">
              <a:latin typeface="Segoe UI"/>
              <a:cs typeface="Segoe UI"/>
            </a:endParaRPr>
          </a:p>
          <a:p>
            <a:pPr marL="12700" marR="52959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Call-by-name</a:t>
            </a:r>
            <a:r>
              <a:rPr sz="28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allows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pass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parameters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might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take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a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longtime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calculate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but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may not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be used.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4689602" cy="702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5500" y="2294966"/>
            <a:ext cx="8239759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3980">
              <a:lnSpc>
                <a:spcPct val="100000"/>
              </a:lnSpc>
              <a:spcBef>
                <a:spcPts val="95"/>
              </a:spcBef>
              <a:tabLst>
                <a:tab pos="3843020" algn="l"/>
              </a:tabLst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def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delayed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=&gt;</a:t>
            </a:r>
            <a:r>
              <a:rPr sz="2800" spc="1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println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"delayed</a:t>
            </a:r>
            <a:r>
              <a:rPr sz="2800" spc="25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method"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def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notDelayed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	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println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"Indelayed</a:t>
            </a:r>
            <a:r>
              <a:rPr sz="2800" spc="-50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method"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-76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def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infinite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()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 {</a:t>
            </a:r>
            <a:endParaRPr sz="2800">
              <a:latin typeface="Arial MT"/>
              <a:cs typeface="Arial MT"/>
            </a:endParaRPr>
          </a:p>
          <a:p>
            <a:pPr marL="927100" marR="588454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nt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"X"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 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infinite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delayed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infinite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())</a:t>
            </a:r>
            <a:r>
              <a:rPr sz="2800" spc="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//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delayed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method 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notDelayed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infinite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())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 //XXXXXXXXXXXXXXXXXX…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7900" y="1838324"/>
            <a:ext cx="622554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068070" indent="-91503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def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what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any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Any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any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match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{ </a:t>
            </a:r>
            <a:r>
              <a:rPr sz="2800" spc="-76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case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Int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=&gt;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"It's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an</a:t>
            </a:r>
            <a:r>
              <a:rPr sz="2800" spc="5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Int"</a:t>
            </a:r>
            <a:endParaRPr sz="28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case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:</a:t>
            </a:r>
            <a:r>
              <a:rPr sz="2800" spc="-5" dirty="0">
                <a:solidFill>
                  <a:srgbClr val="00CD00"/>
                </a:solidFill>
                <a:latin typeface="Arial MT"/>
                <a:cs typeface="Arial MT"/>
              </a:rPr>
              <a:t>String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=&gt;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"It's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a String"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case</a:t>
            </a:r>
            <a:r>
              <a:rPr sz="2800" spc="-2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_ =&gt;</a:t>
            </a:r>
            <a:r>
              <a:rPr sz="2800" spc="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"I</a:t>
            </a:r>
            <a:r>
              <a:rPr sz="2800" spc="-15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don't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know</a:t>
            </a:r>
            <a:r>
              <a:rPr sz="2800" spc="-15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what</a:t>
            </a:r>
            <a:r>
              <a:rPr sz="2800" spc="-15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it</a:t>
            </a:r>
            <a:r>
              <a:rPr sz="2800" spc="-10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is"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12700" marR="543560">
              <a:lnSpc>
                <a:spcPct val="100000"/>
              </a:lnSpc>
            </a:pP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what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123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//"It's</a:t>
            </a:r>
            <a:r>
              <a:rPr sz="2800" spc="77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an</a:t>
            </a:r>
            <a:r>
              <a:rPr sz="2800" spc="77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Int" </a:t>
            </a:r>
            <a:r>
              <a:rPr sz="2800" spc="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what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"hello"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2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//"It's a String"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what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false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//"I</a:t>
            </a:r>
            <a:r>
              <a:rPr sz="2800" spc="-1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don't know</a:t>
            </a:r>
            <a:r>
              <a:rPr sz="2800" spc="-1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what</a:t>
            </a:r>
            <a:r>
              <a:rPr sz="2800" spc="-1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it</a:t>
            </a:r>
            <a:r>
              <a:rPr sz="2800" spc="-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is"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344" y="785444"/>
            <a:ext cx="6029198" cy="7028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10049002" cy="702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5500" y="1685924"/>
            <a:ext cx="1081341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998345" indent="-91503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books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List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"Beginning</a:t>
            </a:r>
            <a:r>
              <a:rPr sz="2800" spc="15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Scala"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"Beginning</a:t>
            </a:r>
            <a:r>
              <a:rPr sz="2800" spc="30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Groovy"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 </a:t>
            </a:r>
            <a:r>
              <a:rPr sz="2800" spc="-76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"Beginning</a:t>
            </a:r>
            <a:r>
              <a:rPr sz="2800" spc="30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Java"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"Scala</a:t>
            </a:r>
            <a:r>
              <a:rPr sz="2800" spc="5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in</a:t>
            </a:r>
            <a:r>
              <a:rPr sz="2800" spc="20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00"/>
                </a:solidFill>
                <a:latin typeface="Arial MT"/>
                <a:cs typeface="Arial MT"/>
              </a:rPr>
              <a:t>24</a:t>
            </a:r>
            <a:r>
              <a:rPr sz="2800" spc="5" dirty="0">
                <a:solidFill>
                  <a:srgbClr val="CD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hours"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2700" marR="5910580">
              <a:lnSpc>
                <a:spcPct val="100000"/>
              </a:lnSpc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for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&lt;-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books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println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-76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var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scalabooks</a:t>
            </a:r>
            <a:r>
              <a:rPr sz="2800" spc="1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endParaRPr sz="2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for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{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spc="-1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&lt;-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books</a:t>
            </a:r>
            <a:r>
              <a:rPr sz="2800" spc="1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if</a:t>
            </a:r>
            <a:r>
              <a:rPr sz="2800" spc="-1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contains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"Scala"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}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yield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endParaRPr sz="2800">
              <a:latin typeface="Arial MT"/>
              <a:cs typeface="Arial MT"/>
            </a:endParaRPr>
          </a:p>
          <a:p>
            <a:pPr marL="12700" marR="5080" indent="99060">
              <a:lnSpc>
                <a:spcPct val="100000"/>
              </a:lnSpc>
              <a:buClr>
                <a:srgbClr val="333333"/>
              </a:buClr>
              <a:buChar char="&gt;"/>
              <a:tabLst>
                <a:tab pos="418465" algn="l"/>
              </a:tabLst>
            </a:pPr>
            <a:r>
              <a:rPr sz="2800" i="1" dirty="0">
                <a:solidFill>
                  <a:srgbClr val="CCCCCC"/>
                </a:solidFill>
                <a:latin typeface="Arial"/>
                <a:cs typeface="Arial"/>
              </a:rPr>
              <a:t>scalabooks</a:t>
            </a:r>
            <a:r>
              <a:rPr sz="2800" i="1" dirty="0">
                <a:solidFill>
                  <a:srgbClr val="CDCD00"/>
                </a:solidFill>
                <a:latin typeface="Arial"/>
                <a:cs typeface="Arial"/>
              </a:rPr>
              <a:t>:</a:t>
            </a:r>
            <a:r>
              <a:rPr sz="2800" i="1" spc="-10" dirty="0">
                <a:solidFill>
                  <a:srgbClr val="CDCD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CD00"/>
                </a:solidFill>
                <a:latin typeface="Arial"/>
                <a:cs typeface="Arial"/>
              </a:rPr>
              <a:t>List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[</a:t>
            </a:r>
            <a:r>
              <a:rPr sz="2800" i="1" dirty="0">
                <a:solidFill>
                  <a:srgbClr val="00CD00"/>
                </a:solidFill>
                <a:latin typeface="Arial"/>
                <a:cs typeface="Arial"/>
              </a:rPr>
              <a:t>String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]</a:t>
            </a:r>
            <a:r>
              <a:rPr sz="2800" i="1" spc="-2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DCD00"/>
                </a:solidFill>
                <a:latin typeface="Arial"/>
                <a:cs typeface="Arial"/>
              </a:rPr>
              <a:t>= </a:t>
            </a:r>
            <a:r>
              <a:rPr sz="2800" i="1" dirty="0">
                <a:solidFill>
                  <a:srgbClr val="00CDCD"/>
                </a:solidFill>
                <a:latin typeface="Arial"/>
                <a:cs typeface="Arial"/>
              </a:rPr>
              <a:t>List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CDCD"/>
                </a:solidFill>
                <a:latin typeface="Arial"/>
                <a:cs typeface="Arial"/>
              </a:rPr>
              <a:t>Beginning</a:t>
            </a:r>
            <a:r>
              <a:rPr sz="2800" i="1" spc="15" dirty="0">
                <a:solidFill>
                  <a:srgbClr val="00CDCD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CDCD"/>
                </a:solidFill>
                <a:latin typeface="Arial"/>
                <a:cs typeface="Arial"/>
              </a:rPr>
              <a:t>Scala</a:t>
            </a:r>
            <a:r>
              <a:rPr sz="2800" i="1" dirty="0">
                <a:solidFill>
                  <a:srgbClr val="3399CC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00CDCD"/>
                </a:solidFill>
                <a:latin typeface="Arial"/>
                <a:cs typeface="Arial"/>
              </a:rPr>
              <a:t>Scala</a:t>
            </a:r>
            <a:r>
              <a:rPr sz="2800" i="1" spc="10" dirty="0">
                <a:solidFill>
                  <a:srgbClr val="00CDCD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CCCCC"/>
                </a:solidFill>
                <a:latin typeface="Arial"/>
                <a:cs typeface="Arial"/>
              </a:rPr>
              <a:t>in</a:t>
            </a:r>
            <a:r>
              <a:rPr sz="2800" i="1" spc="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D00CD"/>
                </a:solidFill>
                <a:latin typeface="Arial"/>
                <a:cs typeface="Arial"/>
              </a:rPr>
              <a:t>24</a:t>
            </a:r>
            <a:r>
              <a:rPr sz="2800" i="1" spc="5" dirty="0">
                <a:solidFill>
                  <a:srgbClr val="CD00CD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CCCCC"/>
                </a:solidFill>
                <a:latin typeface="Arial"/>
                <a:cs typeface="Arial"/>
              </a:rPr>
              <a:t>hours</a:t>
            </a:r>
            <a:r>
              <a:rPr sz="2800" i="1" spc="-5" dirty="0">
                <a:solidFill>
                  <a:srgbClr val="3399CC"/>
                </a:solidFill>
                <a:latin typeface="Arial"/>
                <a:cs typeface="Arial"/>
              </a:rPr>
              <a:t>) </a:t>
            </a:r>
            <a:r>
              <a:rPr sz="2800" i="1" spc="-760" dirty="0">
                <a:solidFill>
                  <a:srgbClr val="3399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for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&lt;-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books</a:t>
            </a:r>
            <a:r>
              <a:rPr sz="2800" spc="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if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contains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"Scala"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println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books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foreach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println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_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39" y="633044"/>
            <a:ext cx="7705090" cy="702945"/>
            <a:chOff x="929639" y="633044"/>
            <a:chExt cx="7705090" cy="702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633044"/>
              <a:ext cx="6700139" cy="7028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4752" y="633044"/>
              <a:ext cx="1004011" cy="7028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4170" y="633044"/>
              <a:ext cx="670559" cy="7028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5500" y="1677669"/>
            <a:ext cx="8615045" cy="434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1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to</a:t>
            </a:r>
            <a:r>
              <a:rPr sz="2800" spc="-1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20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filterNot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elem</a:t>
            </a:r>
            <a:r>
              <a:rPr sz="2800" spc="2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=&gt;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elem</a:t>
            </a:r>
            <a:r>
              <a:rPr sz="2800" spc="1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%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2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==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0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292860">
              <a:lnSpc>
                <a:spcPct val="100000"/>
              </a:lnSpc>
            </a:pP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filter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_</a:t>
            </a:r>
            <a:r>
              <a:rPr sz="2800" spc="-2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%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00CD"/>
                </a:solidFill>
                <a:latin typeface="Arial MT"/>
                <a:cs typeface="Arial MT"/>
              </a:rPr>
              <a:t>3</a:t>
            </a:r>
            <a:r>
              <a:rPr sz="2800" spc="-25" dirty="0">
                <a:solidFill>
                  <a:srgbClr val="CD00C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==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0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292860">
              <a:lnSpc>
                <a:spcPct val="100000"/>
              </a:lnSpc>
            </a:pP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map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elem</a:t>
            </a:r>
            <a:r>
              <a:rPr sz="2800" spc="1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=&gt;</a:t>
            </a:r>
            <a:r>
              <a:rPr sz="2800" spc="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elem</a:t>
            </a:r>
            <a:r>
              <a:rPr sz="2800" spc="15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*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elem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292860">
              <a:lnSpc>
                <a:spcPct val="100000"/>
              </a:lnSpc>
            </a:pP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foldLeft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)(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_</a:t>
            </a:r>
            <a:r>
              <a:rPr sz="2800" spc="-3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*</a:t>
            </a:r>
            <a:r>
              <a:rPr sz="2800" spc="-3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_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-1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//164025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import</a:t>
            </a:r>
            <a:r>
              <a:rPr sz="2800" spc="25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scala.io.Source</a:t>
            </a:r>
            <a:r>
              <a:rPr sz="2800" spc="2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 MT"/>
                <a:cs typeface="Arial MT"/>
              </a:rPr>
              <a:t>//</a:t>
            </a:r>
            <a:r>
              <a:rPr sz="28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 MT"/>
                <a:cs typeface="Arial MT"/>
              </a:rPr>
              <a:t>count</a:t>
            </a:r>
            <a:r>
              <a:rPr sz="28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33"/>
                </a:solidFill>
                <a:latin typeface="Arial MT"/>
                <a:cs typeface="Arial MT"/>
              </a:rPr>
              <a:t>characters</a:t>
            </a:r>
            <a:r>
              <a:rPr sz="28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33"/>
                </a:solidFill>
                <a:latin typeface="Arial MT"/>
                <a:cs typeface="Arial MT"/>
              </a:rPr>
              <a:t>occurrences </a:t>
            </a:r>
            <a:r>
              <a:rPr sz="2800" spc="-7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val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lines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CD"/>
                </a:solidFill>
                <a:latin typeface="Arial MT"/>
                <a:cs typeface="Arial MT"/>
              </a:rPr>
              <a:t>Source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fromFile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0000"/>
                </a:solidFill>
                <a:latin typeface="Arial MT"/>
                <a:cs typeface="Arial MT"/>
              </a:rPr>
              <a:t>“path"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getLines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() 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lines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flatMap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DCD00"/>
                </a:solidFill>
                <a:latin typeface="Arial MT"/>
                <a:cs typeface="Arial MT"/>
              </a:rPr>
              <a:t>_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toCharArray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2078989" marR="478790" indent="-1377950">
              <a:lnSpc>
                <a:spcPct val="100000"/>
              </a:lnSpc>
            </a:pP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.</a:t>
            </a:r>
            <a:r>
              <a:rPr sz="2800" spc="-10" dirty="0">
                <a:solidFill>
                  <a:srgbClr val="CCCCCC"/>
                </a:solidFill>
                <a:latin typeface="Arial MT"/>
                <a:cs typeface="Arial MT"/>
              </a:rPr>
              <a:t>foldLeft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spc="-10" dirty="0">
                <a:solidFill>
                  <a:srgbClr val="00CDCD"/>
                </a:solidFill>
                <a:latin typeface="Arial MT"/>
                <a:cs typeface="Arial MT"/>
              </a:rPr>
              <a:t>Map</a:t>
            </a:r>
            <a:r>
              <a:rPr sz="2800" spc="-10" dirty="0">
                <a:solidFill>
                  <a:srgbClr val="3399CC"/>
                </a:solidFill>
                <a:latin typeface="Arial MT"/>
                <a:cs typeface="Arial MT"/>
              </a:rPr>
              <a:t>[</a:t>
            </a:r>
            <a:r>
              <a:rPr sz="2800" spc="-10" dirty="0">
                <a:solidFill>
                  <a:srgbClr val="00CD00"/>
                </a:solidFill>
                <a:latin typeface="Arial MT"/>
                <a:cs typeface="Arial MT"/>
              </a:rPr>
              <a:t>Char</a:t>
            </a:r>
            <a:r>
              <a:rPr sz="2800" spc="-10" dirty="0">
                <a:solidFill>
                  <a:srgbClr val="333333"/>
                </a:solidFill>
                <a:latin typeface="Arial MT"/>
                <a:cs typeface="Arial MT"/>
              </a:rPr>
              <a:t>,</a:t>
            </a:r>
            <a:r>
              <a:rPr sz="28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CD00"/>
                </a:solidFill>
                <a:latin typeface="Arial MT"/>
                <a:cs typeface="Arial MT"/>
              </a:rPr>
              <a:t>Int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]()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CCCCCC"/>
                </a:solidFill>
                <a:latin typeface="Arial MT"/>
                <a:cs typeface="Arial MT"/>
              </a:rPr>
              <a:t>withDefaultValue</a:t>
            </a:r>
            <a:r>
              <a:rPr sz="2800" spc="3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0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 </a:t>
            </a:r>
            <a:r>
              <a:rPr sz="2800" spc="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acc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</a:t>
            </a:r>
            <a:r>
              <a:rPr sz="2800" spc="-5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DCD00"/>
                </a:solidFill>
                <a:latin typeface="Arial MT"/>
                <a:cs typeface="Arial MT"/>
              </a:rPr>
              <a:t>=&gt;</a:t>
            </a:r>
            <a:r>
              <a:rPr sz="2800" spc="-10" dirty="0">
                <a:solidFill>
                  <a:srgbClr val="CDCD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acc</a:t>
            </a:r>
            <a:r>
              <a:rPr sz="2800" spc="-1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CCCC"/>
                </a:solidFill>
                <a:latin typeface="Arial MT"/>
                <a:cs typeface="Arial MT"/>
              </a:rPr>
              <a:t>updated</a:t>
            </a:r>
            <a:r>
              <a:rPr sz="2800" spc="20" dirty="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,</a:t>
            </a:r>
            <a:r>
              <a:rPr sz="2800" spc="-20" dirty="0">
                <a:solidFill>
                  <a:srgbClr val="3399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acc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CCCCC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)+</a:t>
            </a:r>
            <a:r>
              <a:rPr sz="2800" dirty="0">
                <a:solidFill>
                  <a:srgbClr val="CD00CD"/>
                </a:solidFill>
                <a:latin typeface="Arial MT"/>
                <a:cs typeface="Arial MT"/>
              </a:rPr>
              <a:t>1</a:t>
            </a:r>
            <a:r>
              <a:rPr sz="2800" dirty="0">
                <a:solidFill>
                  <a:srgbClr val="3399CC"/>
                </a:solidFill>
                <a:latin typeface="Arial MT"/>
                <a:cs typeface="Arial MT"/>
              </a:rPr>
              <a:t>))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5694299" cy="7028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8883" y="1690116"/>
            <a:ext cx="3573779" cy="46893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3952" y="1690116"/>
            <a:ext cx="3718559" cy="46893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164" y="1612772"/>
            <a:ext cx="8764905" cy="3413125"/>
            <a:chOff x="2590164" y="1612772"/>
            <a:chExt cx="8764905" cy="3413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164" y="1612772"/>
              <a:ext cx="8764396" cy="18351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757" y="3190366"/>
              <a:ext cx="5258562" cy="18351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40258"/>
            <a:ext cx="6758940" cy="518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18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Functional</a:t>
            </a:r>
            <a:r>
              <a:rPr sz="28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Programming</a:t>
            </a:r>
            <a:r>
              <a:rPr sz="2800" b="1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Scala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80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Specialization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Coursera.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ts val="3180"/>
              </a:lnSpc>
              <a:spcBef>
                <a:spcPts val="6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Explore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Scala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Ecosystem,</a:t>
            </a:r>
            <a:r>
              <a:rPr sz="28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especially 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Akka</a:t>
            </a:r>
            <a:r>
              <a:rPr sz="2800" b="1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80"/>
              </a:lnSpc>
            </a:pPr>
            <a:r>
              <a:rPr sz="2800" b="1" spc="-50" dirty="0">
                <a:solidFill>
                  <a:srgbClr val="00AF50"/>
                </a:solidFill>
                <a:latin typeface="Calibri"/>
                <a:cs typeface="Calibri"/>
              </a:rPr>
              <a:t>Play</a:t>
            </a:r>
            <a:r>
              <a:rPr sz="2800" b="1" spc="-5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127635" indent="-229235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Think</a:t>
            </a:r>
            <a:r>
              <a:rPr sz="2800" b="1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Functional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don’t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books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tutorial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name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“Scala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X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developers”</a:t>
            </a:r>
            <a:endParaRPr sz="2800">
              <a:latin typeface="Calibri"/>
              <a:cs typeface="Calibri"/>
            </a:endParaRPr>
          </a:p>
          <a:p>
            <a:pPr marL="241300" marR="314325" indent="-229235">
              <a:lnSpc>
                <a:spcPts val="3020"/>
              </a:lnSpc>
              <a:spcBef>
                <a:spcPts val="104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Learn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Functional</a:t>
            </a:r>
            <a:r>
              <a:rPr sz="2800" b="1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Reactive</a:t>
            </a:r>
            <a:r>
              <a:rPr sz="2800" b="1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Programming</a:t>
            </a:r>
            <a:r>
              <a:rPr sz="2800" b="1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Scala.</a:t>
            </a:r>
            <a:endParaRPr sz="2800">
              <a:latin typeface="Calibri"/>
              <a:cs typeface="Calibri"/>
            </a:endParaRPr>
          </a:p>
          <a:p>
            <a:pPr marL="241300" marR="216535" indent="-229235">
              <a:lnSpc>
                <a:spcPct val="90000"/>
              </a:lnSpc>
              <a:spcBef>
                <a:spcPts val="96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Explore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advanced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futures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Scala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Macros,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DSL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Parser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Combinator,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Monad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Monoid,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7576" y="1109472"/>
            <a:ext cx="3543300" cy="46390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6698488" cy="7028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4603" y="3176016"/>
            <a:ext cx="1071372" cy="107137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15228" y="2374392"/>
            <a:ext cx="228600" cy="737235"/>
          </a:xfrm>
          <a:custGeom>
            <a:avLst/>
            <a:gdLst/>
            <a:ahLst/>
            <a:cxnLst/>
            <a:rect l="l" t="t" r="r" b="b"/>
            <a:pathLst>
              <a:path w="228600" h="737235">
                <a:moveTo>
                  <a:pt x="76200" y="508381"/>
                </a:moveTo>
                <a:lnTo>
                  <a:pt x="0" y="508381"/>
                </a:lnTo>
                <a:lnTo>
                  <a:pt x="114300" y="736981"/>
                </a:lnTo>
                <a:lnTo>
                  <a:pt x="209550" y="546481"/>
                </a:lnTo>
                <a:lnTo>
                  <a:pt x="76200" y="546481"/>
                </a:lnTo>
                <a:lnTo>
                  <a:pt x="76200" y="508381"/>
                </a:lnTo>
                <a:close/>
              </a:path>
              <a:path w="228600" h="737235">
                <a:moveTo>
                  <a:pt x="152400" y="0"/>
                </a:moveTo>
                <a:lnTo>
                  <a:pt x="76200" y="0"/>
                </a:lnTo>
                <a:lnTo>
                  <a:pt x="76200" y="546481"/>
                </a:lnTo>
                <a:lnTo>
                  <a:pt x="152400" y="546481"/>
                </a:lnTo>
                <a:lnTo>
                  <a:pt x="152400" y="0"/>
                </a:lnTo>
                <a:close/>
              </a:path>
              <a:path w="228600" h="737235">
                <a:moveTo>
                  <a:pt x="228600" y="508381"/>
                </a:moveTo>
                <a:lnTo>
                  <a:pt x="152400" y="508381"/>
                </a:lnTo>
                <a:lnTo>
                  <a:pt x="152400" y="546481"/>
                </a:lnTo>
                <a:lnTo>
                  <a:pt x="209550" y="546481"/>
                </a:lnTo>
                <a:lnTo>
                  <a:pt x="228600" y="50838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76369" y="1692656"/>
            <a:ext cx="33064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7845" marR="5080" indent="-5257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Agile,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with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lightweight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syntax </a:t>
            </a:r>
            <a:r>
              <a:rPr sz="2000" spc="-5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No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boilerplate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code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24984" y="3613403"/>
            <a:ext cx="725170" cy="228600"/>
          </a:xfrm>
          <a:custGeom>
            <a:avLst/>
            <a:gdLst/>
            <a:ahLst/>
            <a:cxnLst/>
            <a:rect l="l" t="t" r="r" b="b"/>
            <a:pathLst>
              <a:path w="725170" h="228600">
                <a:moveTo>
                  <a:pt x="496062" y="0"/>
                </a:moveTo>
                <a:lnTo>
                  <a:pt x="496062" y="228600"/>
                </a:lnTo>
                <a:lnTo>
                  <a:pt x="648462" y="152400"/>
                </a:lnTo>
                <a:lnTo>
                  <a:pt x="534162" y="152400"/>
                </a:lnTo>
                <a:lnTo>
                  <a:pt x="534162" y="76200"/>
                </a:lnTo>
                <a:lnTo>
                  <a:pt x="648462" y="76200"/>
                </a:lnTo>
                <a:lnTo>
                  <a:pt x="496062" y="0"/>
                </a:lnTo>
                <a:close/>
              </a:path>
              <a:path w="725170" h="228600">
                <a:moveTo>
                  <a:pt x="496062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496062" y="152400"/>
                </a:lnTo>
                <a:lnTo>
                  <a:pt x="496062" y="76200"/>
                </a:lnTo>
                <a:close/>
              </a:path>
              <a:path w="725170" h="228600">
                <a:moveTo>
                  <a:pt x="648462" y="76200"/>
                </a:moveTo>
                <a:lnTo>
                  <a:pt x="534162" y="76200"/>
                </a:lnTo>
                <a:lnTo>
                  <a:pt x="534162" y="152400"/>
                </a:lnTo>
                <a:lnTo>
                  <a:pt x="648462" y="152400"/>
                </a:lnTo>
                <a:lnTo>
                  <a:pt x="724662" y="114300"/>
                </a:lnTo>
                <a:lnTo>
                  <a:pt x="648462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84423" y="3554095"/>
            <a:ext cx="1854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Ob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j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ec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-Ori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nted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29983" y="3598164"/>
            <a:ext cx="706120" cy="228600"/>
          </a:xfrm>
          <a:custGeom>
            <a:avLst/>
            <a:gdLst/>
            <a:ahLst/>
            <a:cxnLst/>
            <a:rect l="l" t="t" r="r" b="b"/>
            <a:pathLst>
              <a:path w="70612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70612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706120" h="228600">
                <a:moveTo>
                  <a:pt x="705739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705739" y="152400"/>
                </a:lnTo>
                <a:lnTo>
                  <a:pt x="705739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58278" y="3538473"/>
            <a:ext cx="1189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Functional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091429"/>
            <a:ext cx="1033272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Safe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Performant,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strong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static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typing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Segoe UI"/>
              <a:cs typeface="Segoe UI"/>
            </a:endParaRPr>
          </a:p>
          <a:p>
            <a:pPr marL="299085" marR="5080" indent="-287020">
              <a:lnSpc>
                <a:spcPts val="259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forced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just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aspect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Scala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scalability,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we’d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pick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combination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object-oriented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functional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programming.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5228" y="4325111"/>
            <a:ext cx="228600" cy="615315"/>
          </a:xfrm>
          <a:custGeom>
            <a:avLst/>
            <a:gdLst/>
            <a:ahLst/>
            <a:cxnLst/>
            <a:rect l="l" t="t" r="r" b="b"/>
            <a:pathLst>
              <a:path w="228600" h="615314">
                <a:moveTo>
                  <a:pt x="152400" y="190500"/>
                </a:moveTo>
                <a:lnTo>
                  <a:pt x="76200" y="190500"/>
                </a:lnTo>
                <a:lnTo>
                  <a:pt x="76200" y="615314"/>
                </a:lnTo>
                <a:lnTo>
                  <a:pt x="152400" y="615314"/>
                </a:lnTo>
                <a:lnTo>
                  <a:pt x="152400" y="190500"/>
                </a:lnTo>
                <a:close/>
              </a:path>
              <a:path w="228600" h="615314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615314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24590" y="6432677"/>
            <a:ext cx="1670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9669" y="2034794"/>
            <a:ext cx="6436995" cy="3083560"/>
          </a:xfrm>
          <a:custGeom>
            <a:avLst/>
            <a:gdLst/>
            <a:ahLst/>
            <a:cxnLst/>
            <a:rect l="l" t="t" r="r" b="b"/>
            <a:pathLst>
              <a:path w="6436995" h="3083560">
                <a:moveTo>
                  <a:pt x="969391" y="0"/>
                </a:moveTo>
                <a:lnTo>
                  <a:pt x="915263" y="1291"/>
                </a:lnTo>
                <a:lnTo>
                  <a:pt x="862514" y="4976"/>
                </a:lnTo>
                <a:lnTo>
                  <a:pt x="811143" y="11054"/>
                </a:lnTo>
                <a:lnTo>
                  <a:pt x="761150" y="19526"/>
                </a:lnTo>
                <a:lnTo>
                  <a:pt x="712535" y="30390"/>
                </a:lnTo>
                <a:lnTo>
                  <a:pt x="665299" y="43648"/>
                </a:lnTo>
                <a:lnTo>
                  <a:pt x="619441" y="59299"/>
                </a:lnTo>
                <a:lnTo>
                  <a:pt x="574960" y="77342"/>
                </a:lnTo>
                <a:lnTo>
                  <a:pt x="531858" y="97780"/>
                </a:lnTo>
                <a:lnTo>
                  <a:pt x="490134" y="120610"/>
                </a:lnTo>
                <a:lnTo>
                  <a:pt x="449788" y="145833"/>
                </a:lnTo>
                <a:lnTo>
                  <a:pt x="410821" y="173450"/>
                </a:lnTo>
                <a:lnTo>
                  <a:pt x="373231" y="203459"/>
                </a:lnTo>
                <a:lnTo>
                  <a:pt x="337020" y="235862"/>
                </a:lnTo>
                <a:lnTo>
                  <a:pt x="302187" y="270658"/>
                </a:lnTo>
                <a:lnTo>
                  <a:pt x="268731" y="307847"/>
                </a:lnTo>
                <a:lnTo>
                  <a:pt x="241846" y="340971"/>
                </a:lnTo>
                <a:lnTo>
                  <a:pt x="216375" y="375733"/>
                </a:lnTo>
                <a:lnTo>
                  <a:pt x="192319" y="412132"/>
                </a:lnTo>
                <a:lnTo>
                  <a:pt x="169678" y="450169"/>
                </a:lnTo>
                <a:lnTo>
                  <a:pt x="148452" y="489844"/>
                </a:lnTo>
                <a:lnTo>
                  <a:pt x="128641" y="531156"/>
                </a:lnTo>
                <a:lnTo>
                  <a:pt x="110246" y="574105"/>
                </a:lnTo>
                <a:lnTo>
                  <a:pt x="93267" y="618692"/>
                </a:lnTo>
                <a:lnTo>
                  <a:pt x="77703" y="664915"/>
                </a:lnTo>
                <a:lnTo>
                  <a:pt x="63556" y="712776"/>
                </a:lnTo>
                <a:lnTo>
                  <a:pt x="50826" y="762274"/>
                </a:lnTo>
                <a:lnTo>
                  <a:pt x="39512" y="813408"/>
                </a:lnTo>
                <a:lnTo>
                  <a:pt x="29615" y="866179"/>
                </a:lnTo>
                <a:lnTo>
                  <a:pt x="21135" y="920586"/>
                </a:lnTo>
                <a:lnTo>
                  <a:pt x="14072" y="976630"/>
                </a:lnTo>
                <a:lnTo>
                  <a:pt x="8427" y="1034310"/>
                </a:lnTo>
                <a:lnTo>
                  <a:pt x="4200" y="1093627"/>
                </a:lnTo>
                <a:lnTo>
                  <a:pt x="1390" y="1154579"/>
                </a:lnTo>
                <a:lnTo>
                  <a:pt x="0" y="1217167"/>
                </a:lnTo>
                <a:lnTo>
                  <a:pt x="1040" y="1276307"/>
                </a:lnTo>
                <a:lnTo>
                  <a:pt x="3309" y="1334002"/>
                </a:lnTo>
                <a:lnTo>
                  <a:pt x="6806" y="1390252"/>
                </a:lnTo>
                <a:lnTo>
                  <a:pt x="11532" y="1445059"/>
                </a:lnTo>
                <a:lnTo>
                  <a:pt x="17487" y="1498422"/>
                </a:lnTo>
                <a:lnTo>
                  <a:pt x="24671" y="1550341"/>
                </a:lnTo>
                <a:lnTo>
                  <a:pt x="33083" y="1600818"/>
                </a:lnTo>
                <a:lnTo>
                  <a:pt x="42724" y="1649852"/>
                </a:lnTo>
                <a:lnTo>
                  <a:pt x="53594" y="1697443"/>
                </a:lnTo>
                <a:lnTo>
                  <a:pt x="65692" y="1743592"/>
                </a:lnTo>
                <a:lnTo>
                  <a:pt x="79019" y="1788300"/>
                </a:lnTo>
                <a:lnTo>
                  <a:pt x="93575" y="1831566"/>
                </a:lnTo>
                <a:lnTo>
                  <a:pt x="109360" y="1873391"/>
                </a:lnTo>
                <a:lnTo>
                  <a:pt x="126373" y="1913775"/>
                </a:lnTo>
                <a:lnTo>
                  <a:pt x="144615" y="1952718"/>
                </a:lnTo>
                <a:lnTo>
                  <a:pt x="164085" y="1990221"/>
                </a:lnTo>
                <a:lnTo>
                  <a:pt x="184785" y="2026284"/>
                </a:lnTo>
                <a:lnTo>
                  <a:pt x="213477" y="2071231"/>
                </a:lnTo>
                <a:lnTo>
                  <a:pt x="243752" y="2113694"/>
                </a:lnTo>
                <a:lnTo>
                  <a:pt x="275609" y="2153672"/>
                </a:lnTo>
                <a:lnTo>
                  <a:pt x="309049" y="2191165"/>
                </a:lnTo>
                <a:lnTo>
                  <a:pt x="344072" y="2226174"/>
                </a:lnTo>
                <a:lnTo>
                  <a:pt x="380677" y="2258699"/>
                </a:lnTo>
                <a:lnTo>
                  <a:pt x="418865" y="2288739"/>
                </a:lnTo>
                <a:lnTo>
                  <a:pt x="458636" y="2316295"/>
                </a:lnTo>
                <a:lnTo>
                  <a:pt x="499989" y="2341367"/>
                </a:lnTo>
                <a:lnTo>
                  <a:pt x="542925" y="2363954"/>
                </a:lnTo>
                <a:lnTo>
                  <a:pt x="587443" y="2384057"/>
                </a:lnTo>
                <a:lnTo>
                  <a:pt x="633544" y="2401675"/>
                </a:lnTo>
                <a:lnTo>
                  <a:pt x="681228" y="2416810"/>
                </a:lnTo>
                <a:lnTo>
                  <a:pt x="701981" y="2465988"/>
                </a:lnTo>
                <a:lnTo>
                  <a:pt x="724554" y="2513510"/>
                </a:lnTo>
                <a:lnTo>
                  <a:pt x="748944" y="2559377"/>
                </a:lnTo>
                <a:lnTo>
                  <a:pt x="775151" y="2603589"/>
                </a:lnTo>
                <a:lnTo>
                  <a:pt x="803173" y="2646146"/>
                </a:lnTo>
                <a:lnTo>
                  <a:pt x="833008" y="2687050"/>
                </a:lnTo>
                <a:lnTo>
                  <a:pt x="864656" y="2726299"/>
                </a:lnTo>
                <a:lnTo>
                  <a:pt x="898115" y="2763896"/>
                </a:lnTo>
                <a:lnTo>
                  <a:pt x="933384" y="2799840"/>
                </a:lnTo>
                <a:lnTo>
                  <a:pt x="970461" y="2834131"/>
                </a:lnTo>
                <a:lnTo>
                  <a:pt x="1009345" y="2866770"/>
                </a:lnTo>
                <a:lnTo>
                  <a:pt x="1050035" y="2897758"/>
                </a:lnTo>
                <a:lnTo>
                  <a:pt x="1089123" y="2924559"/>
                </a:lnTo>
                <a:lnTo>
                  <a:pt x="1129541" y="2949276"/>
                </a:lnTo>
                <a:lnTo>
                  <a:pt x="1171290" y="2971910"/>
                </a:lnTo>
                <a:lnTo>
                  <a:pt x="1214370" y="2992459"/>
                </a:lnTo>
                <a:lnTo>
                  <a:pt x="1258781" y="3010924"/>
                </a:lnTo>
                <a:lnTo>
                  <a:pt x="1304524" y="3027304"/>
                </a:lnTo>
                <a:lnTo>
                  <a:pt x="1351600" y="3041599"/>
                </a:lnTo>
                <a:lnTo>
                  <a:pt x="1400008" y="3053808"/>
                </a:lnTo>
                <a:lnTo>
                  <a:pt x="1449749" y="3063932"/>
                </a:lnTo>
                <a:lnTo>
                  <a:pt x="1500823" y="3071969"/>
                </a:lnTo>
                <a:lnTo>
                  <a:pt x="1553231" y="3077919"/>
                </a:lnTo>
                <a:lnTo>
                  <a:pt x="1606973" y="3081783"/>
                </a:lnTo>
                <a:lnTo>
                  <a:pt x="1662048" y="3083560"/>
                </a:lnTo>
                <a:lnTo>
                  <a:pt x="1723225" y="3081746"/>
                </a:lnTo>
                <a:lnTo>
                  <a:pt x="1780651" y="3077051"/>
                </a:lnTo>
                <a:lnTo>
                  <a:pt x="1834338" y="3069451"/>
                </a:lnTo>
                <a:lnTo>
                  <a:pt x="1884298" y="3058922"/>
                </a:lnTo>
                <a:lnTo>
                  <a:pt x="1930090" y="3046063"/>
                </a:lnTo>
                <a:lnTo>
                  <a:pt x="1971452" y="3031299"/>
                </a:lnTo>
                <a:lnTo>
                  <a:pt x="2008385" y="3014630"/>
                </a:lnTo>
                <a:lnTo>
                  <a:pt x="2040890" y="2996056"/>
                </a:lnTo>
                <a:lnTo>
                  <a:pt x="1943709" y="2588260"/>
                </a:lnTo>
                <a:lnTo>
                  <a:pt x="1734820" y="2588260"/>
                </a:lnTo>
                <a:lnTo>
                  <a:pt x="1679557" y="2586638"/>
                </a:lnTo>
                <a:lnTo>
                  <a:pt x="1624091" y="2579481"/>
                </a:lnTo>
                <a:lnTo>
                  <a:pt x="1568459" y="2566775"/>
                </a:lnTo>
                <a:lnTo>
                  <a:pt x="1512696" y="2548508"/>
                </a:lnTo>
                <a:lnTo>
                  <a:pt x="1469766" y="2528804"/>
                </a:lnTo>
                <a:lnTo>
                  <a:pt x="1430439" y="2503223"/>
                </a:lnTo>
                <a:lnTo>
                  <a:pt x="1394721" y="2471772"/>
                </a:lnTo>
                <a:lnTo>
                  <a:pt x="1362617" y="2434456"/>
                </a:lnTo>
                <a:lnTo>
                  <a:pt x="1334134" y="2391282"/>
                </a:lnTo>
                <a:lnTo>
                  <a:pt x="1380246" y="2371743"/>
                </a:lnTo>
                <a:lnTo>
                  <a:pt x="1424665" y="2349638"/>
                </a:lnTo>
                <a:lnTo>
                  <a:pt x="1467391" y="2324967"/>
                </a:lnTo>
                <a:lnTo>
                  <a:pt x="1508426" y="2297731"/>
                </a:lnTo>
                <a:lnTo>
                  <a:pt x="1547768" y="2267930"/>
                </a:lnTo>
                <a:lnTo>
                  <a:pt x="1585420" y="2235565"/>
                </a:lnTo>
                <a:lnTo>
                  <a:pt x="1621381" y="2200636"/>
                </a:lnTo>
                <a:lnTo>
                  <a:pt x="1655651" y="2163143"/>
                </a:lnTo>
                <a:lnTo>
                  <a:pt x="1688232" y="2123088"/>
                </a:lnTo>
                <a:lnTo>
                  <a:pt x="1719124" y="2080471"/>
                </a:lnTo>
                <a:lnTo>
                  <a:pt x="1748326" y="2035291"/>
                </a:lnTo>
                <a:lnTo>
                  <a:pt x="1775841" y="1987549"/>
                </a:lnTo>
                <a:lnTo>
                  <a:pt x="1795230" y="1950049"/>
                </a:lnTo>
                <a:lnTo>
                  <a:pt x="1796873" y="1946528"/>
                </a:lnTo>
                <a:lnTo>
                  <a:pt x="969391" y="1946528"/>
                </a:lnTo>
                <a:lnTo>
                  <a:pt x="926641" y="1943752"/>
                </a:lnTo>
                <a:lnTo>
                  <a:pt x="886675" y="1933786"/>
                </a:lnTo>
                <a:lnTo>
                  <a:pt x="849492" y="1916627"/>
                </a:lnTo>
                <a:lnTo>
                  <a:pt x="815093" y="1892270"/>
                </a:lnTo>
                <a:lnTo>
                  <a:pt x="783478" y="1860711"/>
                </a:lnTo>
                <a:lnTo>
                  <a:pt x="754646" y="1821945"/>
                </a:lnTo>
                <a:lnTo>
                  <a:pt x="728598" y="1775967"/>
                </a:lnTo>
                <a:lnTo>
                  <a:pt x="700084" y="1705915"/>
                </a:lnTo>
                <a:lnTo>
                  <a:pt x="687925" y="1665628"/>
                </a:lnTo>
                <a:lnTo>
                  <a:pt x="677166" y="1621835"/>
                </a:lnTo>
                <a:lnTo>
                  <a:pt x="667808" y="1574537"/>
                </a:lnTo>
                <a:lnTo>
                  <a:pt x="659850" y="1523735"/>
                </a:lnTo>
                <a:lnTo>
                  <a:pt x="653294" y="1469427"/>
                </a:lnTo>
                <a:lnTo>
                  <a:pt x="648140" y="1411617"/>
                </a:lnTo>
                <a:lnTo>
                  <a:pt x="644388" y="1350303"/>
                </a:lnTo>
                <a:lnTo>
                  <a:pt x="642040" y="1285486"/>
                </a:lnTo>
                <a:lnTo>
                  <a:pt x="641095" y="1217167"/>
                </a:lnTo>
                <a:lnTo>
                  <a:pt x="642212" y="1151045"/>
                </a:lnTo>
                <a:lnTo>
                  <a:pt x="645026" y="1088313"/>
                </a:lnTo>
                <a:lnTo>
                  <a:pt x="649539" y="1028973"/>
                </a:lnTo>
                <a:lnTo>
                  <a:pt x="655748" y="973023"/>
                </a:lnTo>
                <a:lnTo>
                  <a:pt x="663654" y="920464"/>
                </a:lnTo>
                <a:lnTo>
                  <a:pt x="673255" y="871296"/>
                </a:lnTo>
                <a:lnTo>
                  <a:pt x="684551" y="825519"/>
                </a:lnTo>
                <a:lnTo>
                  <a:pt x="697540" y="783132"/>
                </a:lnTo>
                <a:lnTo>
                  <a:pt x="712223" y="744137"/>
                </a:lnTo>
                <a:lnTo>
                  <a:pt x="728598" y="708532"/>
                </a:lnTo>
                <a:lnTo>
                  <a:pt x="759258" y="656727"/>
                </a:lnTo>
                <a:lnTo>
                  <a:pt x="793707" y="614341"/>
                </a:lnTo>
                <a:lnTo>
                  <a:pt x="831945" y="581374"/>
                </a:lnTo>
                <a:lnTo>
                  <a:pt x="873971" y="557826"/>
                </a:lnTo>
                <a:lnTo>
                  <a:pt x="919786" y="543697"/>
                </a:lnTo>
                <a:lnTo>
                  <a:pt x="969391" y="538988"/>
                </a:lnTo>
                <a:lnTo>
                  <a:pt x="1813594" y="538988"/>
                </a:lnTo>
                <a:lnTo>
                  <a:pt x="1810241" y="531156"/>
                </a:lnTo>
                <a:lnTo>
                  <a:pt x="1790437" y="489844"/>
                </a:lnTo>
                <a:lnTo>
                  <a:pt x="1769217" y="450169"/>
                </a:lnTo>
                <a:lnTo>
                  <a:pt x="1746581" y="412132"/>
                </a:lnTo>
                <a:lnTo>
                  <a:pt x="1722529" y="375733"/>
                </a:lnTo>
                <a:lnTo>
                  <a:pt x="1697061" y="340971"/>
                </a:lnTo>
                <a:lnTo>
                  <a:pt x="1670177" y="307847"/>
                </a:lnTo>
                <a:lnTo>
                  <a:pt x="1636721" y="270658"/>
                </a:lnTo>
                <a:lnTo>
                  <a:pt x="1601888" y="235862"/>
                </a:lnTo>
                <a:lnTo>
                  <a:pt x="1565676" y="203459"/>
                </a:lnTo>
                <a:lnTo>
                  <a:pt x="1528085" y="173450"/>
                </a:lnTo>
                <a:lnTo>
                  <a:pt x="1489116" y="145833"/>
                </a:lnTo>
                <a:lnTo>
                  <a:pt x="1448767" y="120610"/>
                </a:lnTo>
                <a:lnTo>
                  <a:pt x="1407039" y="97780"/>
                </a:lnTo>
                <a:lnTo>
                  <a:pt x="1363932" y="77342"/>
                </a:lnTo>
                <a:lnTo>
                  <a:pt x="1319445" y="59299"/>
                </a:lnTo>
                <a:lnTo>
                  <a:pt x="1273578" y="43648"/>
                </a:lnTo>
                <a:lnTo>
                  <a:pt x="1226331" y="30390"/>
                </a:lnTo>
                <a:lnTo>
                  <a:pt x="1177704" y="19526"/>
                </a:lnTo>
                <a:lnTo>
                  <a:pt x="1127697" y="11054"/>
                </a:lnTo>
                <a:lnTo>
                  <a:pt x="1076309" y="4976"/>
                </a:lnTo>
                <a:lnTo>
                  <a:pt x="1023540" y="1291"/>
                </a:lnTo>
                <a:lnTo>
                  <a:pt x="969391" y="0"/>
                </a:lnTo>
                <a:close/>
              </a:path>
              <a:path w="6436995" h="3083560">
                <a:moveTo>
                  <a:pt x="1931543" y="2537205"/>
                </a:moveTo>
                <a:lnTo>
                  <a:pt x="1889553" y="2555874"/>
                </a:lnTo>
                <a:lnTo>
                  <a:pt x="1841372" y="2572257"/>
                </a:lnTo>
                <a:lnTo>
                  <a:pt x="1789144" y="2583830"/>
                </a:lnTo>
                <a:lnTo>
                  <a:pt x="1734820" y="2588260"/>
                </a:lnTo>
                <a:lnTo>
                  <a:pt x="1943709" y="2588260"/>
                </a:lnTo>
                <a:lnTo>
                  <a:pt x="1931543" y="2537205"/>
                </a:lnTo>
                <a:close/>
              </a:path>
              <a:path w="6436995" h="3083560">
                <a:moveTo>
                  <a:pt x="1813594" y="538988"/>
                </a:moveTo>
                <a:lnTo>
                  <a:pt x="969391" y="538988"/>
                </a:lnTo>
                <a:lnTo>
                  <a:pt x="1019048" y="543697"/>
                </a:lnTo>
                <a:lnTo>
                  <a:pt x="1064895" y="557826"/>
                </a:lnTo>
                <a:lnTo>
                  <a:pt x="1106932" y="581374"/>
                </a:lnTo>
                <a:lnTo>
                  <a:pt x="1145159" y="614341"/>
                </a:lnTo>
                <a:lnTo>
                  <a:pt x="1179576" y="656727"/>
                </a:lnTo>
                <a:lnTo>
                  <a:pt x="1210183" y="708532"/>
                </a:lnTo>
                <a:lnTo>
                  <a:pt x="1226558" y="744137"/>
                </a:lnTo>
                <a:lnTo>
                  <a:pt x="1241241" y="783132"/>
                </a:lnTo>
                <a:lnTo>
                  <a:pt x="1254230" y="825519"/>
                </a:lnTo>
                <a:lnTo>
                  <a:pt x="1265526" y="871296"/>
                </a:lnTo>
                <a:lnTo>
                  <a:pt x="1275146" y="920586"/>
                </a:lnTo>
                <a:lnTo>
                  <a:pt x="1283033" y="973023"/>
                </a:lnTo>
                <a:lnTo>
                  <a:pt x="1289242" y="1028973"/>
                </a:lnTo>
                <a:lnTo>
                  <a:pt x="1293755" y="1088313"/>
                </a:lnTo>
                <a:lnTo>
                  <a:pt x="1296569" y="1151045"/>
                </a:lnTo>
                <a:lnTo>
                  <a:pt x="1297685" y="1217167"/>
                </a:lnTo>
                <a:lnTo>
                  <a:pt x="1296741" y="1285486"/>
                </a:lnTo>
                <a:lnTo>
                  <a:pt x="1294393" y="1350303"/>
                </a:lnTo>
                <a:lnTo>
                  <a:pt x="1290641" y="1411617"/>
                </a:lnTo>
                <a:lnTo>
                  <a:pt x="1285487" y="1469427"/>
                </a:lnTo>
                <a:lnTo>
                  <a:pt x="1278931" y="1523735"/>
                </a:lnTo>
                <a:lnTo>
                  <a:pt x="1270973" y="1574537"/>
                </a:lnTo>
                <a:lnTo>
                  <a:pt x="1261615" y="1621835"/>
                </a:lnTo>
                <a:lnTo>
                  <a:pt x="1250856" y="1665628"/>
                </a:lnTo>
                <a:lnTo>
                  <a:pt x="1238697" y="1705915"/>
                </a:lnTo>
                <a:lnTo>
                  <a:pt x="1225139" y="1742695"/>
                </a:lnTo>
                <a:lnTo>
                  <a:pt x="1184181" y="1821945"/>
                </a:lnTo>
                <a:lnTo>
                  <a:pt x="1155381" y="1860711"/>
                </a:lnTo>
                <a:lnTo>
                  <a:pt x="1123781" y="1892270"/>
                </a:lnTo>
                <a:lnTo>
                  <a:pt x="1089382" y="1916627"/>
                </a:lnTo>
                <a:lnTo>
                  <a:pt x="1052184" y="1933786"/>
                </a:lnTo>
                <a:lnTo>
                  <a:pt x="1012187" y="1943752"/>
                </a:lnTo>
                <a:lnTo>
                  <a:pt x="969391" y="1946528"/>
                </a:lnTo>
                <a:lnTo>
                  <a:pt x="1796873" y="1946528"/>
                </a:lnTo>
                <a:lnTo>
                  <a:pt x="1813393" y="1911129"/>
                </a:lnTo>
                <a:lnTo>
                  <a:pt x="1830329" y="1870789"/>
                </a:lnTo>
                <a:lnTo>
                  <a:pt x="1846040" y="1829030"/>
                </a:lnTo>
                <a:lnTo>
                  <a:pt x="1860524" y="1785850"/>
                </a:lnTo>
                <a:lnTo>
                  <a:pt x="1873781" y="1741251"/>
                </a:lnTo>
                <a:lnTo>
                  <a:pt x="1885813" y="1695232"/>
                </a:lnTo>
                <a:lnTo>
                  <a:pt x="1896618" y="1647793"/>
                </a:lnTo>
                <a:lnTo>
                  <a:pt x="1906196" y="1598934"/>
                </a:lnTo>
                <a:lnTo>
                  <a:pt x="1914548" y="1548655"/>
                </a:lnTo>
                <a:lnTo>
                  <a:pt x="1921674" y="1496957"/>
                </a:lnTo>
                <a:lnTo>
                  <a:pt x="1927574" y="1443839"/>
                </a:lnTo>
                <a:lnTo>
                  <a:pt x="1932247" y="1389301"/>
                </a:lnTo>
                <a:lnTo>
                  <a:pt x="1935694" y="1333343"/>
                </a:lnTo>
                <a:lnTo>
                  <a:pt x="1937914" y="1275965"/>
                </a:lnTo>
                <a:lnTo>
                  <a:pt x="1938908" y="1217167"/>
                </a:lnTo>
                <a:lnTo>
                  <a:pt x="1937500" y="1154579"/>
                </a:lnTo>
                <a:lnTo>
                  <a:pt x="1934676" y="1093627"/>
                </a:lnTo>
                <a:lnTo>
                  <a:pt x="1930438" y="1034310"/>
                </a:lnTo>
                <a:lnTo>
                  <a:pt x="1924786" y="976630"/>
                </a:lnTo>
                <a:lnTo>
                  <a:pt x="1917700" y="920464"/>
                </a:lnTo>
                <a:lnTo>
                  <a:pt x="1909237" y="866179"/>
                </a:lnTo>
                <a:lnTo>
                  <a:pt x="1899340" y="813408"/>
                </a:lnTo>
                <a:lnTo>
                  <a:pt x="1888029" y="762274"/>
                </a:lnTo>
                <a:lnTo>
                  <a:pt x="1875302" y="712776"/>
                </a:lnTo>
                <a:lnTo>
                  <a:pt x="1861160" y="664915"/>
                </a:lnTo>
                <a:lnTo>
                  <a:pt x="1845602" y="618692"/>
                </a:lnTo>
                <a:lnTo>
                  <a:pt x="1828629" y="574105"/>
                </a:lnTo>
                <a:lnTo>
                  <a:pt x="1813594" y="538988"/>
                </a:lnTo>
                <a:close/>
              </a:path>
              <a:path w="6436995" h="3083560">
                <a:moveTo>
                  <a:pt x="2937636" y="0"/>
                </a:moveTo>
                <a:lnTo>
                  <a:pt x="2881481" y="3360"/>
                </a:lnTo>
                <a:lnTo>
                  <a:pt x="2827846" y="10242"/>
                </a:lnTo>
                <a:lnTo>
                  <a:pt x="2776730" y="20646"/>
                </a:lnTo>
                <a:lnTo>
                  <a:pt x="2728131" y="34572"/>
                </a:lnTo>
                <a:lnTo>
                  <a:pt x="2682049" y="52022"/>
                </a:lnTo>
                <a:lnTo>
                  <a:pt x="2638481" y="72996"/>
                </a:lnTo>
                <a:lnTo>
                  <a:pt x="2597427" y="97495"/>
                </a:lnTo>
                <a:lnTo>
                  <a:pt x="2558884" y="125520"/>
                </a:lnTo>
                <a:lnTo>
                  <a:pt x="2522851" y="157072"/>
                </a:lnTo>
                <a:lnTo>
                  <a:pt x="2489327" y="192150"/>
                </a:lnTo>
                <a:lnTo>
                  <a:pt x="2458679" y="229767"/>
                </a:lnTo>
                <a:lnTo>
                  <a:pt x="2431200" y="269005"/>
                </a:lnTo>
                <a:lnTo>
                  <a:pt x="2406890" y="309865"/>
                </a:lnTo>
                <a:lnTo>
                  <a:pt x="2385747" y="352345"/>
                </a:lnTo>
                <a:lnTo>
                  <a:pt x="2367772" y="396446"/>
                </a:lnTo>
                <a:lnTo>
                  <a:pt x="2352962" y="442166"/>
                </a:lnTo>
                <a:lnTo>
                  <a:pt x="2341318" y="489504"/>
                </a:lnTo>
                <a:lnTo>
                  <a:pt x="2332838" y="538460"/>
                </a:lnTo>
                <a:lnTo>
                  <a:pt x="2327522" y="589033"/>
                </a:lnTo>
                <a:lnTo>
                  <a:pt x="2325370" y="641222"/>
                </a:lnTo>
                <a:lnTo>
                  <a:pt x="2327076" y="684839"/>
                </a:lnTo>
                <a:lnTo>
                  <a:pt x="2331892" y="729889"/>
                </a:lnTo>
                <a:lnTo>
                  <a:pt x="2339817" y="776371"/>
                </a:lnTo>
                <a:lnTo>
                  <a:pt x="2350851" y="824285"/>
                </a:lnTo>
                <a:lnTo>
                  <a:pt x="2364994" y="873632"/>
                </a:lnTo>
                <a:lnTo>
                  <a:pt x="2379048" y="915617"/>
                </a:lnTo>
                <a:lnTo>
                  <a:pt x="2395045" y="958130"/>
                </a:lnTo>
                <a:lnTo>
                  <a:pt x="2412984" y="1001172"/>
                </a:lnTo>
                <a:lnTo>
                  <a:pt x="2432974" y="1044977"/>
                </a:lnTo>
                <a:lnTo>
                  <a:pt x="2454667" y="1088845"/>
                </a:lnTo>
                <a:lnTo>
                  <a:pt x="2478405" y="1133475"/>
                </a:lnTo>
                <a:lnTo>
                  <a:pt x="2436751" y="1164179"/>
                </a:lnTo>
                <a:lnTo>
                  <a:pt x="2397029" y="1196855"/>
                </a:lnTo>
                <a:lnTo>
                  <a:pt x="2359239" y="1231496"/>
                </a:lnTo>
                <a:lnTo>
                  <a:pt x="2323385" y="1268099"/>
                </a:lnTo>
                <a:lnTo>
                  <a:pt x="2289467" y="1306659"/>
                </a:lnTo>
                <a:lnTo>
                  <a:pt x="2257489" y="1347172"/>
                </a:lnTo>
                <a:lnTo>
                  <a:pt x="2227453" y="1389633"/>
                </a:lnTo>
                <a:lnTo>
                  <a:pt x="2203497" y="1428853"/>
                </a:lnTo>
                <a:lnTo>
                  <a:pt x="2182592" y="1470503"/>
                </a:lnTo>
                <a:lnTo>
                  <a:pt x="2164737" y="1514584"/>
                </a:lnTo>
                <a:lnTo>
                  <a:pt x="2149935" y="1561099"/>
                </a:lnTo>
                <a:lnTo>
                  <a:pt x="2138187" y="1610049"/>
                </a:lnTo>
                <a:lnTo>
                  <a:pt x="2129494" y="1661435"/>
                </a:lnTo>
                <a:lnTo>
                  <a:pt x="2123858" y="1715259"/>
                </a:lnTo>
                <a:lnTo>
                  <a:pt x="2121281" y="1771522"/>
                </a:lnTo>
                <a:lnTo>
                  <a:pt x="2122983" y="1822802"/>
                </a:lnTo>
                <a:lnTo>
                  <a:pt x="2128198" y="1873008"/>
                </a:lnTo>
                <a:lnTo>
                  <a:pt x="2136923" y="1922142"/>
                </a:lnTo>
                <a:lnTo>
                  <a:pt x="2149181" y="1970277"/>
                </a:lnTo>
                <a:lnTo>
                  <a:pt x="2164894" y="2017190"/>
                </a:lnTo>
                <a:lnTo>
                  <a:pt x="2184136" y="2063104"/>
                </a:lnTo>
                <a:lnTo>
                  <a:pt x="2206879" y="2107945"/>
                </a:lnTo>
                <a:lnTo>
                  <a:pt x="2233112" y="2150983"/>
                </a:lnTo>
                <a:lnTo>
                  <a:pt x="2262934" y="2191594"/>
                </a:lnTo>
                <a:lnTo>
                  <a:pt x="2296339" y="2229780"/>
                </a:lnTo>
                <a:lnTo>
                  <a:pt x="2333323" y="2265540"/>
                </a:lnTo>
                <a:lnTo>
                  <a:pt x="2373882" y="2298873"/>
                </a:lnTo>
                <a:lnTo>
                  <a:pt x="2418010" y="2329781"/>
                </a:lnTo>
                <a:lnTo>
                  <a:pt x="2465705" y="2358262"/>
                </a:lnTo>
                <a:lnTo>
                  <a:pt x="2505286" y="2378328"/>
                </a:lnTo>
                <a:lnTo>
                  <a:pt x="2547069" y="2396108"/>
                </a:lnTo>
                <a:lnTo>
                  <a:pt x="2591054" y="2411602"/>
                </a:lnTo>
                <a:lnTo>
                  <a:pt x="2637239" y="2424810"/>
                </a:lnTo>
                <a:lnTo>
                  <a:pt x="2685626" y="2435732"/>
                </a:lnTo>
                <a:lnTo>
                  <a:pt x="2736215" y="2444368"/>
                </a:lnTo>
                <a:lnTo>
                  <a:pt x="2789004" y="2450718"/>
                </a:lnTo>
                <a:lnTo>
                  <a:pt x="2843995" y="2454782"/>
                </a:lnTo>
                <a:lnTo>
                  <a:pt x="2901188" y="2456560"/>
                </a:lnTo>
                <a:lnTo>
                  <a:pt x="2956758" y="2455168"/>
                </a:lnTo>
                <a:lnTo>
                  <a:pt x="3011018" y="2451535"/>
                </a:lnTo>
                <a:lnTo>
                  <a:pt x="3063963" y="2445657"/>
                </a:lnTo>
                <a:lnTo>
                  <a:pt x="3115589" y="2437533"/>
                </a:lnTo>
                <a:lnTo>
                  <a:pt x="3165890" y="2427162"/>
                </a:lnTo>
                <a:lnTo>
                  <a:pt x="3214863" y="2414539"/>
                </a:lnTo>
                <a:lnTo>
                  <a:pt x="3262503" y="2399664"/>
                </a:lnTo>
                <a:lnTo>
                  <a:pt x="3308899" y="2382675"/>
                </a:lnTo>
                <a:lnTo>
                  <a:pt x="3354036" y="2363822"/>
                </a:lnTo>
                <a:lnTo>
                  <a:pt x="3397913" y="2343108"/>
                </a:lnTo>
                <a:lnTo>
                  <a:pt x="3440531" y="2320534"/>
                </a:lnTo>
                <a:lnTo>
                  <a:pt x="3481889" y="2296102"/>
                </a:lnTo>
                <a:lnTo>
                  <a:pt x="3521987" y="2269816"/>
                </a:lnTo>
                <a:lnTo>
                  <a:pt x="3560826" y="2241676"/>
                </a:lnTo>
                <a:lnTo>
                  <a:pt x="4129809" y="2241676"/>
                </a:lnTo>
                <a:lnTo>
                  <a:pt x="4204872" y="1983104"/>
                </a:lnTo>
                <a:lnTo>
                  <a:pt x="2981452" y="1983104"/>
                </a:lnTo>
                <a:lnTo>
                  <a:pt x="2921440" y="1978056"/>
                </a:lnTo>
                <a:lnTo>
                  <a:pt x="2868453" y="1964816"/>
                </a:lnTo>
                <a:lnTo>
                  <a:pt x="2822467" y="1943385"/>
                </a:lnTo>
                <a:lnTo>
                  <a:pt x="2783459" y="1913762"/>
                </a:lnTo>
                <a:lnTo>
                  <a:pt x="2752365" y="1877306"/>
                </a:lnTo>
                <a:lnTo>
                  <a:pt x="2729976" y="1835372"/>
                </a:lnTo>
                <a:lnTo>
                  <a:pt x="2716325" y="1787961"/>
                </a:lnTo>
                <a:lnTo>
                  <a:pt x="2711450" y="1735073"/>
                </a:lnTo>
                <a:lnTo>
                  <a:pt x="2712281" y="1710618"/>
                </a:lnTo>
                <a:lnTo>
                  <a:pt x="2718897" y="1662993"/>
                </a:lnTo>
                <a:lnTo>
                  <a:pt x="2731946" y="1617176"/>
                </a:lnTo>
                <a:lnTo>
                  <a:pt x="2750857" y="1573690"/>
                </a:lnTo>
                <a:lnTo>
                  <a:pt x="2762504" y="1552828"/>
                </a:lnTo>
                <a:lnTo>
                  <a:pt x="4050800" y="1552828"/>
                </a:lnTo>
                <a:lnTo>
                  <a:pt x="4053050" y="1547832"/>
                </a:lnTo>
                <a:lnTo>
                  <a:pt x="4055577" y="1541906"/>
                </a:lnTo>
                <a:lnTo>
                  <a:pt x="3484245" y="1541906"/>
                </a:lnTo>
                <a:lnTo>
                  <a:pt x="3445093" y="1510862"/>
                </a:lnTo>
                <a:lnTo>
                  <a:pt x="3406581" y="1479292"/>
                </a:lnTo>
                <a:lnTo>
                  <a:pt x="3368710" y="1447193"/>
                </a:lnTo>
                <a:lnTo>
                  <a:pt x="3331479" y="1414557"/>
                </a:lnTo>
                <a:lnTo>
                  <a:pt x="3294888" y="1381378"/>
                </a:lnTo>
                <a:lnTo>
                  <a:pt x="3259227" y="1347760"/>
                </a:lnTo>
                <a:lnTo>
                  <a:pt x="3224639" y="1313812"/>
                </a:lnTo>
                <a:lnTo>
                  <a:pt x="3191131" y="1279542"/>
                </a:lnTo>
                <a:lnTo>
                  <a:pt x="3158707" y="1244954"/>
                </a:lnTo>
                <a:lnTo>
                  <a:pt x="3127375" y="1210055"/>
                </a:lnTo>
                <a:lnTo>
                  <a:pt x="3168004" y="1178915"/>
                </a:lnTo>
                <a:lnTo>
                  <a:pt x="3207404" y="1146835"/>
                </a:lnTo>
                <a:lnTo>
                  <a:pt x="3245572" y="1113818"/>
                </a:lnTo>
                <a:lnTo>
                  <a:pt x="3282505" y="1079865"/>
                </a:lnTo>
                <a:lnTo>
                  <a:pt x="3318199" y="1044977"/>
                </a:lnTo>
                <a:lnTo>
                  <a:pt x="3352653" y="1009155"/>
                </a:lnTo>
                <a:lnTo>
                  <a:pt x="3385862" y="972403"/>
                </a:lnTo>
                <a:lnTo>
                  <a:pt x="3417824" y="934719"/>
                </a:lnTo>
                <a:lnTo>
                  <a:pt x="3447309" y="895459"/>
                </a:lnTo>
                <a:lnTo>
                  <a:pt x="3469445" y="859916"/>
                </a:lnTo>
                <a:lnTo>
                  <a:pt x="2890139" y="859916"/>
                </a:lnTo>
                <a:lnTo>
                  <a:pt x="2878472" y="831411"/>
                </a:lnTo>
                <a:lnTo>
                  <a:pt x="2859474" y="775352"/>
                </a:lnTo>
                <a:lnTo>
                  <a:pt x="2846476" y="720607"/>
                </a:lnTo>
                <a:lnTo>
                  <a:pt x="2839856" y="667186"/>
                </a:lnTo>
                <a:lnTo>
                  <a:pt x="2838958" y="641222"/>
                </a:lnTo>
                <a:lnTo>
                  <a:pt x="2841533" y="587120"/>
                </a:lnTo>
                <a:lnTo>
                  <a:pt x="2847943" y="540067"/>
                </a:lnTo>
                <a:lnTo>
                  <a:pt x="2858210" y="500062"/>
                </a:lnTo>
                <a:lnTo>
                  <a:pt x="2889359" y="441247"/>
                </a:lnTo>
                <a:lnTo>
                  <a:pt x="2929312" y="411581"/>
                </a:lnTo>
                <a:lnTo>
                  <a:pt x="2952242" y="407796"/>
                </a:lnTo>
                <a:lnTo>
                  <a:pt x="3531968" y="407796"/>
                </a:lnTo>
                <a:lnTo>
                  <a:pt x="3530388" y="400045"/>
                </a:lnTo>
                <a:lnTo>
                  <a:pt x="3516098" y="351877"/>
                </a:lnTo>
                <a:lnTo>
                  <a:pt x="3497895" y="306443"/>
                </a:lnTo>
                <a:lnTo>
                  <a:pt x="3475778" y="263741"/>
                </a:lnTo>
                <a:lnTo>
                  <a:pt x="3449748" y="223770"/>
                </a:lnTo>
                <a:lnTo>
                  <a:pt x="3419804" y="186530"/>
                </a:lnTo>
                <a:lnTo>
                  <a:pt x="3385947" y="152018"/>
                </a:lnTo>
                <a:lnTo>
                  <a:pt x="3352422" y="123649"/>
                </a:lnTo>
                <a:lnTo>
                  <a:pt x="3316389" y="98206"/>
                </a:lnTo>
                <a:lnTo>
                  <a:pt x="3277846" y="75689"/>
                </a:lnTo>
                <a:lnTo>
                  <a:pt x="3236792" y="56098"/>
                </a:lnTo>
                <a:lnTo>
                  <a:pt x="3193224" y="39433"/>
                </a:lnTo>
                <a:lnTo>
                  <a:pt x="3147142" y="25694"/>
                </a:lnTo>
                <a:lnTo>
                  <a:pt x="3098543" y="14881"/>
                </a:lnTo>
                <a:lnTo>
                  <a:pt x="3047427" y="6995"/>
                </a:lnTo>
                <a:lnTo>
                  <a:pt x="2993792" y="2034"/>
                </a:lnTo>
                <a:lnTo>
                  <a:pt x="2937636" y="0"/>
                </a:lnTo>
                <a:close/>
              </a:path>
              <a:path w="6436995" h="3083560">
                <a:moveTo>
                  <a:pt x="4129809" y="2241676"/>
                </a:moveTo>
                <a:lnTo>
                  <a:pt x="3560826" y="2241676"/>
                </a:lnTo>
                <a:lnTo>
                  <a:pt x="3602703" y="2267255"/>
                </a:lnTo>
                <a:lnTo>
                  <a:pt x="3644636" y="2291409"/>
                </a:lnTo>
                <a:lnTo>
                  <a:pt x="3686619" y="2314130"/>
                </a:lnTo>
                <a:lnTo>
                  <a:pt x="3728644" y="2335412"/>
                </a:lnTo>
                <a:lnTo>
                  <a:pt x="3770705" y="2355247"/>
                </a:lnTo>
                <a:lnTo>
                  <a:pt x="3812794" y="2373629"/>
                </a:lnTo>
                <a:lnTo>
                  <a:pt x="3863391" y="2393946"/>
                </a:lnTo>
                <a:lnTo>
                  <a:pt x="3914148" y="2412386"/>
                </a:lnTo>
                <a:lnTo>
                  <a:pt x="3965069" y="2428960"/>
                </a:lnTo>
                <a:lnTo>
                  <a:pt x="4016160" y="2443681"/>
                </a:lnTo>
                <a:lnTo>
                  <a:pt x="4067429" y="2456560"/>
                </a:lnTo>
                <a:lnTo>
                  <a:pt x="4129809" y="2241676"/>
                </a:lnTo>
                <a:close/>
              </a:path>
              <a:path w="6436995" h="3083560">
                <a:moveTo>
                  <a:pt x="4050800" y="1552828"/>
                </a:moveTo>
                <a:lnTo>
                  <a:pt x="2762504" y="1552828"/>
                </a:lnTo>
                <a:lnTo>
                  <a:pt x="2796933" y="1593246"/>
                </a:lnTo>
                <a:lnTo>
                  <a:pt x="2832106" y="1633273"/>
                </a:lnTo>
                <a:lnTo>
                  <a:pt x="2868034" y="1672917"/>
                </a:lnTo>
                <a:lnTo>
                  <a:pt x="2904731" y="1712182"/>
                </a:lnTo>
                <a:lnTo>
                  <a:pt x="2942209" y="1751075"/>
                </a:lnTo>
                <a:lnTo>
                  <a:pt x="2980353" y="1789420"/>
                </a:lnTo>
                <a:lnTo>
                  <a:pt x="3019040" y="1827040"/>
                </a:lnTo>
                <a:lnTo>
                  <a:pt x="3058264" y="1863940"/>
                </a:lnTo>
                <a:lnTo>
                  <a:pt x="3098018" y="1900127"/>
                </a:lnTo>
                <a:lnTo>
                  <a:pt x="3138297" y="1935606"/>
                </a:lnTo>
                <a:lnTo>
                  <a:pt x="3118963" y="1946114"/>
                </a:lnTo>
                <a:lnTo>
                  <a:pt x="3079771" y="1963414"/>
                </a:lnTo>
                <a:lnTo>
                  <a:pt x="3040102" y="1975800"/>
                </a:lnTo>
                <a:lnTo>
                  <a:pt x="3000859" y="1982225"/>
                </a:lnTo>
                <a:lnTo>
                  <a:pt x="2981452" y="1983104"/>
                </a:lnTo>
                <a:lnTo>
                  <a:pt x="4204872" y="1983104"/>
                </a:lnTo>
                <a:lnTo>
                  <a:pt x="4213352" y="1953894"/>
                </a:lnTo>
                <a:lnTo>
                  <a:pt x="4178607" y="1945872"/>
                </a:lnTo>
                <a:lnTo>
                  <a:pt x="4142946" y="1935527"/>
                </a:lnTo>
                <a:lnTo>
                  <a:pt x="4106356" y="1922873"/>
                </a:lnTo>
                <a:lnTo>
                  <a:pt x="4068826" y="1907920"/>
                </a:lnTo>
                <a:lnTo>
                  <a:pt x="4030440" y="1890678"/>
                </a:lnTo>
                <a:lnTo>
                  <a:pt x="3991292" y="1871329"/>
                </a:lnTo>
                <a:lnTo>
                  <a:pt x="3951382" y="1849860"/>
                </a:lnTo>
                <a:lnTo>
                  <a:pt x="3910710" y="1826259"/>
                </a:lnTo>
                <a:lnTo>
                  <a:pt x="3936773" y="1780939"/>
                </a:lnTo>
                <a:lnTo>
                  <a:pt x="3961960" y="1735073"/>
                </a:lnTo>
                <a:lnTo>
                  <a:pt x="3986099" y="1688988"/>
                </a:lnTo>
                <a:lnTo>
                  <a:pt x="4009358" y="1642363"/>
                </a:lnTo>
                <a:lnTo>
                  <a:pt x="4031754" y="1595135"/>
                </a:lnTo>
                <a:lnTo>
                  <a:pt x="4050800" y="1552828"/>
                </a:lnTo>
                <a:close/>
              </a:path>
              <a:path w="6436995" h="3083560">
                <a:moveTo>
                  <a:pt x="4220590" y="1049527"/>
                </a:moveTo>
                <a:lnTo>
                  <a:pt x="3651884" y="1049527"/>
                </a:lnTo>
                <a:lnTo>
                  <a:pt x="3640241" y="1105673"/>
                </a:lnTo>
                <a:lnTo>
                  <a:pt x="3627409" y="1160269"/>
                </a:lnTo>
                <a:lnTo>
                  <a:pt x="3613388" y="1213324"/>
                </a:lnTo>
                <a:lnTo>
                  <a:pt x="3598179" y="1264842"/>
                </a:lnTo>
                <a:lnTo>
                  <a:pt x="3581780" y="1314830"/>
                </a:lnTo>
                <a:lnTo>
                  <a:pt x="3564224" y="1363294"/>
                </a:lnTo>
                <a:lnTo>
                  <a:pt x="3545692" y="1410233"/>
                </a:lnTo>
                <a:lnTo>
                  <a:pt x="3526185" y="1455648"/>
                </a:lnTo>
                <a:lnTo>
                  <a:pt x="3505702" y="1499539"/>
                </a:lnTo>
                <a:lnTo>
                  <a:pt x="3484245" y="1541906"/>
                </a:lnTo>
                <a:lnTo>
                  <a:pt x="4055577" y="1541906"/>
                </a:lnTo>
                <a:lnTo>
                  <a:pt x="4073477" y="1499931"/>
                </a:lnTo>
                <a:lnTo>
                  <a:pt x="4092955" y="1451609"/>
                </a:lnTo>
                <a:lnTo>
                  <a:pt x="4111619" y="1402860"/>
                </a:lnTo>
                <a:lnTo>
                  <a:pt x="4129508" y="1353673"/>
                </a:lnTo>
                <a:lnTo>
                  <a:pt x="4146623" y="1304051"/>
                </a:lnTo>
                <a:lnTo>
                  <a:pt x="4162964" y="1253997"/>
                </a:lnTo>
                <a:lnTo>
                  <a:pt x="4178532" y="1203515"/>
                </a:lnTo>
                <a:lnTo>
                  <a:pt x="4193325" y="1152608"/>
                </a:lnTo>
                <a:lnTo>
                  <a:pt x="4207345" y="1101278"/>
                </a:lnTo>
                <a:lnTo>
                  <a:pt x="4220590" y="1049527"/>
                </a:lnTo>
                <a:close/>
              </a:path>
              <a:path w="6436995" h="3083560">
                <a:moveTo>
                  <a:pt x="3531968" y="407796"/>
                </a:moveTo>
                <a:lnTo>
                  <a:pt x="2952242" y="407796"/>
                </a:lnTo>
                <a:lnTo>
                  <a:pt x="2983624" y="410180"/>
                </a:lnTo>
                <a:lnTo>
                  <a:pt x="3010138" y="417337"/>
                </a:lnTo>
                <a:lnTo>
                  <a:pt x="3048508" y="446023"/>
                </a:lnTo>
                <a:lnTo>
                  <a:pt x="3069859" y="493918"/>
                </a:lnTo>
                <a:lnTo>
                  <a:pt x="3076447" y="560958"/>
                </a:lnTo>
                <a:lnTo>
                  <a:pt x="3072634" y="605821"/>
                </a:lnTo>
                <a:lnTo>
                  <a:pt x="3062700" y="648208"/>
                </a:lnTo>
                <a:lnTo>
                  <a:pt x="3046622" y="688117"/>
                </a:lnTo>
                <a:lnTo>
                  <a:pt x="3024378" y="725551"/>
                </a:lnTo>
                <a:lnTo>
                  <a:pt x="2996973" y="761029"/>
                </a:lnTo>
                <a:lnTo>
                  <a:pt x="2965449" y="795258"/>
                </a:lnTo>
                <a:lnTo>
                  <a:pt x="2929830" y="828224"/>
                </a:lnTo>
                <a:lnTo>
                  <a:pt x="2890139" y="859916"/>
                </a:lnTo>
                <a:lnTo>
                  <a:pt x="3469445" y="859916"/>
                </a:lnTo>
                <a:lnTo>
                  <a:pt x="3495159" y="810543"/>
                </a:lnTo>
                <a:lnTo>
                  <a:pt x="3513518" y="764889"/>
                </a:lnTo>
                <a:lnTo>
                  <a:pt x="3528162" y="717103"/>
                </a:lnTo>
                <a:lnTo>
                  <a:pt x="3539089" y="667186"/>
                </a:lnTo>
                <a:lnTo>
                  <a:pt x="3546294" y="615138"/>
                </a:lnTo>
                <a:lnTo>
                  <a:pt x="3549777" y="560958"/>
                </a:lnTo>
                <a:lnTo>
                  <a:pt x="3547227" y="504584"/>
                </a:lnTo>
                <a:lnTo>
                  <a:pt x="3540764" y="450947"/>
                </a:lnTo>
                <a:lnTo>
                  <a:pt x="3531968" y="407796"/>
                </a:lnTo>
                <a:close/>
              </a:path>
              <a:path w="6436995" h="3083560">
                <a:moveTo>
                  <a:pt x="5722365" y="43687"/>
                </a:moveTo>
                <a:lnTo>
                  <a:pt x="4964303" y="43687"/>
                </a:lnTo>
                <a:lnTo>
                  <a:pt x="4249928" y="2412745"/>
                </a:lnTo>
                <a:lnTo>
                  <a:pt x="4891405" y="2412745"/>
                </a:lnTo>
                <a:lnTo>
                  <a:pt x="5007990" y="1909698"/>
                </a:lnTo>
                <a:lnTo>
                  <a:pt x="6285050" y="1909698"/>
                </a:lnTo>
                <a:lnTo>
                  <a:pt x="6138989" y="1425320"/>
                </a:lnTo>
                <a:lnTo>
                  <a:pt x="5121021" y="1425320"/>
                </a:lnTo>
                <a:lnTo>
                  <a:pt x="5157470" y="1261236"/>
                </a:lnTo>
                <a:lnTo>
                  <a:pt x="5168658" y="1211365"/>
                </a:lnTo>
                <a:lnTo>
                  <a:pt x="5180018" y="1160484"/>
                </a:lnTo>
                <a:lnTo>
                  <a:pt x="5191550" y="1108598"/>
                </a:lnTo>
                <a:lnTo>
                  <a:pt x="5203252" y="1055707"/>
                </a:lnTo>
                <a:lnTo>
                  <a:pt x="5215125" y="1001814"/>
                </a:lnTo>
                <a:lnTo>
                  <a:pt x="5227169" y="946921"/>
                </a:lnTo>
                <a:lnTo>
                  <a:pt x="5239384" y="891031"/>
                </a:lnTo>
                <a:lnTo>
                  <a:pt x="5250083" y="841901"/>
                </a:lnTo>
                <a:lnTo>
                  <a:pt x="5260651" y="793190"/>
                </a:lnTo>
                <a:lnTo>
                  <a:pt x="5271092" y="744902"/>
                </a:lnTo>
                <a:lnTo>
                  <a:pt x="5281406" y="697039"/>
                </a:lnTo>
                <a:lnTo>
                  <a:pt x="5291595" y="649605"/>
                </a:lnTo>
                <a:lnTo>
                  <a:pt x="5301660" y="602603"/>
                </a:lnTo>
                <a:lnTo>
                  <a:pt x="5311604" y="556035"/>
                </a:lnTo>
                <a:lnTo>
                  <a:pt x="5321427" y="509904"/>
                </a:lnTo>
                <a:lnTo>
                  <a:pt x="5862950" y="509904"/>
                </a:lnTo>
                <a:lnTo>
                  <a:pt x="5722365" y="43687"/>
                </a:lnTo>
                <a:close/>
              </a:path>
              <a:path w="6436995" h="3083560">
                <a:moveTo>
                  <a:pt x="6285050" y="1909698"/>
                </a:moveTo>
                <a:lnTo>
                  <a:pt x="5656707" y="1909698"/>
                </a:lnTo>
                <a:lnTo>
                  <a:pt x="5773420" y="2412745"/>
                </a:lnTo>
                <a:lnTo>
                  <a:pt x="6436740" y="2412745"/>
                </a:lnTo>
                <a:lnTo>
                  <a:pt x="6285050" y="1909698"/>
                </a:lnTo>
                <a:close/>
              </a:path>
              <a:path w="6436995" h="3083560">
                <a:moveTo>
                  <a:pt x="5862950" y="509904"/>
                </a:moveTo>
                <a:lnTo>
                  <a:pt x="5336032" y="509904"/>
                </a:lnTo>
                <a:lnTo>
                  <a:pt x="5345992" y="556035"/>
                </a:lnTo>
                <a:lnTo>
                  <a:pt x="5356157" y="602603"/>
                </a:lnTo>
                <a:lnTo>
                  <a:pt x="5366531" y="649605"/>
                </a:lnTo>
                <a:lnTo>
                  <a:pt x="5377116" y="697039"/>
                </a:lnTo>
                <a:lnTo>
                  <a:pt x="5387915" y="744902"/>
                </a:lnTo>
                <a:lnTo>
                  <a:pt x="5398932" y="793190"/>
                </a:lnTo>
                <a:lnTo>
                  <a:pt x="5410169" y="841901"/>
                </a:lnTo>
                <a:lnTo>
                  <a:pt x="5421630" y="891031"/>
                </a:lnTo>
                <a:lnTo>
                  <a:pt x="5434716" y="946921"/>
                </a:lnTo>
                <a:lnTo>
                  <a:pt x="5447522" y="1001814"/>
                </a:lnTo>
                <a:lnTo>
                  <a:pt x="5460048" y="1055707"/>
                </a:lnTo>
                <a:lnTo>
                  <a:pt x="5472295" y="1108598"/>
                </a:lnTo>
                <a:lnTo>
                  <a:pt x="5484261" y="1160484"/>
                </a:lnTo>
                <a:lnTo>
                  <a:pt x="5495948" y="1211365"/>
                </a:lnTo>
                <a:lnTo>
                  <a:pt x="5507355" y="1261236"/>
                </a:lnTo>
                <a:lnTo>
                  <a:pt x="5543804" y="1425320"/>
                </a:lnTo>
                <a:lnTo>
                  <a:pt x="6138989" y="1425320"/>
                </a:lnTo>
                <a:lnTo>
                  <a:pt x="5862950" y="5099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4880"/>
            <a:ext cx="10789920" cy="241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175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Scala compiles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to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Byte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JVM.</a:t>
            </a:r>
            <a:r>
              <a:rPr sz="28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Scala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programs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compile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JVM bytecodes.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Their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run-time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performance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is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usually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par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with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Java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programs.</a:t>
            </a:r>
            <a:endParaRPr sz="2800">
              <a:latin typeface="Segoe UI"/>
              <a:cs typeface="Segoe UI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85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can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Segoe UI"/>
                <a:cs typeface="Segoe UI"/>
              </a:rPr>
              <a:t>.class</a:t>
            </a:r>
            <a:r>
              <a:rPr sz="2800" b="1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being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java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scala code.</a:t>
            </a:r>
            <a:endParaRPr sz="2800">
              <a:latin typeface="Segoe UI"/>
              <a:cs typeface="Segoe UI"/>
            </a:endParaRPr>
          </a:p>
          <a:p>
            <a:pPr marL="24130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Interoperability</a:t>
            </a:r>
            <a:r>
              <a:rPr sz="28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Java,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So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easily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Java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Ecosystem.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5025009" cy="7028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44428" y="6452870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4880"/>
            <a:ext cx="10849610" cy="412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66751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Scala is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concise.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No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boilerplate</a:t>
            </a:r>
            <a:r>
              <a:rPr sz="28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code!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(semicolons,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return, </a:t>
            </a:r>
            <a:r>
              <a:rPr sz="2800" spc="-7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getter/setter,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Segoe UI"/>
                <a:cs typeface="Segoe UI"/>
              </a:rPr>
              <a:t>…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)</a:t>
            </a:r>
            <a:endParaRPr sz="2800">
              <a:latin typeface="Segoe UI"/>
              <a:cs typeface="Segoe UI"/>
            </a:endParaRPr>
          </a:p>
          <a:p>
            <a:pPr marL="241300" marR="508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Fewer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lines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code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mean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not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only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less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typing,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but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also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less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effort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at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reading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understanding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programs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fewer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possibilities</a:t>
            </a:r>
            <a:r>
              <a:rPr sz="28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defects.</a:t>
            </a:r>
            <a:endParaRPr sz="2800">
              <a:latin typeface="Segoe UI"/>
              <a:cs typeface="Segoe UI"/>
            </a:endParaRPr>
          </a:p>
          <a:p>
            <a:pPr marL="241300" marR="1374775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Scala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high-level.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OOP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FP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let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more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complex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programs.</a:t>
            </a:r>
            <a:endParaRPr sz="2800">
              <a:latin typeface="Segoe UI"/>
              <a:cs typeface="Segoe UI"/>
            </a:endParaRPr>
          </a:p>
          <a:p>
            <a:pPr marL="241300" marR="73025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Scala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statically</a:t>
            </a:r>
            <a:r>
              <a:rPr sz="28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typed,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verbosity is</a:t>
            </a: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avoided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through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sz="2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inference </a:t>
            </a:r>
            <a:r>
              <a:rPr sz="2800" spc="-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so it look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likes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800" i="1" spc="-30" dirty="0">
                <a:solidFill>
                  <a:srgbClr val="FFFFFF"/>
                </a:solidFill>
                <a:latin typeface="Segoe UI"/>
                <a:cs typeface="Segoe UI"/>
              </a:rPr>
              <a:t>’</a:t>
            </a:r>
            <a:r>
              <a:rPr sz="2800" spc="-3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dynamic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language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but</a:t>
            </a: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800" i="1" spc="-25" dirty="0">
                <a:solidFill>
                  <a:srgbClr val="FFFFFF"/>
                </a:solidFill>
                <a:latin typeface="Segoe UI"/>
                <a:cs typeface="Segoe UI"/>
              </a:rPr>
              <a:t>’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 not.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633044"/>
            <a:ext cx="3685413" cy="7028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44428" y="6452870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8</a:t>
            </a:fld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154" y="5121402"/>
            <a:ext cx="834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solidFill>
                  <a:srgbClr val="FFFFFF"/>
                </a:solidFill>
                <a:latin typeface="Segoe UI"/>
                <a:cs typeface="Segoe UI"/>
              </a:rPr>
              <a:t>James</a:t>
            </a:r>
            <a:r>
              <a:rPr sz="2400" b="1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Segoe UI"/>
                <a:cs typeface="Segoe UI"/>
              </a:rPr>
              <a:t>Gosling</a:t>
            </a:r>
            <a:r>
              <a:rPr sz="2400" i="1" dirty="0">
                <a:solidFill>
                  <a:srgbClr val="FFFFFF"/>
                </a:solidFill>
                <a:latin typeface="Segoe UI"/>
                <a:cs typeface="Segoe UI"/>
              </a:rPr>
              <a:t>, the</a:t>
            </a:r>
            <a:r>
              <a:rPr sz="240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Segoe UI"/>
                <a:cs typeface="Segoe UI"/>
              </a:rPr>
              <a:t>creator</a:t>
            </a:r>
            <a:r>
              <a:rPr sz="2400" i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400" i="1" spc="-5" dirty="0">
                <a:solidFill>
                  <a:srgbClr val="FFFFFF"/>
                </a:solidFill>
                <a:latin typeface="Segoe UI"/>
                <a:cs typeface="Segoe UI"/>
              </a:rPr>
              <a:t> the </a:t>
            </a:r>
            <a:r>
              <a:rPr sz="2400" i="1" spc="-10" dirty="0">
                <a:solidFill>
                  <a:srgbClr val="FFFFFF"/>
                </a:solidFill>
                <a:latin typeface="Segoe UI"/>
                <a:cs typeface="Segoe UI"/>
              </a:rPr>
              <a:t>Java</a:t>
            </a:r>
            <a:r>
              <a:rPr sz="2400" i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Segoe UI"/>
                <a:cs typeface="Segoe UI"/>
              </a:rPr>
              <a:t>programming</a:t>
            </a:r>
            <a:r>
              <a:rPr sz="2400" i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Segoe UI"/>
                <a:cs typeface="Segoe UI"/>
              </a:rPr>
              <a:t>language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768" y="160273"/>
            <a:ext cx="4641850" cy="3889375"/>
          </a:xfrm>
          <a:custGeom>
            <a:avLst/>
            <a:gdLst/>
            <a:ahLst/>
            <a:cxnLst/>
            <a:rect l="l" t="t" r="r" b="b"/>
            <a:pathLst>
              <a:path w="4641850" h="3889375">
                <a:moveTo>
                  <a:pt x="1695043" y="0"/>
                </a:moveTo>
                <a:lnTo>
                  <a:pt x="1641625" y="24075"/>
                </a:lnTo>
                <a:lnTo>
                  <a:pt x="1589073" y="48535"/>
                </a:lnTo>
                <a:lnTo>
                  <a:pt x="1537388" y="73380"/>
                </a:lnTo>
                <a:lnTo>
                  <a:pt x="1486571" y="98608"/>
                </a:lnTo>
                <a:lnTo>
                  <a:pt x="1436620" y="124220"/>
                </a:lnTo>
                <a:lnTo>
                  <a:pt x="1387536" y="150217"/>
                </a:lnTo>
                <a:lnTo>
                  <a:pt x="1339319" y="176598"/>
                </a:lnTo>
                <a:lnTo>
                  <a:pt x="1291970" y="203364"/>
                </a:lnTo>
                <a:lnTo>
                  <a:pt x="1245487" y="230514"/>
                </a:lnTo>
                <a:lnTo>
                  <a:pt x="1199871" y="258049"/>
                </a:lnTo>
                <a:lnTo>
                  <a:pt x="1155122" y="285969"/>
                </a:lnTo>
                <a:lnTo>
                  <a:pt x="1111240" y="314273"/>
                </a:lnTo>
                <a:lnTo>
                  <a:pt x="1068225" y="342962"/>
                </a:lnTo>
                <a:lnTo>
                  <a:pt x="1026077" y="372036"/>
                </a:lnTo>
                <a:lnTo>
                  <a:pt x="984796" y="401495"/>
                </a:lnTo>
                <a:lnTo>
                  <a:pt x="944383" y="431339"/>
                </a:lnTo>
                <a:lnTo>
                  <a:pt x="904836" y="461568"/>
                </a:lnTo>
                <a:lnTo>
                  <a:pt x="866156" y="492182"/>
                </a:lnTo>
                <a:lnTo>
                  <a:pt x="828343" y="523182"/>
                </a:lnTo>
                <a:lnTo>
                  <a:pt x="791398" y="554567"/>
                </a:lnTo>
                <a:lnTo>
                  <a:pt x="755319" y="586337"/>
                </a:lnTo>
                <a:lnTo>
                  <a:pt x="720108" y="618492"/>
                </a:lnTo>
                <a:lnTo>
                  <a:pt x="685763" y="651033"/>
                </a:lnTo>
                <a:lnTo>
                  <a:pt x="652286" y="683960"/>
                </a:lnTo>
                <a:lnTo>
                  <a:pt x="619676" y="717272"/>
                </a:lnTo>
                <a:lnTo>
                  <a:pt x="587933" y="750970"/>
                </a:lnTo>
                <a:lnTo>
                  <a:pt x="557057" y="785054"/>
                </a:lnTo>
                <a:lnTo>
                  <a:pt x="527048" y="819524"/>
                </a:lnTo>
                <a:lnTo>
                  <a:pt x="497906" y="854379"/>
                </a:lnTo>
                <a:lnTo>
                  <a:pt x="469631" y="889621"/>
                </a:lnTo>
                <a:lnTo>
                  <a:pt x="442224" y="925249"/>
                </a:lnTo>
                <a:lnTo>
                  <a:pt x="415683" y="961263"/>
                </a:lnTo>
                <a:lnTo>
                  <a:pt x="387375" y="1001420"/>
                </a:lnTo>
                <a:lnTo>
                  <a:pt x="360065" y="1042015"/>
                </a:lnTo>
                <a:lnTo>
                  <a:pt x="333753" y="1083046"/>
                </a:lnTo>
                <a:lnTo>
                  <a:pt x="308439" y="1124513"/>
                </a:lnTo>
                <a:lnTo>
                  <a:pt x="284123" y="1166417"/>
                </a:lnTo>
                <a:lnTo>
                  <a:pt x="260797" y="1208775"/>
                </a:lnTo>
                <a:lnTo>
                  <a:pt x="238486" y="1251536"/>
                </a:lnTo>
                <a:lnTo>
                  <a:pt x="217165" y="1294749"/>
                </a:lnTo>
                <a:lnTo>
                  <a:pt x="196842" y="1338400"/>
                </a:lnTo>
                <a:lnTo>
                  <a:pt x="177518" y="1382487"/>
                </a:lnTo>
                <a:lnTo>
                  <a:pt x="159191" y="1427010"/>
                </a:lnTo>
                <a:lnTo>
                  <a:pt x="141863" y="1471969"/>
                </a:lnTo>
                <a:lnTo>
                  <a:pt x="125533" y="1517365"/>
                </a:lnTo>
                <a:lnTo>
                  <a:pt x="110201" y="1563197"/>
                </a:lnTo>
                <a:lnTo>
                  <a:pt x="95867" y="1609466"/>
                </a:lnTo>
                <a:lnTo>
                  <a:pt x="82531" y="1656171"/>
                </a:lnTo>
                <a:lnTo>
                  <a:pt x="70194" y="1703312"/>
                </a:lnTo>
                <a:lnTo>
                  <a:pt x="58855" y="1750889"/>
                </a:lnTo>
                <a:lnTo>
                  <a:pt x="48513" y="1798902"/>
                </a:lnTo>
                <a:lnTo>
                  <a:pt x="39170" y="1847352"/>
                </a:lnTo>
                <a:lnTo>
                  <a:pt x="30826" y="1896237"/>
                </a:lnTo>
                <a:lnTo>
                  <a:pt x="23479" y="1945559"/>
                </a:lnTo>
                <a:lnTo>
                  <a:pt x="17130" y="1995317"/>
                </a:lnTo>
                <a:lnTo>
                  <a:pt x="11780" y="2045510"/>
                </a:lnTo>
                <a:lnTo>
                  <a:pt x="7427" y="2096140"/>
                </a:lnTo>
                <a:lnTo>
                  <a:pt x="4050" y="2147713"/>
                </a:lnTo>
                <a:lnTo>
                  <a:pt x="1717" y="2198707"/>
                </a:lnTo>
                <a:lnTo>
                  <a:pt x="359" y="2250644"/>
                </a:lnTo>
                <a:lnTo>
                  <a:pt x="0" y="2303017"/>
                </a:lnTo>
                <a:lnTo>
                  <a:pt x="675" y="2365212"/>
                </a:lnTo>
                <a:lnTo>
                  <a:pt x="2370" y="2426226"/>
                </a:lnTo>
                <a:lnTo>
                  <a:pt x="5086" y="2486059"/>
                </a:lnTo>
                <a:lnTo>
                  <a:pt x="8822" y="2544710"/>
                </a:lnTo>
                <a:lnTo>
                  <a:pt x="13578" y="2602181"/>
                </a:lnTo>
                <a:lnTo>
                  <a:pt x="19355" y="2658471"/>
                </a:lnTo>
                <a:lnTo>
                  <a:pt x="26152" y="2713580"/>
                </a:lnTo>
                <a:lnTo>
                  <a:pt x="33969" y="2767508"/>
                </a:lnTo>
                <a:lnTo>
                  <a:pt x="42806" y="2820256"/>
                </a:lnTo>
                <a:lnTo>
                  <a:pt x="52664" y="2871824"/>
                </a:lnTo>
                <a:lnTo>
                  <a:pt x="63542" y="2922211"/>
                </a:lnTo>
                <a:lnTo>
                  <a:pt x="75441" y="2971418"/>
                </a:lnTo>
                <a:lnTo>
                  <a:pt x="88360" y="3019446"/>
                </a:lnTo>
                <a:lnTo>
                  <a:pt x="102299" y="3066293"/>
                </a:lnTo>
                <a:lnTo>
                  <a:pt x="117258" y="3111960"/>
                </a:lnTo>
                <a:lnTo>
                  <a:pt x="133238" y="3156448"/>
                </a:lnTo>
                <a:lnTo>
                  <a:pt x="150239" y="3199756"/>
                </a:lnTo>
                <a:lnTo>
                  <a:pt x="168260" y="3241885"/>
                </a:lnTo>
                <a:lnTo>
                  <a:pt x="187301" y="3282834"/>
                </a:lnTo>
                <a:lnTo>
                  <a:pt x="207363" y="3322604"/>
                </a:lnTo>
                <a:lnTo>
                  <a:pt x="228445" y="3361195"/>
                </a:lnTo>
                <a:lnTo>
                  <a:pt x="250548" y="3398607"/>
                </a:lnTo>
                <a:lnTo>
                  <a:pt x="273671" y="3434839"/>
                </a:lnTo>
                <a:lnTo>
                  <a:pt x="297815" y="3469894"/>
                </a:lnTo>
                <a:lnTo>
                  <a:pt x="328073" y="3510213"/>
                </a:lnTo>
                <a:lnTo>
                  <a:pt x="359682" y="3548494"/>
                </a:lnTo>
                <a:lnTo>
                  <a:pt x="392641" y="3584736"/>
                </a:lnTo>
                <a:lnTo>
                  <a:pt x="426952" y="3618941"/>
                </a:lnTo>
                <a:lnTo>
                  <a:pt x="462613" y="3651107"/>
                </a:lnTo>
                <a:lnTo>
                  <a:pt x="499625" y="3681234"/>
                </a:lnTo>
                <a:lnTo>
                  <a:pt x="537988" y="3709323"/>
                </a:lnTo>
                <a:lnTo>
                  <a:pt x="577702" y="3735374"/>
                </a:lnTo>
                <a:lnTo>
                  <a:pt x="618766" y="3759387"/>
                </a:lnTo>
                <a:lnTo>
                  <a:pt x="661181" y="3781361"/>
                </a:lnTo>
                <a:lnTo>
                  <a:pt x="704946" y="3801297"/>
                </a:lnTo>
                <a:lnTo>
                  <a:pt x="750062" y="3819194"/>
                </a:lnTo>
                <a:lnTo>
                  <a:pt x="796529" y="3835053"/>
                </a:lnTo>
                <a:lnTo>
                  <a:pt x="844346" y="3848874"/>
                </a:lnTo>
                <a:lnTo>
                  <a:pt x="893514" y="3860657"/>
                </a:lnTo>
                <a:lnTo>
                  <a:pt x="944032" y="3870401"/>
                </a:lnTo>
                <a:lnTo>
                  <a:pt x="995901" y="3878106"/>
                </a:lnTo>
                <a:lnTo>
                  <a:pt x="1049121" y="3883774"/>
                </a:lnTo>
                <a:lnTo>
                  <a:pt x="1103691" y="3887403"/>
                </a:lnTo>
                <a:lnTo>
                  <a:pt x="1159611" y="3888994"/>
                </a:lnTo>
                <a:lnTo>
                  <a:pt x="1214438" y="3887126"/>
                </a:lnTo>
                <a:lnTo>
                  <a:pt x="1267870" y="3882945"/>
                </a:lnTo>
                <a:lnTo>
                  <a:pt x="1319907" y="3876452"/>
                </a:lnTo>
                <a:lnTo>
                  <a:pt x="1370551" y="3867646"/>
                </a:lnTo>
                <a:lnTo>
                  <a:pt x="1419801" y="3856529"/>
                </a:lnTo>
                <a:lnTo>
                  <a:pt x="1467658" y="3843099"/>
                </a:lnTo>
                <a:lnTo>
                  <a:pt x="1514123" y="3827357"/>
                </a:lnTo>
                <a:lnTo>
                  <a:pt x="1559195" y="3809304"/>
                </a:lnTo>
                <a:lnTo>
                  <a:pt x="1602876" y="3788940"/>
                </a:lnTo>
                <a:lnTo>
                  <a:pt x="1645165" y="3766264"/>
                </a:lnTo>
                <a:lnTo>
                  <a:pt x="1686064" y="3741278"/>
                </a:lnTo>
                <a:lnTo>
                  <a:pt x="1725572" y="3713981"/>
                </a:lnTo>
                <a:lnTo>
                  <a:pt x="1763690" y="3684374"/>
                </a:lnTo>
                <a:lnTo>
                  <a:pt x="1800419" y="3652457"/>
                </a:lnTo>
                <a:lnTo>
                  <a:pt x="1835759" y="3618229"/>
                </a:lnTo>
                <a:lnTo>
                  <a:pt x="1867233" y="3584295"/>
                </a:lnTo>
                <a:lnTo>
                  <a:pt x="1896742" y="3548834"/>
                </a:lnTo>
                <a:lnTo>
                  <a:pt x="1924286" y="3511847"/>
                </a:lnTo>
                <a:lnTo>
                  <a:pt x="1949865" y="3473332"/>
                </a:lnTo>
                <a:lnTo>
                  <a:pt x="1973477" y="3433292"/>
                </a:lnTo>
                <a:lnTo>
                  <a:pt x="1995123" y="3391726"/>
                </a:lnTo>
                <a:lnTo>
                  <a:pt x="2014802" y="3348634"/>
                </a:lnTo>
                <a:lnTo>
                  <a:pt x="2032514" y="3304016"/>
                </a:lnTo>
                <a:lnTo>
                  <a:pt x="2048258" y="3257872"/>
                </a:lnTo>
                <a:lnTo>
                  <a:pt x="2062035" y="3210204"/>
                </a:lnTo>
                <a:lnTo>
                  <a:pt x="2073843" y="3161010"/>
                </a:lnTo>
                <a:lnTo>
                  <a:pt x="2083683" y="3110291"/>
                </a:lnTo>
                <a:lnTo>
                  <a:pt x="2091554" y="3058048"/>
                </a:lnTo>
                <a:lnTo>
                  <a:pt x="2097455" y="3004280"/>
                </a:lnTo>
                <a:lnTo>
                  <a:pt x="2101387" y="2948987"/>
                </a:lnTo>
                <a:lnTo>
                  <a:pt x="2103348" y="2892171"/>
                </a:lnTo>
                <a:lnTo>
                  <a:pt x="2101399" y="2837875"/>
                </a:lnTo>
                <a:lnTo>
                  <a:pt x="2097330" y="2785124"/>
                </a:lnTo>
                <a:lnTo>
                  <a:pt x="2091142" y="2733916"/>
                </a:lnTo>
                <a:lnTo>
                  <a:pt x="2082834" y="2684251"/>
                </a:lnTo>
                <a:lnTo>
                  <a:pt x="2072407" y="2636129"/>
                </a:lnTo>
                <a:lnTo>
                  <a:pt x="2059861" y="2589549"/>
                </a:lnTo>
                <a:lnTo>
                  <a:pt x="2045197" y="2544510"/>
                </a:lnTo>
                <a:lnTo>
                  <a:pt x="2028414" y="2501013"/>
                </a:lnTo>
                <a:lnTo>
                  <a:pt x="2009512" y="2459056"/>
                </a:lnTo>
                <a:lnTo>
                  <a:pt x="1988493" y="2418639"/>
                </a:lnTo>
                <a:lnTo>
                  <a:pt x="1965356" y="2379762"/>
                </a:lnTo>
                <a:lnTo>
                  <a:pt x="1940101" y="2342425"/>
                </a:lnTo>
                <a:lnTo>
                  <a:pt x="1912729" y="2306627"/>
                </a:lnTo>
                <a:lnTo>
                  <a:pt x="1883240" y="2272367"/>
                </a:lnTo>
                <a:lnTo>
                  <a:pt x="1851634" y="2239645"/>
                </a:lnTo>
                <a:lnTo>
                  <a:pt x="1815812" y="2206606"/>
                </a:lnTo>
                <a:lnTo>
                  <a:pt x="1778396" y="2175963"/>
                </a:lnTo>
                <a:lnTo>
                  <a:pt x="1739386" y="2147713"/>
                </a:lnTo>
                <a:lnTo>
                  <a:pt x="1698780" y="2121858"/>
                </a:lnTo>
                <a:lnTo>
                  <a:pt x="1656580" y="2098397"/>
                </a:lnTo>
                <a:lnTo>
                  <a:pt x="1612784" y="2077329"/>
                </a:lnTo>
                <a:lnTo>
                  <a:pt x="1567392" y="2058654"/>
                </a:lnTo>
                <a:lnTo>
                  <a:pt x="1520405" y="2042372"/>
                </a:lnTo>
                <a:lnTo>
                  <a:pt x="1471821" y="2028482"/>
                </a:lnTo>
                <a:lnTo>
                  <a:pt x="1421641" y="2016985"/>
                </a:lnTo>
                <a:lnTo>
                  <a:pt x="1041628" y="2013077"/>
                </a:lnTo>
                <a:lnTo>
                  <a:pt x="1046624" y="1961932"/>
                </a:lnTo>
                <a:lnTo>
                  <a:pt x="1053374" y="1911701"/>
                </a:lnTo>
                <a:lnTo>
                  <a:pt x="1061877" y="1862385"/>
                </a:lnTo>
                <a:lnTo>
                  <a:pt x="1072134" y="1813984"/>
                </a:lnTo>
                <a:lnTo>
                  <a:pt x="1084145" y="1766498"/>
                </a:lnTo>
                <a:lnTo>
                  <a:pt x="1097910" y="1719928"/>
                </a:lnTo>
                <a:lnTo>
                  <a:pt x="1113429" y="1674274"/>
                </a:lnTo>
                <a:lnTo>
                  <a:pt x="1130703" y="1629536"/>
                </a:lnTo>
                <a:lnTo>
                  <a:pt x="1149731" y="1585716"/>
                </a:lnTo>
                <a:lnTo>
                  <a:pt x="1170514" y="1542812"/>
                </a:lnTo>
                <a:lnTo>
                  <a:pt x="1193053" y="1500826"/>
                </a:lnTo>
                <a:lnTo>
                  <a:pt x="1217346" y="1459757"/>
                </a:lnTo>
                <a:lnTo>
                  <a:pt x="1243396" y="1419607"/>
                </a:lnTo>
                <a:lnTo>
                  <a:pt x="1271200" y="1380376"/>
                </a:lnTo>
                <a:lnTo>
                  <a:pt x="1300761" y="1342064"/>
                </a:lnTo>
                <a:lnTo>
                  <a:pt x="1332077" y="1304671"/>
                </a:lnTo>
                <a:lnTo>
                  <a:pt x="1361428" y="1272129"/>
                </a:lnTo>
                <a:lnTo>
                  <a:pt x="1392247" y="1240164"/>
                </a:lnTo>
                <a:lnTo>
                  <a:pt x="1424553" y="1208758"/>
                </a:lnTo>
                <a:lnTo>
                  <a:pt x="1458291" y="1177962"/>
                </a:lnTo>
                <a:lnTo>
                  <a:pt x="1493516" y="1147726"/>
                </a:lnTo>
                <a:lnTo>
                  <a:pt x="1530211" y="1118065"/>
                </a:lnTo>
                <a:lnTo>
                  <a:pt x="1568376" y="1088981"/>
                </a:lnTo>
                <a:lnTo>
                  <a:pt x="1608011" y="1060473"/>
                </a:lnTo>
                <a:lnTo>
                  <a:pt x="1649117" y="1032541"/>
                </a:lnTo>
                <a:lnTo>
                  <a:pt x="1691694" y="1005186"/>
                </a:lnTo>
                <a:lnTo>
                  <a:pt x="1735742" y="978406"/>
                </a:lnTo>
                <a:lnTo>
                  <a:pt x="1781262" y="952203"/>
                </a:lnTo>
                <a:lnTo>
                  <a:pt x="1828254" y="926576"/>
                </a:lnTo>
                <a:lnTo>
                  <a:pt x="1876719" y="901525"/>
                </a:lnTo>
                <a:lnTo>
                  <a:pt x="1926658" y="877051"/>
                </a:lnTo>
                <a:lnTo>
                  <a:pt x="1978069" y="853153"/>
                </a:lnTo>
                <a:lnTo>
                  <a:pt x="2030955" y="829830"/>
                </a:lnTo>
                <a:lnTo>
                  <a:pt x="2085314" y="807085"/>
                </a:lnTo>
                <a:lnTo>
                  <a:pt x="1695043" y="0"/>
                </a:lnTo>
                <a:close/>
              </a:path>
              <a:path w="4641850" h="3889375">
                <a:moveTo>
                  <a:pt x="1204950" y="1994915"/>
                </a:moveTo>
                <a:lnTo>
                  <a:pt x="1164161" y="1996914"/>
                </a:lnTo>
                <a:lnTo>
                  <a:pt x="1123337" y="2000615"/>
                </a:lnTo>
                <a:lnTo>
                  <a:pt x="1082488" y="2006006"/>
                </a:lnTo>
                <a:lnTo>
                  <a:pt x="1041628" y="2013077"/>
                </a:lnTo>
                <a:lnTo>
                  <a:pt x="1399412" y="2013077"/>
                </a:lnTo>
                <a:lnTo>
                  <a:pt x="1369864" y="2007880"/>
                </a:lnTo>
                <a:lnTo>
                  <a:pt x="1316490" y="2001167"/>
                </a:lnTo>
                <a:lnTo>
                  <a:pt x="1261519" y="1996846"/>
                </a:lnTo>
                <a:lnTo>
                  <a:pt x="1204950" y="1994915"/>
                </a:lnTo>
                <a:close/>
              </a:path>
              <a:path w="4641850" h="3889375">
                <a:moveTo>
                  <a:pt x="4233519" y="0"/>
                </a:moveTo>
                <a:lnTo>
                  <a:pt x="4180124" y="24075"/>
                </a:lnTo>
                <a:lnTo>
                  <a:pt x="4127595" y="48535"/>
                </a:lnTo>
                <a:lnTo>
                  <a:pt x="4075933" y="73380"/>
                </a:lnTo>
                <a:lnTo>
                  <a:pt x="4025136" y="98608"/>
                </a:lnTo>
                <a:lnTo>
                  <a:pt x="3975206" y="124220"/>
                </a:lnTo>
                <a:lnTo>
                  <a:pt x="3926142" y="150217"/>
                </a:lnTo>
                <a:lnTo>
                  <a:pt x="3877945" y="176598"/>
                </a:lnTo>
                <a:lnTo>
                  <a:pt x="3830614" y="203364"/>
                </a:lnTo>
                <a:lnTo>
                  <a:pt x="3784149" y="230514"/>
                </a:lnTo>
                <a:lnTo>
                  <a:pt x="3738550" y="258049"/>
                </a:lnTo>
                <a:lnTo>
                  <a:pt x="3693818" y="285969"/>
                </a:lnTo>
                <a:lnTo>
                  <a:pt x="3649953" y="314273"/>
                </a:lnTo>
                <a:lnTo>
                  <a:pt x="3606954" y="342962"/>
                </a:lnTo>
                <a:lnTo>
                  <a:pt x="3564821" y="372036"/>
                </a:lnTo>
                <a:lnTo>
                  <a:pt x="3523555" y="401495"/>
                </a:lnTo>
                <a:lnTo>
                  <a:pt x="3483155" y="431339"/>
                </a:lnTo>
                <a:lnTo>
                  <a:pt x="3443622" y="461568"/>
                </a:lnTo>
                <a:lnTo>
                  <a:pt x="3404956" y="492182"/>
                </a:lnTo>
                <a:lnTo>
                  <a:pt x="3367156" y="523182"/>
                </a:lnTo>
                <a:lnTo>
                  <a:pt x="3330223" y="554567"/>
                </a:lnTo>
                <a:lnTo>
                  <a:pt x="3294156" y="586337"/>
                </a:lnTo>
                <a:lnTo>
                  <a:pt x="3258956" y="618492"/>
                </a:lnTo>
                <a:lnTo>
                  <a:pt x="3224623" y="651033"/>
                </a:lnTo>
                <a:lnTo>
                  <a:pt x="3191157" y="683960"/>
                </a:lnTo>
                <a:lnTo>
                  <a:pt x="3158557" y="717272"/>
                </a:lnTo>
                <a:lnTo>
                  <a:pt x="3126824" y="750970"/>
                </a:lnTo>
                <a:lnTo>
                  <a:pt x="3095958" y="785054"/>
                </a:lnTo>
                <a:lnTo>
                  <a:pt x="3065958" y="819524"/>
                </a:lnTo>
                <a:lnTo>
                  <a:pt x="3036826" y="854379"/>
                </a:lnTo>
                <a:lnTo>
                  <a:pt x="3008560" y="889621"/>
                </a:lnTo>
                <a:lnTo>
                  <a:pt x="2981161" y="925249"/>
                </a:lnTo>
                <a:lnTo>
                  <a:pt x="2954629" y="961263"/>
                </a:lnTo>
                <a:lnTo>
                  <a:pt x="2926330" y="1001420"/>
                </a:lnTo>
                <a:lnTo>
                  <a:pt x="2899028" y="1042015"/>
                </a:lnTo>
                <a:lnTo>
                  <a:pt x="2872723" y="1083046"/>
                </a:lnTo>
                <a:lnTo>
                  <a:pt x="2847416" y="1124513"/>
                </a:lnTo>
                <a:lnTo>
                  <a:pt x="2823107" y="1166417"/>
                </a:lnTo>
                <a:lnTo>
                  <a:pt x="2799787" y="1208775"/>
                </a:lnTo>
                <a:lnTo>
                  <a:pt x="2777481" y="1251536"/>
                </a:lnTo>
                <a:lnTo>
                  <a:pt x="2756165" y="1294749"/>
                </a:lnTo>
                <a:lnTo>
                  <a:pt x="2735846" y="1338400"/>
                </a:lnTo>
                <a:lnTo>
                  <a:pt x="2716524" y="1382487"/>
                </a:lnTo>
                <a:lnTo>
                  <a:pt x="2698201" y="1427010"/>
                </a:lnTo>
                <a:lnTo>
                  <a:pt x="2680874" y="1471969"/>
                </a:lnTo>
                <a:lnTo>
                  <a:pt x="2664546" y="1517365"/>
                </a:lnTo>
                <a:lnTo>
                  <a:pt x="2649215" y="1563197"/>
                </a:lnTo>
                <a:lnTo>
                  <a:pt x="2634881" y="1609466"/>
                </a:lnTo>
                <a:lnTo>
                  <a:pt x="2621545" y="1656171"/>
                </a:lnTo>
                <a:lnTo>
                  <a:pt x="2609207" y="1703312"/>
                </a:lnTo>
                <a:lnTo>
                  <a:pt x="2597866" y="1750889"/>
                </a:lnTo>
                <a:lnTo>
                  <a:pt x="2587523" y="1798902"/>
                </a:lnTo>
                <a:lnTo>
                  <a:pt x="2578178" y="1847352"/>
                </a:lnTo>
                <a:lnTo>
                  <a:pt x="2569830" y="1896237"/>
                </a:lnTo>
                <a:lnTo>
                  <a:pt x="2562479" y="1945559"/>
                </a:lnTo>
                <a:lnTo>
                  <a:pt x="2556126" y="1995317"/>
                </a:lnTo>
                <a:lnTo>
                  <a:pt x="2550771" y="2045510"/>
                </a:lnTo>
                <a:lnTo>
                  <a:pt x="2546413" y="2096140"/>
                </a:lnTo>
                <a:lnTo>
                  <a:pt x="2543030" y="2147713"/>
                </a:lnTo>
                <a:lnTo>
                  <a:pt x="2540690" y="2198707"/>
                </a:lnTo>
                <a:lnTo>
                  <a:pt x="2539326" y="2250644"/>
                </a:lnTo>
                <a:lnTo>
                  <a:pt x="2538958" y="2303017"/>
                </a:lnTo>
                <a:lnTo>
                  <a:pt x="2539642" y="2365212"/>
                </a:lnTo>
                <a:lnTo>
                  <a:pt x="2541345" y="2426226"/>
                </a:lnTo>
                <a:lnTo>
                  <a:pt x="2544066" y="2486059"/>
                </a:lnTo>
                <a:lnTo>
                  <a:pt x="2547807" y="2544710"/>
                </a:lnTo>
                <a:lnTo>
                  <a:pt x="2552567" y="2602181"/>
                </a:lnTo>
                <a:lnTo>
                  <a:pt x="2558345" y="2658471"/>
                </a:lnTo>
                <a:lnTo>
                  <a:pt x="2565144" y="2713580"/>
                </a:lnTo>
                <a:lnTo>
                  <a:pt x="2572961" y="2767508"/>
                </a:lnTo>
                <a:lnTo>
                  <a:pt x="2581798" y="2820256"/>
                </a:lnTo>
                <a:lnTo>
                  <a:pt x="2591655" y="2871824"/>
                </a:lnTo>
                <a:lnTo>
                  <a:pt x="2602532" y="2922211"/>
                </a:lnTo>
                <a:lnTo>
                  <a:pt x="2614428" y="2971418"/>
                </a:lnTo>
                <a:lnTo>
                  <a:pt x="2627344" y="3019446"/>
                </a:lnTo>
                <a:lnTo>
                  <a:pt x="2641281" y="3066293"/>
                </a:lnTo>
                <a:lnTo>
                  <a:pt x="2656237" y="3111960"/>
                </a:lnTo>
                <a:lnTo>
                  <a:pt x="2672214" y="3156448"/>
                </a:lnTo>
                <a:lnTo>
                  <a:pt x="2689211" y="3199756"/>
                </a:lnTo>
                <a:lnTo>
                  <a:pt x="2707229" y="3241885"/>
                </a:lnTo>
                <a:lnTo>
                  <a:pt x="2726268" y="3282834"/>
                </a:lnTo>
                <a:lnTo>
                  <a:pt x="2746327" y="3322604"/>
                </a:lnTo>
                <a:lnTo>
                  <a:pt x="2767407" y="3361195"/>
                </a:lnTo>
                <a:lnTo>
                  <a:pt x="2789508" y="3398607"/>
                </a:lnTo>
                <a:lnTo>
                  <a:pt x="2812630" y="3434839"/>
                </a:lnTo>
                <a:lnTo>
                  <a:pt x="2836773" y="3469894"/>
                </a:lnTo>
                <a:lnTo>
                  <a:pt x="2867033" y="3510213"/>
                </a:lnTo>
                <a:lnTo>
                  <a:pt x="2898644" y="3548494"/>
                </a:lnTo>
                <a:lnTo>
                  <a:pt x="2931605" y="3584736"/>
                </a:lnTo>
                <a:lnTo>
                  <a:pt x="2965916" y="3618941"/>
                </a:lnTo>
                <a:lnTo>
                  <a:pt x="3001577" y="3651107"/>
                </a:lnTo>
                <a:lnTo>
                  <a:pt x="3038589" y="3681234"/>
                </a:lnTo>
                <a:lnTo>
                  <a:pt x="3076951" y="3709323"/>
                </a:lnTo>
                <a:lnTo>
                  <a:pt x="3116663" y="3735374"/>
                </a:lnTo>
                <a:lnTo>
                  <a:pt x="3157724" y="3759387"/>
                </a:lnTo>
                <a:lnTo>
                  <a:pt x="3200136" y="3781361"/>
                </a:lnTo>
                <a:lnTo>
                  <a:pt x="3243897" y="3801297"/>
                </a:lnTo>
                <a:lnTo>
                  <a:pt x="3289008" y="3819194"/>
                </a:lnTo>
                <a:lnTo>
                  <a:pt x="3335468" y="3835053"/>
                </a:lnTo>
                <a:lnTo>
                  <a:pt x="3383278" y="3848874"/>
                </a:lnTo>
                <a:lnTo>
                  <a:pt x="3432437" y="3860657"/>
                </a:lnTo>
                <a:lnTo>
                  <a:pt x="3482945" y="3870401"/>
                </a:lnTo>
                <a:lnTo>
                  <a:pt x="3534802" y="3878106"/>
                </a:lnTo>
                <a:lnTo>
                  <a:pt x="3588009" y="3883774"/>
                </a:lnTo>
                <a:lnTo>
                  <a:pt x="3642564" y="3887403"/>
                </a:lnTo>
                <a:lnTo>
                  <a:pt x="3698468" y="3888994"/>
                </a:lnTo>
                <a:lnTo>
                  <a:pt x="3753246" y="3887126"/>
                </a:lnTo>
                <a:lnTo>
                  <a:pt x="3806632" y="3882945"/>
                </a:lnTo>
                <a:lnTo>
                  <a:pt x="3858626" y="3876452"/>
                </a:lnTo>
                <a:lnTo>
                  <a:pt x="3909230" y="3867646"/>
                </a:lnTo>
                <a:lnTo>
                  <a:pt x="3958442" y="3856529"/>
                </a:lnTo>
                <a:lnTo>
                  <a:pt x="4006263" y="3843099"/>
                </a:lnTo>
                <a:lnTo>
                  <a:pt x="4052694" y="3827357"/>
                </a:lnTo>
                <a:lnTo>
                  <a:pt x="4097735" y="3809304"/>
                </a:lnTo>
                <a:lnTo>
                  <a:pt x="4141385" y="3788940"/>
                </a:lnTo>
                <a:lnTo>
                  <a:pt x="4183646" y="3766264"/>
                </a:lnTo>
                <a:lnTo>
                  <a:pt x="4224517" y="3741278"/>
                </a:lnTo>
                <a:lnTo>
                  <a:pt x="4263998" y="3713981"/>
                </a:lnTo>
                <a:lnTo>
                  <a:pt x="4302090" y="3684374"/>
                </a:lnTo>
                <a:lnTo>
                  <a:pt x="4338794" y="3652457"/>
                </a:lnTo>
                <a:lnTo>
                  <a:pt x="4374108" y="3618229"/>
                </a:lnTo>
                <a:lnTo>
                  <a:pt x="4405558" y="3584295"/>
                </a:lnTo>
                <a:lnTo>
                  <a:pt x="4435044" y="3548834"/>
                </a:lnTo>
                <a:lnTo>
                  <a:pt x="4462566" y="3511847"/>
                </a:lnTo>
                <a:lnTo>
                  <a:pt x="4488122" y="3473332"/>
                </a:lnTo>
                <a:lnTo>
                  <a:pt x="4511715" y="3433292"/>
                </a:lnTo>
                <a:lnTo>
                  <a:pt x="4533342" y="3391726"/>
                </a:lnTo>
                <a:lnTo>
                  <a:pt x="4553005" y="3348634"/>
                </a:lnTo>
                <a:lnTo>
                  <a:pt x="4570704" y="3304016"/>
                </a:lnTo>
                <a:lnTo>
                  <a:pt x="4586438" y="3257872"/>
                </a:lnTo>
                <a:lnTo>
                  <a:pt x="4600208" y="3210204"/>
                </a:lnTo>
                <a:lnTo>
                  <a:pt x="4612013" y="3161010"/>
                </a:lnTo>
                <a:lnTo>
                  <a:pt x="4621853" y="3110291"/>
                </a:lnTo>
                <a:lnTo>
                  <a:pt x="4629729" y="3058048"/>
                </a:lnTo>
                <a:lnTo>
                  <a:pt x="4635641" y="3004280"/>
                </a:lnTo>
                <a:lnTo>
                  <a:pt x="4639588" y="2948987"/>
                </a:lnTo>
                <a:lnTo>
                  <a:pt x="4641570" y="2892171"/>
                </a:lnTo>
                <a:lnTo>
                  <a:pt x="4639599" y="2837875"/>
                </a:lnTo>
                <a:lnTo>
                  <a:pt x="4635514" y="2785124"/>
                </a:lnTo>
                <a:lnTo>
                  <a:pt x="4629316" y="2733916"/>
                </a:lnTo>
                <a:lnTo>
                  <a:pt x="4621004" y="2684251"/>
                </a:lnTo>
                <a:lnTo>
                  <a:pt x="4610577" y="2636129"/>
                </a:lnTo>
                <a:lnTo>
                  <a:pt x="4598037" y="2589549"/>
                </a:lnTo>
                <a:lnTo>
                  <a:pt x="4583381" y="2544510"/>
                </a:lnTo>
                <a:lnTo>
                  <a:pt x="4566611" y="2501013"/>
                </a:lnTo>
                <a:lnTo>
                  <a:pt x="4547725" y="2459056"/>
                </a:lnTo>
                <a:lnTo>
                  <a:pt x="4526724" y="2418639"/>
                </a:lnTo>
                <a:lnTo>
                  <a:pt x="4503608" y="2379762"/>
                </a:lnTo>
                <a:lnTo>
                  <a:pt x="4478376" y="2342425"/>
                </a:lnTo>
                <a:lnTo>
                  <a:pt x="4451028" y="2306627"/>
                </a:lnTo>
                <a:lnTo>
                  <a:pt x="4421564" y="2272367"/>
                </a:lnTo>
                <a:lnTo>
                  <a:pt x="4389983" y="2239645"/>
                </a:lnTo>
                <a:lnTo>
                  <a:pt x="4354214" y="2206606"/>
                </a:lnTo>
                <a:lnTo>
                  <a:pt x="4316847" y="2175963"/>
                </a:lnTo>
                <a:lnTo>
                  <a:pt x="4277882" y="2147713"/>
                </a:lnTo>
                <a:lnTo>
                  <a:pt x="4237319" y="2121858"/>
                </a:lnTo>
                <a:lnTo>
                  <a:pt x="4195158" y="2098397"/>
                </a:lnTo>
                <a:lnTo>
                  <a:pt x="4151399" y="2077329"/>
                </a:lnTo>
                <a:lnTo>
                  <a:pt x="4106043" y="2058654"/>
                </a:lnTo>
                <a:lnTo>
                  <a:pt x="4059088" y="2042372"/>
                </a:lnTo>
                <a:lnTo>
                  <a:pt x="4010536" y="2028482"/>
                </a:lnTo>
                <a:lnTo>
                  <a:pt x="3960386" y="2016985"/>
                </a:lnTo>
                <a:lnTo>
                  <a:pt x="3580612" y="2013077"/>
                </a:lnTo>
                <a:lnTo>
                  <a:pt x="3585607" y="1961932"/>
                </a:lnTo>
                <a:lnTo>
                  <a:pt x="3592352" y="1911701"/>
                </a:lnTo>
                <a:lnTo>
                  <a:pt x="3600848" y="1862385"/>
                </a:lnTo>
                <a:lnTo>
                  <a:pt x="3611096" y="1813984"/>
                </a:lnTo>
                <a:lnTo>
                  <a:pt x="3623095" y="1766498"/>
                </a:lnTo>
                <a:lnTo>
                  <a:pt x="3636847" y="1719928"/>
                </a:lnTo>
                <a:lnTo>
                  <a:pt x="3652351" y="1674274"/>
                </a:lnTo>
                <a:lnTo>
                  <a:pt x="3669607" y="1629536"/>
                </a:lnTo>
                <a:lnTo>
                  <a:pt x="3688617" y="1585716"/>
                </a:lnTo>
                <a:lnTo>
                  <a:pt x="3709381" y="1542812"/>
                </a:lnTo>
                <a:lnTo>
                  <a:pt x="3731898" y="1500826"/>
                </a:lnTo>
                <a:lnTo>
                  <a:pt x="3756170" y="1459757"/>
                </a:lnTo>
                <a:lnTo>
                  <a:pt x="3782196" y="1419607"/>
                </a:lnTo>
                <a:lnTo>
                  <a:pt x="3809978" y="1380376"/>
                </a:lnTo>
                <a:lnTo>
                  <a:pt x="3839514" y="1342064"/>
                </a:lnTo>
                <a:lnTo>
                  <a:pt x="3870807" y="1304671"/>
                </a:lnTo>
                <a:lnTo>
                  <a:pt x="3900137" y="1272129"/>
                </a:lnTo>
                <a:lnTo>
                  <a:pt x="3930935" y="1240164"/>
                </a:lnTo>
                <a:lnTo>
                  <a:pt x="3963218" y="1208758"/>
                </a:lnTo>
                <a:lnTo>
                  <a:pt x="3996934" y="1177962"/>
                </a:lnTo>
                <a:lnTo>
                  <a:pt x="4032135" y="1147726"/>
                </a:lnTo>
                <a:lnTo>
                  <a:pt x="4068805" y="1118065"/>
                </a:lnTo>
                <a:lnTo>
                  <a:pt x="4106943" y="1088981"/>
                </a:lnTo>
                <a:lnTo>
                  <a:pt x="4146549" y="1060473"/>
                </a:lnTo>
                <a:lnTo>
                  <a:pt x="4187624" y="1032541"/>
                </a:lnTo>
                <a:lnTo>
                  <a:pt x="4230168" y="1005186"/>
                </a:lnTo>
                <a:lnTo>
                  <a:pt x="4274181" y="978406"/>
                </a:lnTo>
                <a:lnTo>
                  <a:pt x="4319663" y="952203"/>
                </a:lnTo>
                <a:lnTo>
                  <a:pt x="4366614" y="926576"/>
                </a:lnTo>
                <a:lnTo>
                  <a:pt x="4415034" y="901525"/>
                </a:lnTo>
                <a:lnTo>
                  <a:pt x="4464923" y="877051"/>
                </a:lnTo>
                <a:lnTo>
                  <a:pt x="4516282" y="853153"/>
                </a:lnTo>
                <a:lnTo>
                  <a:pt x="4569111" y="829830"/>
                </a:lnTo>
                <a:lnTo>
                  <a:pt x="4623409" y="807085"/>
                </a:lnTo>
                <a:lnTo>
                  <a:pt x="4233519" y="0"/>
                </a:lnTo>
                <a:close/>
              </a:path>
              <a:path w="4641850" h="3889375">
                <a:moveTo>
                  <a:pt x="3743807" y="1994915"/>
                </a:moveTo>
                <a:lnTo>
                  <a:pt x="3703038" y="1996914"/>
                </a:lnTo>
                <a:lnTo>
                  <a:pt x="3662257" y="2000615"/>
                </a:lnTo>
                <a:lnTo>
                  <a:pt x="3621453" y="2006006"/>
                </a:lnTo>
                <a:lnTo>
                  <a:pt x="3580612" y="2013077"/>
                </a:lnTo>
                <a:lnTo>
                  <a:pt x="3938170" y="2013077"/>
                </a:lnTo>
                <a:lnTo>
                  <a:pt x="3908638" y="2007880"/>
                </a:lnTo>
                <a:lnTo>
                  <a:pt x="3855292" y="2001167"/>
                </a:lnTo>
                <a:lnTo>
                  <a:pt x="3800349" y="1996846"/>
                </a:lnTo>
                <a:lnTo>
                  <a:pt x="3743807" y="1994915"/>
                </a:lnTo>
                <a:close/>
              </a:path>
            </a:pathLst>
          </a:custGeom>
          <a:solidFill>
            <a:srgbClr val="EC7C30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 marR="5080" indent="3810" algn="ctr">
              <a:lnSpc>
                <a:spcPct val="150000"/>
              </a:lnSpc>
              <a:spcBef>
                <a:spcPts val="95"/>
              </a:spcBef>
            </a:pPr>
            <a:r>
              <a:rPr spc="-5" dirty="0"/>
              <a:t>If </a:t>
            </a:r>
            <a:r>
              <a:rPr dirty="0"/>
              <a:t>I were </a:t>
            </a:r>
            <a:r>
              <a:rPr spc="-5" dirty="0"/>
              <a:t>to </a:t>
            </a:r>
            <a:r>
              <a:rPr dirty="0"/>
              <a:t>pick a language </a:t>
            </a:r>
            <a:r>
              <a:rPr spc="-10" dirty="0"/>
              <a:t>to </a:t>
            </a:r>
            <a:r>
              <a:rPr spc="-20" dirty="0"/>
              <a:t>use </a:t>
            </a:r>
            <a:r>
              <a:rPr spc="-1305" dirty="0"/>
              <a:t> </a:t>
            </a:r>
            <a:r>
              <a:rPr spc="-5" dirty="0"/>
              <a:t>today other than </a:t>
            </a:r>
            <a:r>
              <a:rPr spc="-10" dirty="0"/>
              <a:t>Java, </a:t>
            </a:r>
            <a:r>
              <a:rPr dirty="0"/>
              <a:t>it </a:t>
            </a:r>
            <a:r>
              <a:rPr spc="-5" dirty="0"/>
              <a:t>would </a:t>
            </a:r>
            <a:r>
              <a:rPr dirty="0"/>
              <a:t>be </a:t>
            </a:r>
            <a:r>
              <a:rPr spc="-1305" dirty="0"/>
              <a:t> </a:t>
            </a:r>
            <a:r>
              <a:rPr b="1" spc="-5" dirty="0">
                <a:solidFill>
                  <a:srgbClr val="DE312E"/>
                </a:solidFill>
                <a:latin typeface="Segoe UI"/>
                <a:cs typeface="Segoe UI"/>
              </a:rPr>
              <a:t>Scala</a:t>
            </a:r>
            <a:r>
              <a:rPr i="0" spc="-5" dirty="0">
                <a:latin typeface="Segoe UI"/>
                <a:cs typeface="Segoe U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44428" y="6452870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9</a:t>
            </a:fld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2580</Words>
  <Application>Microsoft Office PowerPoint</Application>
  <PresentationFormat>Widescreen</PresentationFormat>
  <Paragraphs>319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 MT</vt:lpstr>
      <vt:lpstr>Arial</vt:lpstr>
      <vt:lpstr>Calibri</vt:lpstr>
      <vt:lpstr>Consolas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Scala is an acronym for Scalable Language</vt:lpstr>
      <vt:lpstr>PowerPoint Presentation</vt:lpstr>
      <vt:lpstr>Agile, with lightweight syntax  No boilerplate code</vt:lpstr>
      <vt:lpstr>PowerPoint Presentation</vt:lpstr>
      <vt:lpstr>PowerPoint Presentation</vt:lpstr>
      <vt:lpstr>If I were to pick a language to use  today other than Java, it would be  Scala.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 range = 1 to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trait Language { val name:String</vt:lpstr>
      <vt:lpstr>PowerPoint Presentation</vt:lpstr>
      <vt:lpstr>PowerPoint Presentation</vt:lpstr>
      <vt:lpstr>PowerPoint Presentation</vt:lpstr>
      <vt:lpstr>PowerPoint Presentation</vt:lpstr>
      <vt:lpstr>A Closure is a function, whose return value depends on the value  of one or more variables declared outside this function.</vt:lpstr>
      <vt:lpstr>Tail Recursive function is a function calls itself as its final  operation. A Tail Recursive Function can automatically optimized  by compiler to avoid Stack Overflow problem.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Introduction to Scala</dc:title>
  <dc:creator>Hossein Rimaz</dc:creator>
  <cp:keywords>scala</cp:keywords>
  <cp:lastModifiedBy>arjun magotra</cp:lastModifiedBy>
  <cp:revision>2</cp:revision>
  <dcterms:created xsi:type="dcterms:W3CDTF">2023-08-21T05:31:30Z</dcterms:created>
  <dcterms:modified xsi:type="dcterms:W3CDTF">2023-08-21T06:00:49Z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2023-08-21T00:00:00Z</vt:filetime>
  </property>
</Properties>
</file>