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7" r:id="rId3"/>
    <p:sldId id="260" r:id="rId4"/>
    <p:sldId id="276" r:id="rId5"/>
    <p:sldId id="270" r:id="rId6"/>
    <p:sldId id="265" r:id="rId7"/>
    <p:sldId id="273" r:id="rId8"/>
    <p:sldId id="266" r:id="rId9"/>
    <p:sldId id="278" r:id="rId10"/>
    <p:sldId id="267" r:id="rId11"/>
    <p:sldId id="257" r:id="rId12"/>
    <p:sldId id="258" r:id="rId13"/>
    <p:sldId id="279" r:id="rId14"/>
    <p:sldId id="259" r:id="rId15"/>
    <p:sldId id="261" r:id="rId16"/>
    <p:sldId id="262" r:id="rId17"/>
    <p:sldId id="263" r:id="rId18"/>
    <p:sldId id="272" r:id="rId19"/>
    <p:sldId id="264" r:id="rId20"/>
    <p:sldId id="271" r:id="rId21"/>
    <p:sldId id="275" r:id="rId22"/>
    <p:sldId id="274" r:id="rId23"/>
    <p:sldId id="268" r:id="rId24"/>
    <p:sldId id="280"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8023" autoAdjust="0"/>
  </p:normalViewPr>
  <p:slideViewPr>
    <p:cSldViewPr snapToGrid="0">
      <p:cViewPr varScale="1">
        <p:scale>
          <a:sx n="74" d="100"/>
          <a:sy n="74" d="100"/>
        </p:scale>
        <p:origin x="1704"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31BF3-EE9F-4D6C-A4E0-402B8DD4D384}"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E99EC-D966-418D-9D45-CC8083F53B33}" type="slidenum">
              <a:rPr lang="en-US" smtClean="0"/>
              <a:t>‹#›</a:t>
            </a:fld>
            <a:endParaRPr lang="en-US"/>
          </a:p>
        </p:txBody>
      </p:sp>
    </p:spTree>
    <p:extLst>
      <p:ext uri="{BB962C8B-B14F-4D97-AF65-F5344CB8AC3E}">
        <p14:creationId xmlns:p14="http://schemas.microsoft.com/office/powerpoint/2010/main" val="291072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start with a quote from yours truly:  “When you really understand a problem, solutions often become forced options.”.</a:t>
            </a:r>
          </a:p>
          <a:p>
            <a:endParaRPr lang="en-US" dirty="0"/>
          </a:p>
          <a:p>
            <a:r>
              <a:rPr lang="en-US" dirty="0"/>
              <a:t>The decisions forced on us by Mother Nature wind up being much more elegant than anything the contorted mind of man can come up with.</a:t>
            </a:r>
          </a:p>
          <a:p>
            <a:endParaRPr lang="en-US" dirty="0"/>
          </a:p>
          <a:p>
            <a:r>
              <a:rPr lang="en-US" dirty="0"/>
              <a:t>Haskell’s category theoretic approach to containers is the best solution to programming problems I’ve ever found.</a:t>
            </a:r>
          </a:p>
        </p:txBody>
      </p:sp>
      <p:sp>
        <p:nvSpPr>
          <p:cNvPr id="4" name="Slide Number Placeholder 3"/>
          <p:cNvSpPr>
            <a:spLocks noGrp="1"/>
          </p:cNvSpPr>
          <p:nvPr>
            <p:ph type="sldNum" sz="quarter" idx="10"/>
          </p:nvPr>
        </p:nvSpPr>
        <p:spPr/>
        <p:txBody>
          <a:bodyPr/>
          <a:lstStyle/>
          <a:p>
            <a:fld id="{710E99EC-D966-418D-9D45-CC8083F53B33}" type="slidenum">
              <a:rPr lang="en-US" smtClean="0"/>
              <a:t>2</a:t>
            </a:fld>
            <a:endParaRPr lang="en-US"/>
          </a:p>
        </p:txBody>
      </p:sp>
    </p:spTree>
    <p:extLst>
      <p:ext uri="{BB962C8B-B14F-4D97-AF65-F5344CB8AC3E}">
        <p14:creationId xmlns:p14="http://schemas.microsoft.com/office/powerpoint/2010/main" val="2380108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most basic type of function call in lambda calculus:  f applied to x.</a:t>
            </a:r>
          </a:p>
        </p:txBody>
      </p:sp>
      <p:sp>
        <p:nvSpPr>
          <p:cNvPr id="4" name="Slide Number Placeholder 3"/>
          <p:cNvSpPr>
            <a:spLocks noGrp="1"/>
          </p:cNvSpPr>
          <p:nvPr>
            <p:ph type="sldNum" sz="quarter" idx="10"/>
          </p:nvPr>
        </p:nvSpPr>
        <p:spPr/>
        <p:txBody>
          <a:bodyPr/>
          <a:lstStyle/>
          <a:p>
            <a:fld id="{710E99EC-D966-418D-9D45-CC8083F53B33}" type="slidenum">
              <a:rPr lang="en-US" smtClean="0"/>
              <a:t>11</a:t>
            </a:fld>
            <a:endParaRPr lang="en-US"/>
          </a:p>
        </p:txBody>
      </p:sp>
    </p:spTree>
    <p:extLst>
      <p:ext uri="{BB962C8B-B14F-4D97-AF65-F5344CB8AC3E}">
        <p14:creationId xmlns:p14="http://schemas.microsoft.com/office/powerpoint/2010/main" val="2713960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wrap the data argument, we have a </a:t>
            </a:r>
            <a:r>
              <a:rPr lang="en-US" dirty="0" err="1"/>
              <a:t>functor</a:t>
            </a:r>
            <a:r>
              <a:rPr lang="en-US" dirty="0"/>
              <a:t>.</a:t>
            </a:r>
          </a:p>
        </p:txBody>
      </p:sp>
      <p:sp>
        <p:nvSpPr>
          <p:cNvPr id="4" name="Slide Number Placeholder 3"/>
          <p:cNvSpPr>
            <a:spLocks noGrp="1"/>
          </p:cNvSpPr>
          <p:nvPr>
            <p:ph type="sldNum" sz="quarter" idx="10"/>
          </p:nvPr>
        </p:nvSpPr>
        <p:spPr/>
        <p:txBody>
          <a:bodyPr/>
          <a:lstStyle/>
          <a:p>
            <a:fld id="{710E99EC-D966-418D-9D45-CC8083F53B33}" type="slidenum">
              <a:rPr lang="en-US" smtClean="0"/>
              <a:t>12</a:t>
            </a:fld>
            <a:endParaRPr lang="en-US"/>
          </a:p>
        </p:txBody>
      </p:sp>
    </p:spTree>
    <p:extLst>
      <p:ext uri="{BB962C8B-B14F-4D97-AF65-F5344CB8AC3E}">
        <p14:creationId xmlns:p14="http://schemas.microsoft.com/office/powerpoint/2010/main" val="2349616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wrap data, we should be able to wrap functions too!  Otherwise, they aren’t first class in the world of containers.</a:t>
            </a:r>
          </a:p>
          <a:p>
            <a:endParaRPr lang="en-US" dirty="0"/>
          </a:p>
          <a:p>
            <a:r>
              <a:rPr lang="en-US" dirty="0"/>
              <a:t>Just as we can have an absence of data, we can also have an absence of a function to apply.</a:t>
            </a:r>
          </a:p>
        </p:txBody>
      </p:sp>
      <p:sp>
        <p:nvSpPr>
          <p:cNvPr id="4" name="Slide Number Placeholder 3"/>
          <p:cNvSpPr>
            <a:spLocks noGrp="1"/>
          </p:cNvSpPr>
          <p:nvPr>
            <p:ph type="sldNum" sz="quarter" idx="10"/>
          </p:nvPr>
        </p:nvSpPr>
        <p:spPr/>
        <p:txBody>
          <a:bodyPr/>
          <a:lstStyle/>
          <a:p>
            <a:fld id="{710E99EC-D966-418D-9D45-CC8083F53B33}" type="slidenum">
              <a:rPr lang="en-US" smtClean="0"/>
              <a:t>13</a:t>
            </a:fld>
            <a:endParaRPr lang="en-US"/>
          </a:p>
        </p:txBody>
      </p:sp>
    </p:spTree>
    <p:extLst>
      <p:ext uri="{BB962C8B-B14F-4D97-AF65-F5344CB8AC3E}">
        <p14:creationId xmlns:p14="http://schemas.microsoft.com/office/powerpoint/2010/main" val="752274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wrap both the function and the data argument, we have an applicative.</a:t>
            </a:r>
          </a:p>
        </p:txBody>
      </p:sp>
      <p:sp>
        <p:nvSpPr>
          <p:cNvPr id="4" name="Slide Number Placeholder 3"/>
          <p:cNvSpPr>
            <a:spLocks noGrp="1"/>
          </p:cNvSpPr>
          <p:nvPr>
            <p:ph type="sldNum" sz="quarter" idx="10"/>
          </p:nvPr>
        </p:nvSpPr>
        <p:spPr/>
        <p:txBody>
          <a:bodyPr/>
          <a:lstStyle/>
          <a:p>
            <a:fld id="{710E99EC-D966-418D-9D45-CC8083F53B33}" type="slidenum">
              <a:rPr lang="en-US" smtClean="0"/>
              <a:t>14</a:t>
            </a:fld>
            <a:endParaRPr lang="en-US"/>
          </a:p>
        </p:txBody>
      </p:sp>
    </p:spTree>
    <p:extLst>
      <p:ext uri="{BB962C8B-B14F-4D97-AF65-F5344CB8AC3E}">
        <p14:creationId xmlns:p14="http://schemas.microsoft.com/office/powerpoint/2010/main" val="249968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a container, one of the first things we’ll need is a way to create them; be it a constructor, or a function that allows wrapping (or “lifting”) a raw type to a container type.</a:t>
            </a:r>
          </a:p>
          <a:p>
            <a:endParaRPr lang="en-US" dirty="0"/>
          </a:p>
          <a:p>
            <a:r>
              <a:rPr lang="en-US" dirty="0"/>
              <a:t>While I like the way Haskell codified containers, I think the choice of terminology is a bit confusing in this area.  </a:t>
            </a:r>
          </a:p>
          <a:p>
            <a:endParaRPr lang="en-US" dirty="0"/>
          </a:p>
          <a:p>
            <a:r>
              <a:rPr lang="en-US" dirty="0"/>
              <a:t>The wrapping function for </a:t>
            </a:r>
            <a:r>
              <a:rPr lang="en-US" dirty="0" err="1"/>
              <a:t>applicatives</a:t>
            </a:r>
            <a:r>
              <a:rPr lang="en-US" dirty="0"/>
              <a:t> is called “pure” which is very confusing.  Pure conjures a debate about purity versus impurity; but in this case we’re in an entirely pure world with referential transparency.</a:t>
            </a:r>
          </a:p>
          <a:p>
            <a:endParaRPr lang="en-US" dirty="0"/>
          </a:p>
          <a:p>
            <a:r>
              <a:rPr lang="en-US" dirty="0"/>
              <a:t>The wrapping function for monads is return; which conjures the notion of an explicit return (rather than implicit returns).  I think this is especially confusing for those coming from an imperative programming background.</a:t>
            </a:r>
          </a:p>
        </p:txBody>
      </p:sp>
      <p:sp>
        <p:nvSpPr>
          <p:cNvPr id="4" name="Slide Number Placeholder 3"/>
          <p:cNvSpPr>
            <a:spLocks noGrp="1"/>
          </p:cNvSpPr>
          <p:nvPr>
            <p:ph type="sldNum" sz="quarter" idx="10"/>
          </p:nvPr>
        </p:nvSpPr>
        <p:spPr/>
        <p:txBody>
          <a:bodyPr/>
          <a:lstStyle/>
          <a:p>
            <a:fld id="{710E99EC-D966-418D-9D45-CC8083F53B33}" type="slidenum">
              <a:rPr lang="en-US" smtClean="0"/>
              <a:t>15</a:t>
            </a:fld>
            <a:endParaRPr lang="en-US"/>
          </a:p>
        </p:txBody>
      </p:sp>
    </p:spTree>
    <p:extLst>
      <p:ext uri="{BB962C8B-B14F-4D97-AF65-F5344CB8AC3E}">
        <p14:creationId xmlns:p14="http://schemas.microsoft.com/office/powerpoint/2010/main" val="358683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t>
            </a:r>
            <a:r>
              <a:rPr lang="en-US" dirty="0" err="1"/>
              <a:t>functors</a:t>
            </a:r>
            <a:r>
              <a:rPr lang="en-US" dirty="0"/>
              <a:t>.  </a:t>
            </a:r>
            <a:r>
              <a:rPr lang="en-US" dirty="0" err="1"/>
              <a:t>Functors</a:t>
            </a:r>
            <a:r>
              <a:rPr lang="en-US" dirty="0"/>
              <a:t> apply a function to a container.  If the container has multiple values, the function will be applied successively to each item, and the results will be returned in a new container of the same type.</a:t>
            </a:r>
          </a:p>
          <a:p>
            <a:endParaRPr lang="en-US" dirty="0"/>
          </a:p>
          <a:p>
            <a:r>
              <a:rPr lang="en-US" dirty="0"/>
              <a:t>The function that does this is called </a:t>
            </a:r>
            <a:r>
              <a:rPr lang="en-US" dirty="0" err="1"/>
              <a:t>fmap</a:t>
            </a:r>
            <a:r>
              <a:rPr lang="en-US" dirty="0"/>
              <a:t>, and it has an operator that looks like a dollar sign embedded in angle brackets.</a:t>
            </a:r>
          </a:p>
          <a:p>
            <a:endParaRPr lang="en-US" dirty="0"/>
          </a:p>
          <a:p>
            <a:r>
              <a:rPr lang="en-US" dirty="0"/>
              <a:t>Note what happens when you try to return Nothing from the </a:t>
            </a:r>
            <a:r>
              <a:rPr lang="en-US" dirty="0" err="1"/>
              <a:t>fmap</a:t>
            </a:r>
            <a:r>
              <a:rPr lang="en-US" dirty="0"/>
              <a:t> function.  It will get wrapped so that it is Just Nothing, which is not the same thing.</a:t>
            </a:r>
          </a:p>
          <a:p>
            <a:endParaRPr lang="en-US" dirty="0"/>
          </a:p>
          <a:p>
            <a:r>
              <a:rPr lang="en-US" dirty="0"/>
              <a:t>In fact, it’s not possible to change the arity of the container using </a:t>
            </a:r>
            <a:r>
              <a:rPr lang="en-US" dirty="0" err="1"/>
              <a:t>fmap</a:t>
            </a:r>
            <a:r>
              <a:rPr lang="en-US" dirty="0"/>
              <a:t>!</a:t>
            </a:r>
          </a:p>
          <a:p>
            <a:br>
              <a:rPr lang="en-US" dirty="0"/>
            </a:br>
            <a:r>
              <a:rPr lang="en-US" dirty="0"/>
              <a:t>To do that we’ll need the bind function that monad provides.</a:t>
            </a:r>
          </a:p>
        </p:txBody>
      </p:sp>
      <p:sp>
        <p:nvSpPr>
          <p:cNvPr id="4" name="Slide Number Placeholder 3"/>
          <p:cNvSpPr>
            <a:spLocks noGrp="1"/>
          </p:cNvSpPr>
          <p:nvPr>
            <p:ph type="sldNum" sz="quarter" idx="10"/>
          </p:nvPr>
        </p:nvSpPr>
        <p:spPr/>
        <p:txBody>
          <a:bodyPr/>
          <a:lstStyle/>
          <a:p>
            <a:fld id="{710E99EC-D966-418D-9D45-CC8083F53B33}" type="slidenum">
              <a:rPr lang="en-US" smtClean="0"/>
              <a:t>16</a:t>
            </a:fld>
            <a:endParaRPr lang="en-US"/>
          </a:p>
        </p:txBody>
      </p:sp>
    </p:spTree>
    <p:extLst>
      <p:ext uri="{BB962C8B-B14F-4D97-AF65-F5344CB8AC3E}">
        <p14:creationId xmlns:p14="http://schemas.microsoft.com/office/powerpoint/2010/main" val="2647906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Applicative applies a wrapped function to a wrapped value or values.  If a function wants to consume multiple values, just use the apply function for each wrapped value.</a:t>
            </a:r>
          </a:p>
          <a:p>
            <a:endParaRPr lang="en-US" dirty="0"/>
          </a:p>
          <a:p>
            <a:r>
              <a:rPr lang="en-US" dirty="0"/>
              <a:t>The first example you see here uses a </a:t>
            </a:r>
            <a:r>
              <a:rPr lang="en-US" dirty="0" err="1"/>
              <a:t>functor</a:t>
            </a:r>
            <a:r>
              <a:rPr lang="en-US" dirty="0"/>
              <a:t> to apply addition.  That will result in a wrapped partially applied function that then requires an applicative to consume the last argument needed by the addition function.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example shows a lifted function that is then applied to 2 wrapped values using applicative operators.  Compare the first and second examples.  They are similar; but to use only </a:t>
            </a:r>
            <a:r>
              <a:rPr lang="en-US" dirty="0" err="1"/>
              <a:t>applicatives</a:t>
            </a:r>
            <a:r>
              <a:rPr lang="en-US" dirty="0"/>
              <a:t>, the addition function needed to be lifted using the pure operator.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example shows the application a wrapped function to multiple arguments using only applicative operators.</a:t>
            </a:r>
          </a:p>
        </p:txBody>
      </p:sp>
      <p:sp>
        <p:nvSpPr>
          <p:cNvPr id="4" name="Slide Number Placeholder 3"/>
          <p:cNvSpPr>
            <a:spLocks noGrp="1"/>
          </p:cNvSpPr>
          <p:nvPr>
            <p:ph type="sldNum" sz="quarter" idx="10"/>
          </p:nvPr>
        </p:nvSpPr>
        <p:spPr/>
        <p:txBody>
          <a:bodyPr/>
          <a:lstStyle/>
          <a:p>
            <a:fld id="{710E99EC-D966-418D-9D45-CC8083F53B33}" type="slidenum">
              <a:rPr lang="en-US" smtClean="0"/>
              <a:t>17</a:t>
            </a:fld>
            <a:endParaRPr lang="en-US"/>
          </a:p>
        </p:txBody>
      </p:sp>
    </p:spTree>
    <p:extLst>
      <p:ext uri="{BB962C8B-B14F-4D97-AF65-F5344CB8AC3E}">
        <p14:creationId xmlns:p14="http://schemas.microsoft.com/office/powerpoint/2010/main" val="34154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examples so far have been a bit contrived; so let’s bring this relate this to a real world scenario to help visualize what’s going on.</a:t>
            </a:r>
          </a:p>
          <a:p>
            <a:endParaRPr lang="en-US" dirty="0"/>
          </a:p>
          <a:p>
            <a:r>
              <a:rPr lang="en-US" dirty="0"/>
              <a:t>Let’s say you’re drilling through optional XML nodes.  Since the node may or may not be there, it makes no sense to throw a panic error in the event of a non-existent optional node.  Instead, we’ll want to return an empty container to signal to the caller that the node being searched for isn’t there.</a:t>
            </a:r>
          </a:p>
          <a:p>
            <a:endParaRPr lang="en-US" dirty="0"/>
          </a:p>
          <a:p>
            <a:r>
              <a:rPr lang="en-US" dirty="0"/>
              <a:t>We can’t do this with a </a:t>
            </a:r>
            <a:r>
              <a:rPr lang="en-US" dirty="0" err="1"/>
              <a:t>functor</a:t>
            </a:r>
            <a:r>
              <a:rPr lang="en-US" dirty="0"/>
              <a:t> because </a:t>
            </a:r>
            <a:r>
              <a:rPr lang="en-US" dirty="0" err="1"/>
              <a:t>functor</a:t>
            </a:r>
            <a:r>
              <a:rPr lang="en-US" dirty="0"/>
              <a:t> can’t return a container with a different arity from the input container.</a:t>
            </a:r>
          </a:p>
          <a:p>
            <a:endParaRPr lang="en-US" dirty="0"/>
          </a:p>
          <a:p>
            <a:r>
              <a:rPr lang="en-US" dirty="0"/>
              <a:t>Using monad’s bind function, we can do this; hence we can think of monads as </a:t>
            </a:r>
            <a:r>
              <a:rPr lang="en-US" dirty="0" err="1"/>
              <a:t>functors</a:t>
            </a:r>
            <a:r>
              <a:rPr lang="en-US" dirty="0"/>
              <a:t> that add a relaxed version of </a:t>
            </a:r>
            <a:r>
              <a:rPr lang="en-US" dirty="0" err="1"/>
              <a:t>fmap</a:t>
            </a:r>
            <a:r>
              <a:rPr lang="en-US" dirty="0"/>
              <a:t> that can return a container with a different arity.</a:t>
            </a:r>
          </a:p>
        </p:txBody>
      </p:sp>
      <p:sp>
        <p:nvSpPr>
          <p:cNvPr id="4" name="Slide Number Placeholder 3"/>
          <p:cNvSpPr>
            <a:spLocks noGrp="1"/>
          </p:cNvSpPr>
          <p:nvPr>
            <p:ph type="sldNum" sz="quarter" idx="10"/>
          </p:nvPr>
        </p:nvSpPr>
        <p:spPr/>
        <p:txBody>
          <a:bodyPr/>
          <a:lstStyle/>
          <a:p>
            <a:fld id="{710E99EC-D966-418D-9D45-CC8083F53B33}" type="slidenum">
              <a:rPr lang="en-US" smtClean="0"/>
              <a:t>18</a:t>
            </a:fld>
            <a:endParaRPr lang="en-US"/>
          </a:p>
        </p:txBody>
      </p:sp>
    </p:spTree>
    <p:extLst>
      <p:ext uri="{BB962C8B-B14F-4D97-AF65-F5344CB8AC3E}">
        <p14:creationId xmlns:p14="http://schemas.microsoft.com/office/powerpoint/2010/main" val="3068540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monad now.</a:t>
            </a:r>
          </a:p>
          <a:p>
            <a:endParaRPr lang="en-US" dirty="0"/>
          </a:p>
          <a:p>
            <a:r>
              <a:rPr lang="en-US" dirty="0"/>
              <a:t>Monads were introduced to functional programming by Phillip </a:t>
            </a:r>
            <a:r>
              <a:rPr lang="en-US" dirty="0" err="1"/>
              <a:t>Wadler</a:t>
            </a:r>
            <a:r>
              <a:rPr lang="en-US" dirty="0"/>
              <a:t>.</a:t>
            </a:r>
          </a:p>
          <a:p>
            <a:endParaRPr lang="en-US" dirty="0"/>
          </a:p>
          <a:p>
            <a:r>
              <a:rPr lang="en-US" dirty="0"/>
              <a:t>Simon Peyton Jones characterizes monads as “sin bins” for things that don’t fit well into the typical functional paradigm.  Even purely functional scenarios where we have a non-total function and want to lift it to a total function can benefit greatly from monads:  this is why Maybe is so useful.</a:t>
            </a:r>
          </a:p>
          <a:p>
            <a:endParaRPr lang="en-US" dirty="0"/>
          </a:p>
          <a:p>
            <a:r>
              <a:rPr lang="en-US" dirty="0"/>
              <a:t>If all you ever do is quarantine computations that have effects or are involved in I/O, that’s a step in the right direction; because it is in those type of computations that things are most likely to go wrong as compared with pure computations.</a:t>
            </a:r>
          </a:p>
          <a:p>
            <a:endParaRPr lang="en-US" dirty="0"/>
          </a:p>
          <a:p>
            <a:r>
              <a:rPr lang="en-US" dirty="0"/>
              <a:t>However, if these “sin bins” couldn’t be composed, we’d then lose composition; and composition is the best way to control complexity.</a:t>
            </a:r>
          </a:p>
          <a:p>
            <a:endParaRPr lang="en-US" dirty="0"/>
          </a:p>
          <a:p>
            <a:r>
              <a:rPr lang="en-US" dirty="0"/>
              <a:t>Using bind, we can compose monads with other monads of the same type.</a:t>
            </a:r>
          </a:p>
          <a:p>
            <a:endParaRPr lang="en-US" dirty="0"/>
          </a:p>
          <a:p>
            <a:r>
              <a:rPr lang="en-US" dirty="0"/>
              <a:t>Before the advent of monads, functional programming wasn’t really viable for real world programming.  Now it is; hence I see monads as one of the greatest advances in computer science within my lifetime.</a:t>
            </a:r>
          </a:p>
        </p:txBody>
      </p:sp>
      <p:sp>
        <p:nvSpPr>
          <p:cNvPr id="4" name="Slide Number Placeholder 3"/>
          <p:cNvSpPr>
            <a:spLocks noGrp="1"/>
          </p:cNvSpPr>
          <p:nvPr>
            <p:ph type="sldNum" sz="quarter" idx="10"/>
          </p:nvPr>
        </p:nvSpPr>
        <p:spPr/>
        <p:txBody>
          <a:bodyPr/>
          <a:lstStyle/>
          <a:p>
            <a:fld id="{710E99EC-D966-418D-9D45-CC8083F53B33}" type="slidenum">
              <a:rPr lang="en-US" smtClean="0"/>
              <a:t>19</a:t>
            </a:fld>
            <a:endParaRPr lang="en-US"/>
          </a:p>
        </p:txBody>
      </p:sp>
    </p:spTree>
    <p:extLst>
      <p:ext uri="{BB962C8B-B14F-4D97-AF65-F5344CB8AC3E}">
        <p14:creationId xmlns:p14="http://schemas.microsoft.com/office/powerpoint/2010/main" val="414376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previously how there are some scenarios that can’t be solved with a </a:t>
            </a:r>
            <a:r>
              <a:rPr lang="en-US" dirty="0" err="1"/>
              <a:t>functor</a:t>
            </a:r>
            <a:r>
              <a:rPr lang="en-US" dirty="0"/>
              <a:t>, but by adding the bind function they can be solved.</a:t>
            </a:r>
          </a:p>
          <a:p>
            <a:endParaRPr lang="en-US" dirty="0"/>
          </a:p>
          <a:p>
            <a:r>
              <a:rPr lang="en-US" dirty="0"/>
              <a:t>I want to show what this looks like, in particular for a container that has arity 1 or 0.</a:t>
            </a:r>
          </a:p>
          <a:p>
            <a:endParaRPr lang="en-US" dirty="0"/>
          </a:p>
          <a:p>
            <a:r>
              <a:rPr lang="en-US" dirty="0"/>
              <a:t>Map wraps, but bind doesn’t.  This might seem like a small difference, but it can make a huge difference in expressive power.</a:t>
            </a:r>
          </a:p>
          <a:p>
            <a:endParaRPr lang="en-US" dirty="0"/>
          </a:p>
          <a:p>
            <a:r>
              <a:rPr lang="en-US" dirty="0"/>
              <a:t>Because bind doesn’t wrap the result, you have to do it; and that gives you the opportunity to return an empty container when the input wasn’t empty.</a:t>
            </a:r>
          </a:p>
          <a:p>
            <a:endParaRPr lang="en-US" dirty="0"/>
          </a:p>
          <a:p>
            <a:r>
              <a:rPr lang="en-US" dirty="0"/>
              <a:t>Here’s an example show the Maybe monad returning Nothing.  Below that you see the use of do notation to express the same thing.</a:t>
            </a:r>
          </a:p>
        </p:txBody>
      </p:sp>
      <p:sp>
        <p:nvSpPr>
          <p:cNvPr id="4" name="Slide Number Placeholder 3"/>
          <p:cNvSpPr>
            <a:spLocks noGrp="1"/>
          </p:cNvSpPr>
          <p:nvPr>
            <p:ph type="sldNum" sz="quarter" idx="10"/>
          </p:nvPr>
        </p:nvSpPr>
        <p:spPr/>
        <p:txBody>
          <a:bodyPr/>
          <a:lstStyle/>
          <a:p>
            <a:fld id="{710E99EC-D966-418D-9D45-CC8083F53B33}" type="slidenum">
              <a:rPr lang="en-US" smtClean="0"/>
              <a:t>20</a:t>
            </a:fld>
            <a:endParaRPr lang="en-US"/>
          </a:p>
        </p:txBody>
      </p:sp>
    </p:spTree>
    <p:extLst>
      <p:ext uri="{BB962C8B-B14F-4D97-AF65-F5344CB8AC3E}">
        <p14:creationId xmlns:p14="http://schemas.microsoft.com/office/powerpoint/2010/main" val="11095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for containers is to group things, and to have the ability to communicate absence.  This is similar to the notion of 0 in arithmetic. </a:t>
            </a:r>
          </a:p>
          <a:p>
            <a:endParaRPr lang="en-US" dirty="0"/>
          </a:p>
          <a:p>
            <a:r>
              <a:rPr lang="en-US" dirty="0"/>
              <a:t>Containers also help us get rid of null reference errors:  which is a </a:t>
            </a:r>
            <a:r>
              <a:rPr lang="en-US" dirty="0" err="1"/>
              <a:t>pax</a:t>
            </a:r>
            <a:r>
              <a:rPr lang="en-US" dirty="0"/>
              <a:t> on civilization.</a:t>
            </a:r>
          </a:p>
          <a:p>
            <a:endParaRPr lang="en-US" dirty="0"/>
          </a:p>
          <a:p>
            <a:r>
              <a:rPr lang="en-US" dirty="0"/>
              <a:t>Containers can be used to model computations that can fail, and to incorporate failure into the type system so we can avoid throwing errors, which is tantamount to a panic.</a:t>
            </a:r>
          </a:p>
          <a:p>
            <a:endParaRPr lang="en-US" dirty="0"/>
          </a:p>
          <a:p>
            <a:r>
              <a:rPr lang="en-US" dirty="0"/>
              <a:t>Another thing we can do with containers is to lift partial functions into total functions:  for example, in division, there is no mapping in the codomain for divisors that are 0.  So, we can instead return a wrapped result and take a number to a Maybe number, where Maybe is a container; that way the result of division by zero is well defined, it’s Nothing, which is an empty container.</a:t>
            </a:r>
          </a:p>
          <a:p>
            <a:endParaRPr lang="en-US" dirty="0"/>
          </a:p>
          <a:p>
            <a:r>
              <a:rPr lang="en-US" dirty="0"/>
              <a:t>Yet another use for containers is to quarantine things that don’t fit neatly into the functional model, while still allowing us to compose them.  When software fails, it usually in code that does i/o or mutates existing state.</a:t>
            </a:r>
          </a:p>
        </p:txBody>
      </p:sp>
      <p:sp>
        <p:nvSpPr>
          <p:cNvPr id="4" name="Slide Number Placeholder 3"/>
          <p:cNvSpPr>
            <a:spLocks noGrp="1"/>
          </p:cNvSpPr>
          <p:nvPr>
            <p:ph type="sldNum" sz="quarter" idx="10"/>
          </p:nvPr>
        </p:nvSpPr>
        <p:spPr/>
        <p:txBody>
          <a:bodyPr/>
          <a:lstStyle/>
          <a:p>
            <a:fld id="{710E99EC-D966-418D-9D45-CC8083F53B33}" type="slidenum">
              <a:rPr lang="en-US" smtClean="0"/>
              <a:t>3</a:t>
            </a:fld>
            <a:endParaRPr lang="en-US"/>
          </a:p>
        </p:txBody>
      </p:sp>
    </p:spTree>
    <p:extLst>
      <p:ext uri="{BB962C8B-B14F-4D97-AF65-F5344CB8AC3E}">
        <p14:creationId xmlns:p14="http://schemas.microsoft.com/office/powerpoint/2010/main" val="637301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Empty containers let us know that a failure occurred but they don’t tell us why or where it happened.</a:t>
            </a:r>
          </a:p>
          <a:p>
            <a:endParaRPr lang="en-US" dirty="0"/>
          </a:p>
          <a:p>
            <a:r>
              <a:rPr lang="en-US" dirty="0"/>
              <a:t>If you’re writing a compiler or interpreter; you’ll want to be able to pinpoint where and why a failure happened, and what the cascading effects of it were.</a:t>
            </a:r>
          </a:p>
          <a:p>
            <a:br>
              <a:rPr lang="en-US" dirty="0"/>
            </a:br>
            <a:r>
              <a:rPr lang="en-US" dirty="0"/>
              <a:t>This is what Scott </a:t>
            </a:r>
            <a:r>
              <a:rPr lang="en-US" dirty="0" err="1"/>
              <a:t>Wlaschin</a:t>
            </a:r>
            <a:r>
              <a:rPr lang="en-US" dirty="0"/>
              <a:t> calls ROP = railway oriented programming.  We have two paths possible at every juncture:  the success path and the failure path.  Either is an OR type that records information about the path we’re on.</a:t>
            </a:r>
          </a:p>
        </p:txBody>
      </p:sp>
      <p:sp>
        <p:nvSpPr>
          <p:cNvPr id="4" name="Slide Number Placeholder 3"/>
          <p:cNvSpPr>
            <a:spLocks noGrp="1"/>
          </p:cNvSpPr>
          <p:nvPr>
            <p:ph type="sldNum" sz="quarter" idx="10"/>
          </p:nvPr>
        </p:nvSpPr>
        <p:spPr/>
        <p:txBody>
          <a:bodyPr/>
          <a:lstStyle/>
          <a:p>
            <a:fld id="{710E99EC-D966-418D-9D45-CC8083F53B33}" type="slidenum">
              <a:rPr lang="en-US" smtClean="0"/>
              <a:t>21</a:t>
            </a:fld>
            <a:endParaRPr lang="en-US"/>
          </a:p>
        </p:txBody>
      </p:sp>
    </p:spTree>
    <p:extLst>
      <p:ext uri="{BB962C8B-B14F-4D97-AF65-F5344CB8AC3E}">
        <p14:creationId xmlns:p14="http://schemas.microsoft.com/office/powerpoint/2010/main" val="3738458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many containers are members of multiple type classes, you can appeal to them as any of the types of the type classes they participate in.</a:t>
            </a:r>
          </a:p>
          <a:p>
            <a:endParaRPr lang="en-US" dirty="0"/>
          </a:p>
          <a:p>
            <a:r>
              <a:rPr lang="en-US" dirty="0"/>
              <a:t>For instance, Maybe is a </a:t>
            </a:r>
            <a:r>
              <a:rPr lang="en-US" dirty="0" err="1"/>
              <a:t>functor</a:t>
            </a:r>
            <a:r>
              <a:rPr lang="en-US" dirty="0"/>
              <a:t>, applicative, and a monad.  Maybe is a good container to master; once you see how it behaves as a monad, you’ll feel much more comfortable working with the I/O monad.</a:t>
            </a:r>
          </a:p>
          <a:p>
            <a:endParaRPr lang="en-US" dirty="0"/>
          </a:p>
          <a:p>
            <a:r>
              <a:rPr lang="en-US" dirty="0"/>
              <a:t>I think it’s generally a good idea to use the lightest tool for the job.  In order of lightness, we have </a:t>
            </a:r>
            <a:r>
              <a:rPr lang="en-US" dirty="0" err="1"/>
              <a:t>functor</a:t>
            </a:r>
            <a:r>
              <a:rPr lang="en-US" dirty="0"/>
              <a:t>, applicative, and then monad.</a:t>
            </a:r>
          </a:p>
          <a:p>
            <a:endParaRPr lang="en-US" dirty="0"/>
          </a:p>
          <a:p>
            <a:r>
              <a:rPr lang="en-US" dirty="0"/>
              <a:t>If </a:t>
            </a:r>
            <a:r>
              <a:rPr lang="en-US" dirty="0" err="1"/>
              <a:t>fmap</a:t>
            </a:r>
            <a:r>
              <a:rPr lang="en-US" dirty="0"/>
              <a:t> will work for your purpose, I think it’s better to use than rather than to use bind.  Bind is more powerful, since it can return a container of a different arity than it was handed.  This is due to the fact that map wraps for you, but bind doesn’t; and that allows you to return empty containers.</a:t>
            </a:r>
          </a:p>
        </p:txBody>
      </p:sp>
      <p:sp>
        <p:nvSpPr>
          <p:cNvPr id="4" name="Slide Number Placeholder 3"/>
          <p:cNvSpPr>
            <a:spLocks noGrp="1"/>
          </p:cNvSpPr>
          <p:nvPr>
            <p:ph type="sldNum" sz="quarter" idx="10"/>
          </p:nvPr>
        </p:nvSpPr>
        <p:spPr/>
        <p:txBody>
          <a:bodyPr/>
          <a:lstStyle/>
          <a:p>
            <a:fld id="{710E99EC-D966-418D-9D45-CC8083F53B33}" type="slidenum">
              <a:rPr lang="en-US" smtClean="0"/>
              <a:t>22</a:t>
            </a:fld>
            <a:endParaRPr lang="en-US"/>
          </a:p>
        </p:txBody>
      </p:sp>
    </p:spTree>
    <p:extLst>
      <p:ext uri="{BB962C8B-B14F-4D97-AF65-F5344CB8AC3E}">
        <p14:creationId xmlns:p14="http://schemas.microsoft.com/office/powerpoint/2010/main" val="3122129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I’ve convinced you that containers are useful and that Haskell codifies them in a particularly elegant way.</a:t>
            </a:r>
          </a:p>
          <a:p>
            <a:endParaRPr lang="en-US" dirty="0"/>
          </a:p>
          <a:p>
            <a:r>
              <a:rPr lang="en-US" dirty="0"/>
              <a:t>Containers can communicate absence, or lift non-total functions into total functions.</a:t>
            </a:r>
          </a:p>
          <a:p>
            <a:endParaRPr lang="en-US" dirty="0"/>
          </a:p>
          <a:p>
            <a:r>
              <a:rPr lang="en-US" dirty="0"/>
              <a:t>We can wrap both functions and data to indicate a lack of a function to apply, or a lack of data.</a:t>
            </a:r>
          </a:p>
          <a:p>
            <a:endParaRPr lang="en-US" dirty="0"/>
          </a:p>
          <a:p>
            <a:r>
              <a:rPr lang="en-US" dirty="0"/>
              <a:t>We want to have empty container checks inside </a:t>
            </a:r>
            <a:r>
              <a:rPr lang="en-US" dirty="0" err="1"/>
              <a:t>callees</a:t>
            </a:r>
            <a:r>
              <a:rPr lang="en-US" dirty="0"/>
              <a:t> rather than callers; in order to expedite piping, chaining, and composition.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we have containers, we need a function to wrap (or lift) a raw type into a container type, an application function to apply a function to contained items, and a bind function to allow composition of containers.</a:t>
            </a:r>
          </a:p>
          <a:p>
            <a:endParaRPr lang="en-US" dirty="0"/>
          </a:p>
          <a:p>
            <a:r>
              <a:rPr lang="en-US" dirty="0"/>
              <a:t>Composition is the best way to control complexity; so being able to compose containers is important.</a:t>
            </a:r>
          </a:p>
          <a:p>
            <a:endParaRPr lang="en-US" dirty="0"/>
          </a:p>
          <a:p>
            <a:r>
              <a:rPr lang="en-US" dirty="0"/>
              <a:t>Monads make FP feasible in the real world, by giving us a good way to handle things that don’t fit neatly into a pure functional paradigm.</a:t>
            </a:r>
          </a:p>
        </p:txBody>
      </p:sp>
      <p:sp>
        <p:nvSpPr>
          <p:cNvPr id="4" name="Slide Number Placeholder 3"/>
          <p:cNvSpPr>
            <a:spLocks noGrp="1"/>
          </p:cNvSpPr>
          <p:nvPr>
            <p:ph type="sldNum" sz="quarter" idx="10"/>
          </p:nvPr>
        </p:nvSpPr>
        <p:spPr/>
        <p:txBody>
          <a:bodyPr/>
          <a:lstStyle/>
          <a:p>
            <a:fld id="{710E99EC-D966-418D-9D45-CC8083F53B33}" type="slidenum">
              <a:rPr lang="en-US" smtClean="0"/>
              <a:t>23</a:t>
            </a:fld>
            <a:endParaRPr lang="en-US"/>
          </a:p>
        </p:txBody>
      </p:sp>
    </p:spTree>
    <p:extLst>
      <p:ext uri="{BB962C8B-B14F-4D97-AF65-F5344CB8AC3E}">
        <p14:creationId xmlns:p14="http://schemas.microsoft.com/office/powerpoint/2010/main" val="3995421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a:p>
            <a:br>
              <a:rPr lang="en-US" dirty="0"/>
            </a:br>
            <a:r>
              <a:rPr lang="en-US" dirty="0"/>
              <a:t>[Note:  at PCOC 2017, there was time left over for folding 1 pixel unit.]</a:t>
            </a:r>
          </a:p>
        </p:txBody>
      </p:sp>
      <p:sp>
        <p:nvSpPr>
          <p:cNvPr id="4" name="Slide Number Placeholder 3"/>
          <p:cNvSpPr>
            <a:spLocks noGrp="1"/>
          </p:cNvSpPr>
          <p:nvPr>
            <p:ph type="sldNum" sz="quarter" idx="10"/>
          </p:nvPr>
        </p:nvSpPr>
        <p:spPr/>
        <p:txBody>
          <a:bodyPr/>
          <a:lstStyle/>
          <a:p>
            <a:fld id="{9DE71EE1-E0C0-4997-B9D4-E4F58C13E692}" type="slidenum">
              <a:rPr lang="en-US" smtClean="0"/>
              <a:t>24</a:t>
            </a:fld>
            <a:endParaRPr lang="en-US"/>
          </a:p>
        </p:txBody>
      </p:sp>
    </p:spTree>
    <p:extLst>
      <p:ext uri="{BB962C8B-B14F-4D97-AF65-F5344CB8AC3E}">
        <p14:creationId xmlns:p14="http://schemas.microsoft.com/office/powerpoint/2010/main" val="1705760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links to the pictures I used in the presentation.</a:t>
            </a:r>
          </a:p>
          <a:p>
            <a:endParaRPr lang="en-US" dirty="0"/>
          </a:p>
          <a:p>
            <a:r>
              <a:rPr lang="en-US" dirty="0"/>
              <a:t>Note that I haven’t obtained formal permission for use.  I hope that I’m covered under the rubric of “reasonable academic use”.</a:t>
            </a:r>
          </a:p>
          <a:p>
            <a:endParaRPr lang="en-US" dirty="0"/>
          </a:p>
          <a:p>
            <a:r>
              <a:rPr lang="en-US" dirty="0"/>
              <a:t>Images not cited are believed to be free to use.</a:t>
            </a:r>
          </a:p>
        </p:txBody>
      </p:sp>
      <p:sp>
        <p:nvSpPr>
          <p:cNvPr id="4" name="Slide Number Placeholder 3"/>
          <p:cNvSpPr>
            <a:spLocks noGrp="1"/>
          </p:cNvSpPr>
          <p:nvPr>
            <p:ph type="sldNum" sz="quarter" idx="10"/>
          </p:nvPr>
        </p:nvSpPr>
        <p:spPr/>
        <p:txBody>
          <a:bodyPr/>
          <a:lstStyle/>
          <a:p>
            <a:fld id="{710E99EC-D966-418D-9D45-CC8083F53B33}" type="slidenum">
              <a:rPr lang="en-US" smtClean="0"/>
              <a:t>25</a:t>
            </a:fld>
            <a:endParaRPr lang="en-US"/>
          </a:p>
        </p:txBody>
      </p:sp>
    </p:spTree>
    <p:extLst>
      <p:ext uri="{BB962C8B-B14F-4D97-AF65-F5344CB8AC3E}">
        <p14:creationId xmlns:p14="http://schemas.microsoft.com/office/powerpoint/2010/main" val="239175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always had containers in some fashion or another; lists and pairs are examples of low ceremony containers.</a:t>
            </a:r>
          </a:p>
          <a:p>
            <a:endParaRPr lang="en-US" dirty="0"/>
          </a:p>
        </p:txBody>
      </p:sp>
      <p:sp>
        <p:nvSpPr>
          <p:cNvPr id="4" name="Slide Number Placeholder 3"/>
          <p:cNvSpPr>
            <a:spLocks noGrp="1"/>
          </p:cNvSpPr>
          <p:nvPr>
            <p:ph type="sldNum" sz="quarter" idx="10"/>
          </p:nvPr>
        </p:nvSpPr>
        <p:spPr/>
        <p:txBody>
          <a:bodyPr/>
          <a:lstStyle/>
          <a:p>
            <a:fld id="{710E99EC-D966-418D-9D45-CC8083F53B33}" type="slidenum">
              <a:rPr lang="en-US" smtClean="0"/>
              <a:t>4</a:t>
            </a:fld>
            <a:endParaRPr lang="en-US"/>
          </a:p>
        </p:txBody>
      </p:sp>
    </p:spTree>
    <p:extLst>
      <p:ext uri="{BB962C8B-B14F-4D97-AF65-F5344CB8AC3E}">
        <p14:creationId xmlns:p14="http://schemas.microsoft.com/office/powerpoint/2010/main" val="209558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 Beckman has a video entitled “don’t fear the monad” in which he asserts “composition is the best way to control complexity”. I heartily agree.  While he isn’t the only one saying that, he presents the case in a very eloquent manner.</a:t>
            </a:r>
          </a:p>
          <a:p>
            <a:endParaRPr lang="en-US" dirty="0"/>
          </a:p>
          <a:p>
            <a:r>
              <a:rPr lang="en-US" dirty="0"/>
              <a:t>So, when we create containers, we want to make sure we don’t lose composition:  we’ll want to be able to compose containerized entities.</a:t>
            </a:r>
          </a:p>
          <a:p>
            <a:endParaRPr lang="en-US" dirty="0"/>
          </a:p>
          <a:p>
            <a:r>
              <a:rPr lang="en-US" dirty="0"/>
              <a:t>A container can have 0 or more wrapped items; and I think of that as the “arity” of the container.</a:t>
            </a:r>
          </a:p>
          <a:p>
            <a:endParaRPr lang="en-US" dirty="0"/>
          </a:p>
          <a:p>
            <a:r>
              <a:rPr lang="en-US" dirty="0"/>
              <a:t>Checks for empty containers should be born by </a:t>
            </a:r>
            <a:r>
              <a:rPr lang="en-US" dirty="0" err="1"/>
              <a:t>callees</a:t>
            </a:r>
            <a:r>
              <a:rPr lang="en-US" dirty="0"/>
              <a:t>, not by callers; otherwise composition and reliability would suffer.</a:t>
            </a:r>
          </a:p>
          <a:p>
            <a:endParaRPr lang="en-US" dirty="0"/>
          </a:p>
          <a:p>
            <a:r>
              <a:rPr lang="en-US" dirty="0"/>
              <a:t>When we come up with containers, we’ll want 3 basic functions:  a wrapping function to “lift” wrap raw types to container types, a map function to apply a function to all items in the container, and a compose function to bind or compose containers with other containers of the same type.</a:t>
            </a:r>
          </a:p>
        </p:txBody>
      </p:sp>
      <p:sp>
        <p:nvSpPr>
          <p:cNvPr id="4" name="Slide Number Placeholder 3"/>
          <p:cNvSpPr>
            <a:spLocks noGrp="1"/>
          </p:cNvSpPr>
          <p:nvPr>
            <p:ph type="sldNum" sz="quarter" idx="10"/>
          </p:nvPr>
        </p:nvSpPr>
        <p:spPr/>
        <p:txBody>
          <a:bodyPr/>
          <a:lstStyle/>
          <a:p>
            <a:fld id="{710E99EC-D966-418D-9D45-CC8083F53B33}" type="slidenum">
              <a:rPr lang="en-US" smtClean="0"/>
              <a:t>5</a:t>
            </a:fld>
            <a:endParaRPr lang="en-US"/>
          </a:p>
        </p:txBody>
      </p:sp>
    </p:spTree>
    <p:extLst>
      <p:ext uri="{BB962C8B-B14F-4D97-AF65-F5344CB8AC3E}">
        <p14:creationId xmlns:p14="http://schemas.microsoft.com/office/powerpoint/2010/main" val="2586174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Bertrand Meyer raised a simple, but brilliant question:  contracts.  What is the responsibility of the caller, and what is the responsibility of the </a:t>
            </a:r>
            <a:r>
              <a:rPr lang="en-US" dirty="0" err="1"/>
              <a:t>callee</a:t>
            </a:r>
            <a:r>
              <a:rPr lang="en-US" dirty="0"/>
              <a:t>?</a:t>
            </a:r>
          </a:p>
          <a:p>
            <a:endParaRPr lang="en-US" dirty="0"/>
          </a:p>
          <a:p>
            <a:r>
              <a:rPr lang="en-US" dirty="0"/>
              <a:t>However, the OOP world didn’t come up with good answers to that question like the FP community did.</a:t>
            </a:r>
          </a:p>
          <a:p>
            <a:endParaRPr lang="en-US" dirty="0"/>
          </a:p>
          <a:p>
            <a:r>
              <a:rPr lang="en-US" dirty="0"/>
              <a:t>An obvious application of this principle is to tuck the checks for empty containers into </a:t>
            </a:r>
            <a:r>
              <a:rPr lang="en-US" dirty="0" err="1"/>
              <a:t>callees</a:t>
            </a:r>
            <a:r>
              <a:rPr lang="en-US" dirty="0"/>
              <a:t> rather than callers.</a:t>
            </a:r>
          </a:p>
        </p:txBody>
      </p:sp>
      <p:sp>
        <p:nvSpPr>
          <p:cNvPr id="4" name="Slide Number Placeholder 3"/>
          <p:cNvSpPr>
            <a:spLocks noGrp="1"/>
          </p:cNvSpPr>
          <p:nvPr>
            <p:ph type="sldNum" sz="quarter" idx="10"/>
          </p:nvPr>
        </p:nvSpPr>
        <p:spPr/>
        <p:txBody>
          <a:bodyPr/>
          <a:lstStyle/>
          <a:p>
            <a:fld id="{710E99EC-D966-418D-9D45-CC8083F53B33}" type="slidenum">
              <a:rPr lang="en-US" smtClean="0"/>
              <a:t>6</a:t>
            </a:fld>
            <a:endParaRPr lang="en-US"/>
          </a:p>
        </p:txBody>
      </p:sp>
    </p:spTree>
    <p:extLst>
      <p:ext uri="{BB962C8B-B14F-4D97-AF65-F5344CB8AC3E}">
        <p14:creationId xmlns:p14="http://schemas.microsoft.com/office/powerpoint/2010/main" val="179993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typical legacy code that demonstrates a kind of tunnel vision:  call sites are littered with defensive checks for empty containers.</a:t>
            </a:r>
          </a:p>
          <a:p>
            <a:endParaRPr lang="en-US" dirty="0"/>
          </a:p>
          <a:p>
            <a:r>
              <a:rPr lang="en-US" dirty="0"/>
              <a:t>Worse yet, these if tests are chained to also check for nested containers being empty.</a:t>
            </a:r>
          </a:p>
          <a:p>
            <a:endParaRPr lang="en-US" dirty="0"/>
          </a:p>
          <a:p>
            <a:r>
              <a:rPr lang="en-US" dirty="0"/>
              <a:t>But wait, it gets even worse than that:  some callers don’t do these checks, or do them differently; which can result in ugly surprises at run time.</a:t>
            </a:r>
          </a:p>
          <a:p>
            <a:endParaRPr lang="en-US" dirty="0"/>
          </a:p>
          <a:p>
            <a:r>
              <a:rPr lang="en-US" dirty="0"/>
              <a:t>And it gets even worse:  when containers are empty, bad decisions are made.  Sometimes an error is thrown, which is way too big of a hammer for such a situation.  Sometimes a different type is returned in the else clause, which means the if test isn’t type coherent.  To be type coherent, both branches of an if should return the same type.</a:t>
            </a:r>
          </a:p>
          <a:p>
            <a:endParaRPr lang="en-US" dirty="0"/>
          </a:p>
          <a:p>
            <a:r>
              <a:rPr lang="en-US" dirty="0"/>
              <a:t>I think the most reasonable thing to do when a container is empty is to return the empty container.</a:t>
            </a:r>
          </a:p>
        </p:txBody>
      </p:sp>
      <p:sp>
        <p:nvSpPr>
          <p:cNvPr id="4" name="Slide Number Placeholder 3"/>
          <p:cNvSpPr>
            <a:spLocks noGrp="1"/>
          </p:cNvSpPr>
          <p:nvPr>
            <p:ph type="sldNum" sz="quarter" idx="10"/>
          </p:nvPr>
        </p:nvSpPr>
        <p:spPr/>
        <p:txBody>
          <a:bodyPr/>
          <a:lstStyle/>
          <a:p>
            <a:fld id="{710E99EC-D966-418D-9D45-CC8083F53B33}" type="slidenum">
              <a:rPr lang="en-US" smtClean="0"/>
              <a:t>7</a:t>
            </a:fld>
            <a:endParaRPr lang="en-US"/>
          </a:p>
        </p:txBody>
      </p:sp>
    </p:spTree>
    <p:extLst>
      <p:ext uri="{BB962C8B-B14F-4D97-AF65-F5344CB8AC3E}">
        <p14:creationId xmlns:p14="http://schemas.microsoft.com/office/powerpoint/2010/main" val="38295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remember the Scheme community?  They made some important contributions to the evolution of FP.  One noteworthy concept was 1</a:t>
            </a:r>
            <a:r>
              <a:rPr lang="en-US" baseline="30000" dirty="0"/>
              <a:t>st</a:t>
            </a:r>
            <a:r>
              <a:rPr lang="en-US" dirty="0"/>
              <a:t> class citizenship:  all entities in a programming language must be able to participate equally in all activities sanctioned by the language.</a:t>
            </a:r>
          </a:p>
          <a:p>
            <a:endParaRPr lang="en-US" dirty="0"/>
          </a:p>
          <a:p>
            <a:r>
              <a:rPr lang="en-US" dirty="0"/>
              <a:t>Otherwise, we have discrepancies that introduce an ad hoc lack of uniformity.</a:t>
            </a:r>
          </a:p>
          <a:p>
            <a:endParaRPr lang="en-US" dirty="0"/>
          </a:p>
          <a:p>
            <a:r>
              <a:rPr lang="en-US" dirty="0"/>
              <a:t>Applying that principle here:  if we can wrap data, we must be able to wrap functions too!</a:t>
            </a:r>
          </a:p>
        </p:txBody>
      </p:sp>
      <p:sp>
        <p:nvSpPr>
          <p:cNvPr id="4" name="Slide Number Placeholder 3"/>
          <p:cNvSpPr>
            <a:spLocks noGrp="1"/>
          </p:cNvSpPr>
          <p:nvPr>
            <p:ph type="sldNum" sz="quarter" idx="10"/>
          </p:nvPr>
        </p:nvSpPr>
        <p:spPr/>
        <p:txBody>
          <a:bodyPr/>
          <a:lstStyle/>
          <a:p>
            <a:fld id="{710E99EC-D966-418D-9D45-CC8083F53B33}" type="slidenum">
              <a:rPr lang="en-US" smtClean="0"/>
              <a:t>8</a:t>
            </a:fld>
            <a:endParaRPr lang="en-US"/>
          </a:p>
        </p:txBody>
      </p:sp>
    </p:spTree>
    <p:extLst>
      <p:ext uri="{BB962C8B-B14F-4D97-AF65-F5344CB8AC3E}">
        <p14:creationId xmlns:p14="http://schemas.microsoft.com/office/powerpoint/2010/main" val="178146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obsess about this if issue a bit more, this time from the 1</a:t>
            </a:r>
            <a:r>
              <a:rPr lang="en-US" baseline="30000" dirty="0"/>
              <a:t>st</a:t>
            </a:r>
            <a:r>
              <a:rPr lang="en-US" dirty="0"/>
              <a:t> class citizenship perspective.</a:t>
            </a:r>
          </a:p>
          <a:p>
            <a:endParaRPr lang="en-US" dirty="0"/>
          </a:p>
          <a:p>
            <a:r>
              <a:rPr lang="en-US" dirty="0"/>
              <a:t>The problem we saw with if tests at call sites was due to empty containers not being first class citizens.</a:t>
            </a:r>
          </a:p>
          <a:p>
            <a:br>
              <a:rPr lang="en-US" dirty="0"/>
            </a:br>
            <a:r>
              <a:rPr lang="en-US" dirty="0"/>
              <a:t>If empty containers were first class, we’d be able to put them through the same computation chains that non-empty containers can be put through.</a:t>
            </a:r>
          </a:p>
          <a:p>
            <a:endParaRPr lang="en-US" dirty="0"/>
          </a:p>
          <a:p>
            <a:r>
              <a:rPr lang="en-US" dirty="0"/>
              <a:t>Here’s an example:  we return an empty container, yet the computation chain continues the same as it would for non-empty containers.  The </a:t>
            </a:r>
            <a:r>
              <a:rPr lang="en-US" dirty="0" err="1"/>
              <a:t>callees</a:t>
            </a:r>
            <a:r>
              <a:rPr lang="en-US" dirty="0"/>
              <a:t> simply punt on applying the functions they’re asked to apply.</a:t>
            </a:r>
          </a:p>
        </p:txBody>
      </p:sp>
      <p:sp>
        <p:nvSpPr>
          <p:cNvPr id="4" name="Slide Number Placeholder 3"/>
          <p:cNvSpPr>
            <a:spLocks noGrp="1"/>
          </p:cNvSpPr>
          <p:nvPr>
            <p:ph type="sldNum" sz="quarter" idx="10"/>
          </p:nvPr>
        </p:nvSpPr>
        <p:spPr/>
        <p:txBody>
          <a:bodyPr/>
          <a:lstStyle/>
          <a:p>
            <a:fld id="{710E99EC-D966-418D-9D45-CC8083F53B33}" type="slidenum">
              <a:rPr lang="en-US" smtClean="0"/>
              <a:t>9</a:t>
            </a:fld>
            <a:endParaRPr lang="en-US"/>
          </a:p>
        </p:txBody>
      </p:sp>
    </p:spTree>
    <p:extLst>
      <p:ext uri="{BB962C8B-B14F-4D97-AF65-F5344CB8AC3E}">
        <p14:creationId xmlns:p14="http://schemas.microsoft.com/office/powerpoint/2010/main" val="78248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we refactored if tests by pushing them into the </a:t>
            </a:r>
            <a:r>
              <a:rPr lang="en-US" dirty="0" err="1"/>
              <a:t>callees</a:t>
            </a:r>
            <a:r>
              <a:rPr lang="en-US" dirty="0"/>
              <a:t> is a small step to make, but it has profound ramifications.</a:t>
            </a:r>
          </a:p>
        </p:txBody>
      </p:sp>
      <p:sp>
        <p:nvSpPr>
          <p:cNvPr id="4" name="Slide Number Placeholder 3"/>
          <p:cNvSpPr>
            <a:spLocks noGrp="1"/>
          </p:cNvSpPr>
          <p:nvPr>
            <p:ph type="sldNum" sz="quarter" idx="10"/>
          </p:nvPr>
        </p:nvSpPr>
        <p:spPr/>
        <p:txBody>
          <a:bodyPr/>
          <a:lstStyle/>
          <a:p>
            <a:fld id="{710E99EC-D966-418D-9D45-CC8083F53B33}" type="slidenum">
              <a:rPr lang="en-US" smtClean="0"/>
              <a:t>10</a:t>
            </a:fld>
            <a:endParaRPr lang="en-US"/>
          </a:p>
        </p:txBody>
      </p:sp>
    </p:spTree>
    <p:extLst>
      <p:ext uri="{BB962C8B-B14F-4D97-AF65-F5344CB8AC3E}">
        <p14:creationId xmlns:p14="http://schemas.microsoft.com/office/powerpoint/2010/main" val="390364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4B23-94AB-4F13-9C61-E3421708A1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658AA-BDCA-41C8-961D-61262F65B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D7595-9BB3-424C-B41C-6DD55DC846B7}"/>
              </a:ext>
            </a:extLst>
          </p:cNvPr>
          <p:cNvSpPr>
            <a:spLocks noGrp="1"/>
          </p:cNvSpPr>
          <p:nvPr>
            <p:ph type="dt" sz="half" idx="10"/>
          </p:nvPr>
        </p:nvSpPr>
        <p:spPr/>
        <p:txBody>
          <a:bodyPr/>
          <a:lstStyle/>
          <a:p>
            <a:fld id="{FFA92DE7-D90F-4DDF-826C-25D83F5C0579}" type="datetime1">
              <a:rPr lang="en-US" smtClean="0"/>
              <a:t>4/29/2020</a:t>
            </a:fld>
            <a:endParaRPr lang="en-US"/>
          </a:p>
        </p:txBody>
      </p:sp>
      <p:sp>
        <p:nvSpPr>
          <p:cNvPr id="5" name="Footer Placeholder 4">
            <a:extLst>
              <a:ext uri="{FF2B5EF4-FFF2-40B4-BE49-F238E27FC236}">
                <a16:creationId xmlns:a16="http://schemas.microsoft.com/office/drawing/2014/main" id="{812963E1-8284-460B-8E03-8E1B18CEB173}"/>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6B7565F2-361E-41B2-ADB3-3F585F5E1FD0}"/>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372052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C633-9C59-4496-A630-266B9FD432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AFEF37-958D-4D07-B05B-C61AE04C19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175B9-B6F5-4053-91C1-2E04AA71325A}"/>
              </a:ext>
            </a:extLst>
          </p:cNvPr>
          <p:cNvSpPr>
            <a:spLocks noGrp="1"/>
          </p:cNvSpPr>
          <p:nvPr>
            <p:ph type="dt" sz="half" idx="10"/>
          </p:nvPr>
        </p:nvSpPr>
        <p:spPr/>
        <p:txBody>
          <a:bodyPr/>
          <a:lstStyle/>
          <a:p>
            <a:fld id="{5CB4F176-57A2-4363-A581-BE36E735DCA6}" type="datetime1">
              <a:rPr lang="en-US" smtClean="0"/>
              <a:t>4/29/2020</a:t>
            </a:fld>
            <a:endParaRPr lang="en-US"/>
          </a:p>
        </p:txBody>
      </p:sp>
      <p:sp>
        <p:nvSpPr>
          <p:cNvPr id="5" name="Footer Placeholder 4">
            <a:extLst>
              <a:ext uri="{FF2B5EF4-FFF2-40B4-BE49-F238E27FC236}">
                <a16:creationId xmlns:a16="http://schemas.microsoft.com/office/drawing/2014/main" id="{15DBAE7F-211A-4E8D-9E4A-2AA66B1C48A6}"/>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86EE1869-1265-46C0-B5D0-7C4166AF3887}"/>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215264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8B71B3-1779-425D-A8CD-4473BE0F2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C34AAA-3E1F-4A43-AE9E-338D4AA744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0E067-00AE-49C0-ACF1-E84DFB84CF28}"/>
              </a:ext>
            </a:extLst>
          </p:cNvPr>
          <p:cNvSpPr>
            <a:spLocks noGrp="1"/>
          </p:cNvSpPr>
          <p:nvPr>
            <p:ph type="dt" sz="half" idx="10"/>
          </p:nvPr>
        </p:nvSpPr>
        <p:spPr/>
        <p:txBody>
          <a:bodyPr/>
          <a:lstStyle/>
          <a:p>
            <a:fld id="{2E592960-E44A-4F3E-A6BE-21BB0E0CC257}" type="datetime1">
              <a:rPr lang="en-US" smtClean="0"/>
              <a:t>4/29/2020</a:t>
            </a:fld>
            <a:endParaRPr lang="en-US"/>
          </a:p>
        </p:txBody>
      </p:sp>
      <p:sp>
        <p:nvSpPr>
          <p:cNvPr id="5" name="Footer Placeholder 4">
            <a:extLst>
              <a:ext uri="{FF2B5EF4-FFF2-40B4-BE49-F238E27FC236}">
                <a16:creationId xmlns:a16="http://schemas.microsoft.com/office/drawing/2014/main" id="{B50DDDA8-CE83-4C5D-9B5D-66C5DB540A3E}"/>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3198669E-075C-4255-977F-1EC457811EEF}"/>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63629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773D-1078-42A4-8325-0626FF16A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B132A-1375-419D-8DC0-3868BEA454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3B153-5D95-4A36-93F2-2F8FFD952E57}"/>
              </a:ext>
            </a:extLst>
          </p:cNvPr>
          <p:cNvSpPr>
            <a:spLocks noGrp="1"/>
          </p:cNvSpPr>
          <p:nvPr>
            <p:ph type="dt" sz="half" idx="10"/>
          </p:nvPr>
        </p:nvSpPr>
        <p:spPr/>
        <p:txBody>
          <a:bodyPr/>
          <a:lstStyle/>
          <a:p>
            <a:fld id="{FD39F435-B58C-43D5-8DB9-40C7016176A5}" type="datetime1">
              <a:rPr lang="en-US" smtClean="0"/>
              <a:t>4/29/2020</a:t>
            </a:fld>
            <a:endParaRPr lang="en-US"/>
          </a:p>
        </p:txBody>
      </p:sp>
      <p:sp>
        <p:nvSpPr>
          <p:cNvPr id="5" name="Footer Placeholder 4">
            <a:extLst>
              <a:ext uri="{FF2B5EF4-FFF2-40B4-BE49-F238E27FC236}">
                <a16:creationId xmlns:a16="http://schemas.microsoft.com/office/drawing/2014/main" id="{D3D24875-5686-4F8E-86C2-2894602E8C44}"/>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FEC935AF-0655-4D8B-889B-46CB3724F5FB}"/>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241444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84FF-6C9B-4497-B7D1-33F94EE5C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ADD77-9D2D-4095-8A04-736D3D8CD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CE89BF-652C-48C7-97BF-7BC2E3BFE996}"/>
              </a:ext>
            </a:extLst>
          </p:cNvPr>
          <p:cNvSpPr>
            <a:spLocks noGrp="1"/>
          </p:cNvSpPr>
          <p:nvPr>
            <p:ph type="dt" sz="half" idx="10"/>
          </p:nvPr>
        </p:nvSpPr>
        <p:spPr/>
        <p:txBody>
          <a:bodyPr/>
          <a:lstStyle/>
          <a:p>
            <a:fld id="{77CF47D9-D80E-473B-A6F2-312C39C0281A}" type="datetime1">
              <a:rPr lang="en-US" smtClean="0"/>
              <a:t>4/29/2020</a:t>
            </a:fld>
            <a:endParaRPr lang="en-US"/>
          </a:p>
        </p:txBody>
      </p:sp>
      <p:sp>
        <p:nvSpPr>
          <p:cNvPr id="5" name="Footer Placeholder 4">
            <a:extLst>
              <a:ext uri="{FF2B5EF4-FFF2-40B4-BE49-F238E27FC236}">
                <a16:creationId xmlns:a16="http://schemas.microsoft.com/office/drawing/2014/main" id="{C4B54DA1-72D3-4115-873A-B79053743898}"/>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7CF9FC23-7B04-4AA5-8C52-36FF6FDFF700}"/>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233629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58F8-70E7-44D6-B495-89B753E26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E77B45-DCF4-4B3C-8D7A-E78F8B390D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DAB2AE-EC1E-4670-87B3-5E41A0BAB9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81F29B-4D8E-4ACB-8702-F80C94B60DA7}"/>
              </a:ext>
            </a:extLst>
          </p:cNvPr>
          <p:cNvSpPr>
            <a:spLocks noGrp="1"/>
          </p:cNvSpPr>
          <p:nvPr>
            <p:ph type="dt" sz="half" idx="10"/>
          </p:nvPr>
        </p:nvSpPr>
        <p:spPr/>
        <p:txBody>
          <a:bodyPr/>
          <a:lstStyle/>
          <a:p>
            <a:fld id="{25E09882-20CB-45AE-9CF3-716A49BA4914}" type="datetime1">
              <a:rPr lang="en-US" smtClean="0"/>
              <a:t>4/29/2020</a:t>
            </a:fld>
            <a:endParaRPr lang="en-US"/>
          </a:p>
        </p:txBody>
      </p:sp>
      <p:sp>
        <p:nvSpPr>
          <p:cNvPr id="6" name="Footer Placeholder 5">
            <a:extLst>
              <a:ext uri="{FF2B5EF4-FFF2-40B4-BE49-F238E27FC236}">
                <a16:creationId xmlns:a16="http://schemas.microsoft.com/office/drawing/2014/main" id="{FC7CCCDF-BD84-4C69-AB5A-335D5A542B0B}"/>
              </a:ext>
            </a:extLst>
          </p:cNvPr>
          <p:cNvSpPr>
            <a:spLocks noGrp="1"/>
          </p:cNvSpPr>
          <p:nvPr>
            <p:ph type="ftr" sz="quarter" idx="11"/>
          </p:nvPr>
        </p:nvSpPr>
        <p:spPr/>
        <p:txBody>
          <a:bodyPr/>
          <a:lstStyle/>
          <a:p>
            <a:r>
              <a:rPr lang="en-US"/>
              <a:t>intro to containers:  functor, applicative, and monad</a:t>
            </a:r>
          </a:p>
        </p:txBody>
      </p:sp>
      <p:sp>
        <p:nvSpPr>
          <p:cNvPr id="7" name="Slide Number Placeholder 6">
            <a:extLst>
              <a:ext uri="{FF2B5EF4-FFF2-40B4-BE49-F238E27FC236}">
                <a16:creationId xmlns:a16="http://schemas.microsoft.com/office/drawing/2014/main" id="{00B9E409-FA46-4600-8566-1FDC9856068D}"/>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361974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0931-563F-4505-9919-92FEB33A0C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7CDF01-0BD7-435A-9FB3-E55E8901B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8CE35A-9729-43F2-BA9D-0B253AA267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79422C-11D6-49C2-87AC-15215DBD3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03AF7E-C0FA-4E9D-857B-80DE0C1E09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32985E-D1BE-41E1-A2ED-35B685941629}"/>
              </a:ext>
            </a:extLst>
          </p:cNvPr>
          <p:cNvSpPr>
            <a:spLocks noGrp="1"/>
          </p:cNvSpPr>
          <p:nvPr>
            <p:ph type="dt" sz="half" idx="10"/>
          </p:nvPr>
        </p:nvSpPr>
        <p:spPr/>
        <p:txBody>
          <a:bodyPr/>
          <a:lstStyle/>
          <a:p>
            <a:fld id="{E825058C-6C51-4ED2-BD54-BCFB2514D839}" type="datetime1">
              <a:rPr lang="en-US" smtClean="0"/>
              <a:t>4/29/2020</a:t>
            </a:fld>
            <a:endParaRPr lang="en-US"/>
          </a:p>
        </p:txBody>
      </p:sp>
      <p:sp>
        <p:nvSpPr>
          <p:cNvPr id="8" name="Footer Placeholder 7">
            <a:extLst>
              <a:ext uri="{FF2B5EF4-FFF2-40B4-BE49-F238E27FC236}">
                <a16:creationId xmlns:a16="http://schemas.microsoft.com/office/drawing/2014/main" id="{B8BED570-474C-458D-93F4-223BFC211465}"/>
              </a:ext>
            </a:extLst>
          </p:cNvPr>
          <p:cNvSpPr>
            <a:spLocks noGrp="1"/>
          </p:cNvSpPr>
          <p:nvPr>
            <p:ph type="ftr" sz="quarter" idx="11"/>
          </p:nvPr>
        </p:nvSpPr>
        <p:spPr/>
        <p:txBody>
          <a:bodyPr/>
          <a:lstStyle/>
          <a:p>
            <a:r>
              <a:rPr lang="en-US"/>
              <a:t>intro to containers:  functor, applicative, and monad</a:t>
            </a:r>
          </a:p>
        </p:txBody>
      </p:sp>
      <p:sp>
        <p:nvSpPr>
          <p:cNvPr id="9" name="Slide Number Placeholder 8">
            <a:extLst>
              <a:ext uri="{FF2B5EF4-FFF2-40B4-BE49-F238E27FC236}">
                <a16:creationId xmlns:a16="http://schemas.microsoft.com/office/drawing/2014/main" id="{0CFFA47A-7616-4149-B7BA-2523FD5C899C}"/>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207061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26C8-0BB5-4FFC-AC88-57123EA375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DF535-043C-463A-B4F3-43F57BD9B2EB}"/>
              </a:ext>
            </a:extLst>
          </p:cNvPr>
          <p:cNvSpPr>
            <a:spLocks noGrp="1"/>
          </p:cNvSpPr>
          <p:nvPr>
            <p:ph type="dt" sz="half" idx="10"/>
          </p:nvPr>
        </p:nvSpPr>
        <p:spPr/>
        <p:txBody>
          <a:bodyPr/>
          <a:lstStyle/>
          <a:p>
            <a:fld id="{5423DCE3-6D56-4255-93FC-97E34A3B139E}" type="datetime1">
              <a:rPr lang="en-US" smtClean="0"/>
              <a:t>4/29/2020</a:t>
            </a:fld>
            <a:endParaRPr lang="en-US"/>
          </a:p>
        </p:txBody>
      </p:sp>
      <p:sp>
        <p:nvSpPr>
          <p:cNvPr id="4" name="Footer Placeholder 3">
            <a:extLst>
              <a:ext uri="{FF2B5EF4-FFF2-40B4-BE49-F238E27FC236}">
                <a16:creationId xmlns:a16="http://schemas.microsoft.com/office/drawing/2014/main" id="{FFF4DCC4-2F07-43AE-9E07-E42229D3A8EC}"/>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AE421F4C-418B-4B3B-ACE1-A39049FB3D2F}"/>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50792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7164B-5DE5-42E5-8610-F936CB487333}"/>
              </a:ext>
            </a:extLst>
          </p:cNvPr>
          <p:cNvSpPr>
            <a:spLocks noGrp="1"/>
          </p:cNvSpPr>
          <p:nvPr>
            <p:ph type="dt" sz="half" idx="10"/>
          </p:nvPr>
        </p:nvSpPr>
        <p:spPr/>
        <p:txBody>
          <a:bodyPr/>
          <a:lstStyle/>
          <a:p>
            <a:fld id="{666B2CB4-E496-4516-B0A7-2E3DB84219EF}" type="datetime1">
              <a:rPr lang="en-US" smtClean="0"/>
              <a:t>4/29/2020</a:t>
            </a:fld>
            <a:endParaRPr lang="en-US"/>
          </a:p>
        </p:txBody>
      </p:sp>
      <p:sp>
        <p:nvSpPr>
          <p:cNvPr id="3" name="Footer Placeholder 2">
            <a:extLst>
              <a:ext uri="{FF2B5EF4-FFF2-40B4-BE49-F238E27FC236}">
                <a16:creationId xmlns:a16="http://schemas.microsoft.com/office/drawing/2014/main" id="{0321B1A7-33C7-4E4B-8C2B-BF478DFF66A3}"/>
              </a:ext>
            </a:extLst>
          </p:cNvPr>
          <p:cNvSpPr>
            <a:spLocks noGrp="1"/>
          </p:cNvSpPr>
          <p:nvPr>
            <p:ph type="ftr" sz="quarter" idx="11"/>
          </p:nvPr>
        </p:nvSpPr>
        <p:spPr/>
        <p:txBody>
          <a:bodyPr/>
          <a:lstStyle/>
          <a:p>
            <a:r>
              <a:rPr lang="en-US"/>
              <a:t>intro to containers:  functor, applicative, and monad</a:t>
            </a:r>
          </a:p>
        </p:txBody>
      </p:sp>
      <p:sp>
        <p:nvSpPr>
          <p:cNvPr id="4" name="Slide Number Placeholder 3">
            <a:extLst>
              <a:ext uri="{FF2B5EF4-FFF2-40B4-BE49-F238E27FC236}">
                <a16:creationId xmlns:a16="http://schemas.microsoft.com/office/drawing/2014/main" id="{9F657C04-D828-4DF0-A1F7-0E336EABC8E7}"/>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283727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284D-5718-4774-9507-5B1DA3B8D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8897FF-0445-4F47-A005-879E2ACC5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5F49C8-E77F-4EB7-B369-504AAEFAB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845865-3DC6-45D6-88B0-48844EC5012A}"/>
              </a:ext>
            </a:extLst>
          </p:cNvPr>
          <p:cNvSpPr>
            <a:spLocks noGrp="1"/>
          </p:cNvSpPr>
          <p:nvPr>
            <p:ph type="dt" sz="half" idx="10"/>
          </p:nvPr>
        </p:nvSpPr>
        <p:spPr/>
        <p:txBody>
          <a:bodyPr/>
          <a:lstStyle/>
          <a:p>
            <a:fld id="{1E653C0B-556F-415C-B2E6-C06C56F3A251}" type="datetime1">
              <a:rPr lang="en-US" smtClean="0"/>
              <a:t>4/29/2020</a:t>
            </a:fld>
            <a:endParaRPr lang="en-US"/>
          </a:p>
        </p:txBody>
      </p:sp>
      <p:sp>
        <p:nvSpPr>
          <p:cNvPr id="6" name="Footer Placeholder 5">
            <a:extLst>
              <a:ext uri="{FF2B5EF4-FFF2-40B4-BE49-F238E27FC236}">
                <a16:creationId xmlns:a16="http://schemas.microsoft.com/office/drawing/2014/main" id="{8FA6C3C3-F09D-4B4D-98C3-C55A0430181E}"/>
              </a:ext>
            </a:extLst>
          </p:cNvPr>
          <p:cNvSpPr>
            <a:spLocks noGrp="1"/>
          </p:cNvSpPr>
          <p:nvPr>
            <p:ph type="ftr" sz="quarter" idx="11"/>
          </p:nvPr>
        </p:nvSpPr>
        <p:spPr/>
        <p:txBody>
          <a:bodyPr/>
          <a:lstStyle/>
          <a:p>
            <a:r>
              <a:rPr lang="en-US"/>
              <a:t>intro to containers:  functor, applicative, and monad</a:t>
            </a:r>
          </a:p>
        </p:txBody>
      </p:sp>
      <p:sp>
        <p:nvSpPr>
          <p:cNvPr id="7" name="Slide Number Placeholder 6">
            <a:extLst>
              <a:ext uri="{FF2B5EF4-FFF2-40B4-BE49-F238E27FC236}">
                <a16:creationId xmlns:a16="http://schemas.microsoft.com/office/drawing/2014/main" id="{575281C9-41BA-46D8-9FE9-FED1EA8D29BB}"/>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244395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AAF3-A61A-4BEE-997F-1D68CD33A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72AFAD-61D1-497A-8879-DA6E5CB25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B2BA19-3A3C-4142-91AC-3F8A85662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14C313-16CA-4BFF-99A8-E4118FCA45A9}"/>
              </a:ext>
            </a:extLst>
          </p:cNvPr>
          <p:cNvSpPr>
            <a:spLocks noGrp="1"/>
          </p:cNvSpPr>
          <p:nvPr>
            <p:ph type="dt" sz="half" idx="10"/>
          </p:nvPr>
        </p:nvSpPr>
        <p:spPr/>
        <p:txBody>
          <a:bodyPr/>
          <a:lstStyle/>
          <a:p>
            <a:fld id="{502BECBB-7357-4A3C-B1AC-2C2733998213}" type="datetime1">
              <a:rPr lang="en-US" smtClean="0"/>
              <a:t>4/29/2020</a:t>
            </a:fld>
            <a:endParaRPr lang="en-US"/>
          </a:p>
        </p:txBody>
      </p:sp>
      <p:sp>
        <p:nvSpPr>
          <p:cNvPr id="6" name="Footer Placeholder 5">
            <a:extLst>
              <a:ext uri="{FF2B5EF4-FFF2-40B4-BE49-F238E27FC236}">
                <a16:creationId xmlns:a16="http://schemas.microsoft.com/office/drawing/2014/main" id="{718C3650-3583-42E7-9ECD-B59B7239C86E}"/>
              </a:ext>
            </a:extLst>
          </p:cNvPr>
          <p:cNvSpPr>
            <a:spLocks noGrp="1"/>
          </p:cNvSpPr>
          <p:nvPr>
            <p:ph type="ftr" sz="quarter" idx="11"/>
          </p:nvPr>
        </p:nvSpPr>
        <p:spPr/>
        <p:txBody>
          <a:bodyPr/>
          <a:lstStyle/>
          <a:p>
            <a:r>
              <a:rPr lang="en-US"/>
              <a:t>intro to containers:  functor, applicative, and monad</a:t>
            </a:r>
          </a:p>
        </p:txBody>
      </p:sp>
      <p:sp>
        <p:nvSpPr>
          <p:cNvPr id="7" name="Slide Number Placeholder 6">
            <a:extLst>
              <a:ext uri="{FF2B5EF4-FFF2-40B4-BE49-F238E27FC236}">
                <a16:creationId xmlns:a16="http://schemas.microsoft.com/office/drawing/2014/main" id="{71B7F2CD-736D-45D0-8B92-97D1ADD0016B}"/>
              </a:ext>
            </a:extLst>
          </p:cNvPr>
          <p:cNvSpPr>
            <a:spLocks noGrp="1"/>
          </p:cNvSpPr>
          <p:nvPr>
            <p:ph type="sldNum" sz="quarter" idx="12"/>
          </p:nvPr>
        </p:nvSpPr>
        <p:spPr/>
        <p:txBody>
          <a:bodyPr/>
          <a:lstStyle/>
          <a:p>
            <a:fld id="{A89E7580-CE9D-4E55-80EA-6E04CE00B3BC}" type="slidenum">
              <a:rPr lang="en-US" smtClean="0"/>
              <a:t>‹#›</a:t>
            </a:fld>
            <a:endParaRPr lang="en-US"/>
          </a:p>
        </p:txBody>
      </p:sp>
    </p:spTree>
    <p:extLst>
      <p:ext uri="{BB962C8B-B14F-4D97-AF65-F5344CB8AC3E}">
        <p14:creationId xmlns:p14="http://schemas.microsoft.com/office/powerpoint/2010/main" val="136652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1AFB92-3D86-4617-B2E4-B30254A6A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14B578-BF24-4935-A19E-7337FACF36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26A9B-111F-48A4-A940-AA33943F9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A5F23-337D-41AE-846D-DB61B7571ABD}" type="datetime1">
              <a:rPr lang="en-US" smtClean="0"/>
              <a:t>4/29/2020</a:t>
            </a:fld>
            <a:endParaRPr lang="en-US"/>
          </a:p>
        </p:txBody>
      </p:sp>
      <p:sp>
        <p:nvSpPr>
          <p:cNvPr id="5" name="Footer Placeholder 4">
            <a:extLst>
              <a:ext uri="{FF2B5EF4-FFF2-40B4-BE49-F238E27FC236}">
                <a16:creationId xmlns:a16="http://schemas.microsoft.com/office/drawing/2014/main" id="{AA6A533A-1515-47C6-9260-D25445CC9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 to containers:  functor, applicative, and monad</a:t>
            </a:r>
          </a:p>
        </p:txBody>
      </p:sp>
      <p:sp>
        <p:nvSpPr>
          <p:cNvPr id="6" name="Slide Number Placeholder 5">
            <a:extLst>
              <a:ext uri="{FF2B5EF4-FFF2-40B4-BE49-F238E27FC236}">
                <a16:creationId xmlns:a16="http://schemas.microsoft.com/office/drawing/2014/main" id="{83D1B833-BB68-4E16-ADB4-AF556D42F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E7580-CE9D-4E55-80EA-6E04CE00B3BC}" type="slidenum">
              <a:rPr lang="en-US" smtClean="0"/>
              <a:t>‹#›</a:t>
            </a:fld>
            <a:endParaRPr lang="en-US"/>
          </a:p>
        </p:txBody>
      </p:sp>
    </p:spTree>
    <p:extLst>
      <p:ext uri="{BB962C8B-B14F-4D97-AF65-F5344CB8AC3E}">
        <p14:creationId xmlns:p14="http://schemas.microsoft.com/office/powerpoint/2010/main" val="717115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anmeule@roadrun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thecomicstrips.com/subject/The-Regan-Comic-Strips.php" TargetMode="External"/><Relationship Id="rId3" Type="http://schemas.openxmlformats.org/officeDocument/2006/relationships/hyperlink" Target="https://hu.wikipedia.org/wiki/Bertrand_Meyer" TargetMode="External"/><Relationship Id="rId7" Type="http://schemas.openxmlformats.org/officeDocument/2006/relationships/hyperlink" Target="http://homepages.inf.ed.ac.uk/wadler/"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lovequoteswiki.com/one-small-step-for-man-quote/one-small-step-for-man-quote-success-quote-thats-one-small-step-for-man-one-giant-leap-for/" TargetMode="External"/><Relationship Id="rId5" Type="http://schemas.openxmlformats.org/officeDocument/2006/relationships/hyperlink" Target="https://en.wikipedia.org/wiki/Gerald_Jay_Sussman" TargetMode="External"/><Relationship Id="rId10" Type="http://schemas.openxmlformats.org/officeDocument/2006/relationships/hyperlink" Target="http://www.bath.ac.uk/corporate-information/professor-simon-peyton-jones-oration/" TargetMode="External"/><Relationship Id="rId4" Type="http://schemas.openxmlformats.org/officeDocument/2006/relationships/hyperlink" Target="https://www.youtube.com/watch?v=ZhuHCtR3xq8" TargetMode="External"/><Relationship Id="rId9" Type="http://schemas.openxmlformats.org/officeDocument/2006/relationships/hyperlink" Target="https://en.wikipedia.org/wiki/Structure_and_Interpretation_of_Computer_Program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File:SICP_cover.jp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BAFD-90A4-4B42-B0AD-ECC357E7523B}"/>
              </a:ext>
            </a:extLst>
          </p:cNvPr>
          <p:cNvSpPr>
            <a:spLocks noGrp="1"/>
          </p:cNvSpPr>
          <p:nvPr>
            <p:ph type="ctrTitle"/>
          </p:nvPr>
        </p:nvSpPr>
        <p:spPr/>
        <p:txBody>
          <a:bodyPr/>
          <a:lstStyle/>
          <a:p>
            <a:r>
              <a:rPr lang="en-US" dirty="0"/>
              <a:t>Intro to containers:</a:t>
            </a:r>
            <a:br>
              <a:rPr lang="en-US" dirty="0"/>
            </a:br>
            <a:r>
              <a:rPr lang="en-US" dirty="0" err="1"/>
              <a:t>functor</a:t>
            </a:r>
            <a:r>
              <a:rPr lang="en-US" dirty="0"/>
              <a:t>, applicative, monad</a:t>
            </a:r>
          </a:p>
        </p:txBody>
      </p:sp>
      <p:sp>
        <p:nvSpPr>
          <p:cNvPr id="3" name="Subtitle 2">
            <a:extLst>
              <a:ext uri="{FF2B5EF4-FFF2-40B4-BE49-F238E27FC236}">
                <a16:creationId xmlns:a16="http://schemas.microsoft.com/office/drawing/2014/main" id="{676F1C13-11D9-4038-AC72-CC120DE1A49C}"/>
              </a:ext>
            </a:extLst>
          </p:cNvPr>
          <p:cNvSpPr>
            <a:spLocks noGrp="1"/>
          </p:cNvSpPr>
          <p:nvPr>
            <p:ph type="subTitle" idx="1"/>
          </p:nvPr>
        </p:nvSpPr>
        <p:spPr/>
        <p:txBody>
          <a:bodyPr>
            <a:normAutofit fontScale="92500" lnSpcReduction="10000"/>
          </a:bodyPr>
          <a:lstStyle/>
          <a:p>
            <a:r>
              <a:rPr lang="en-US" dirty="0"/>
              <a:t>Copyright © 2018</a:t>
            </a:r>
          </a:p>
          <a:p>
            <a:r>
              <a:rPr lang="en-US" dirty="0"/>
              <a:t>By André van Meulebrouck</a:t>
            </a:r>
          </a:p>
          <a:p>
            <a:r>
              <a:rPr lang="en-US" dirty="0"/>
              <a:t>All Rights Reserved Worldwide</a:t>
            </a:r>
          </a:p>
          <a:p>
            <a:r>
              <a:rPr lang="en-US" dirty="0">
                <a:hlinkClick r:id="rId2"/>
              </a:rPr>
              <a:t>vanmeule@roadrunner.com</a:t>
            </a:r>
            <a:endParaRPr lang="en-US" dirty="0"/>
          </a:p>
          <a:p>
            <a:endParaRPr lang="en-US" dirty="0"/>
          </a:p>
        </p:txBody>
      </p:sp>
      <p:sp>
        <p:nvSpPr>
          <p:cNvPr id="4" name="Footer Placeholder 3">
            <a:extLst>
              <a:ext uri="{FF2B5EF4-FFF2-40B4-BE49-F238E27FC236}">
                <a16:creationId xmlns:a16="http://schemas.microsoft.com/office/drawing/2014/main" id="{E4793C3C-1CCF-4E7C-8A3B-0514271535E8}"/>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F0FF529C-CCB6-4741-8EFF-680320A36C0C}"/>
              </a:ext>
            </a:extLst>
          </p:cNvPr>
          <p:cNvSpPr>
            <a:spLocks noGrp="1"/>
          </p:cNvSpPr>
          <p:nvPr>
            <p:ph type="sldNum" sz="quarter" idx="12"/>
          </p:nvPr>
        </p:nvSpPr>
        <p:spPr/>
        <p:txBody>
          <a:bodyPr/>
          <a:lstStyle/>
          <a:p>
            <a:fld id="{A89E7580-CE9D-4E55-80EA-6E04CE00B3BC}" type="slidenum">
              <a:rPr lang="en-US" smtClean="0"/>
              <a:t>1</a:t>
            </a:fld>
            <a:endParaRPr lang="en-US"/>
          </a:p>
        </p:txBody>
      </p:sp>
      <p:sp>
        <p:nvSpPr>
          <p:cNvPr id="6" name="Date Placeholder 5">
            <a:extLst>
              <a:ext uri="{FF2B5EF4-FFF2-40B4-BE49-F238E27FC236}">
                <a16:creationId xmlns:a16="http://schemas.microsoft.com/office/drawing/2014/main" id="{CB90FFBE-919C-4CB5-AC49-73A5CCAD1736}"/>
              </a:ext>
            </a:extLst>
          </p:cNvPr>
          <p:cNvSpPr>
            <a:spLocks noGrp="1"/>
          </p:cNvSpPr>
          <p:nvPr>
            <p:ph type="dt" sz="half" idx="10"/>
          </p:nvPr>
        </p:nvSpPr>
        <p:spPr/>
        <p:txBody>
          <a:bodyPr/>
          <a:lstStyle/>
          <a:p>
            <a:fld id="{9816CC0C-52CD-46EA-ABF5-A45DF9508874}" type="datetime1">
              <a:rPr lang="en-US" smtClean="0"/>
              <a:t>4/29/2020</a:t>
            </a:fld>
            <a:endParaRPr lang="en-US"/>
          </a:p>
        </p:txBody>
      </p:sp>
    </p:spTree>
    <p:extLst>
      <p:ext uri="{BB962C8B-B14F-4D97-AF65-F5344CB8AC3E}">
        <p14:creationId xmlns:p14="http://schemas.microsoft.com/office/powerpoint/2010/main" val="365421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D165-F73D-46EB-8BA8-2FD644F538C9}"/>
              </a:ext>
            </a:extLst>
          </p:cNvPr>
          <p:cNvSpPr>
            <a:spLocks noGrp="1"/>
          </p:cNvSpPr>
          <p:nvPr>
            <p:ph type="title"/>
          </p:nvPr>
        </p:nvSpPr>
        <p:spPr/>
        <p:txBody>
          <a:bodyPr/>
          <a:lstStyle/>
          <a:p>
            <a:r>
              <a:rPr lang="en-US" dirty="0"/>
              <a:t>One small step…</a:t>
            </a:r>
          </a:p>
        </p:txBody>
      </p:sp>
      <p:sp>
        <p:nvSpPr>
          <p:cNvPr id="3" name="Content Placeholder 2">
            <a:extLst>
              <a:ext uri="{FF2B5EF4-FFF2-40B4-BE49-F238E27FC236}">
                <a16:creationId xmlns:a16="http://schemas.microsoft.com/office/drawing/2014/main" id="{2EA4600E-3CE3-442C-8FFB-E3FD035400B8}"/>
              </a:ext>
            </a:extLst>
          </p:cNvPr>
          <p:cNvSpPr>
            <a:spLocks noGrp="1"/>
          </p:cNvSpPr>
          <p:nvPr>
            <p:ph idx="1"/>
          </p:nvPr>
        </p:nvSpPr>
        <p:spPr>
          <a:xfrm>
            <a:off x="838200" y="1825625"/>
            <a:ext cx="10515600" cy="4351338"/>
          </a:xfrm>
        </p:spPr>
        <p:txBody>
          <a:bodyPr/>
          <a:lstStyle/>
          <a:p>
            <a:r>
              <a:rPr lang="en-US" dirty="0"/>
              <a:t>Small steps that result in big payoffs</a:t>
            </a:r>
          </a:p>
          <a:p>
            <a:pPr lvl="1"/>
            <a:r>
              <a:rPr lang="en-US" dirty="0"/>
              <a:t>Helps to avoid null reference problems</a:t>
            </a:r>
          </a:p>
        </p:txBody>
      </p:sp>
      <p:sp>
        <p:nvSpPr>
          <p:cNvPr id="4" name="Footer Placeholder 3">
            <a:extLst>
              <a:ext uri="{FF2B5EF4-FFF2-40B4-BE49-F238E27FC236}">
                <a16:creationId xmlns:a16="http://schemas.microsoft.com/office/drawing/2014/main" id="{8BFB05A3-602E-4645-B001-522204F49946}"/>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AA9AFB00-51C8-4FD5-9068-F8B91F05DD43}"/>
              </a:ext>
            </a:extLst>
          </p:cNvPr>
          <p:cNvSpPr>
            <a:spLocks noGrp="1"/>
          </p:cNvSpPr>
          <p:nvPr>
            <p:ph type="sldNum" sz="quarter" idx="12"/>
          </p:nvPr>
        </p:nvSpPr>
        <p:spPr/>
        <p:txBody>
          <a:bodyPr/>
          <a:lstStyle/>
          <a:p>
            <a:fld id="{A89E7580-CE9D-4E55-80EA-6E04CE00B3BC}" type="slidenum">
              <a:rPr lang="en-US" smtClean="0"/>
              <a:t>10</a:t>
            </a:fld>
            <a:endParaRPr lang="en-US"/>
          </a:p>
        </p:txBody>
      </p:sp>
      <p:pic>
        <p:nvPicPr>
          <p:cNvPr id="3074" name="Picture 2" descr="One Small Step For Man Quote Success Quote That's One Small Step For Man; One Giant Leap For">
            <a:extLst>
              <a:ext uri="{FF2B5EF4-FFF2-40B4-BE49-F238E27FC236}">
                <a16:creationId xmlns:a16="http://schemas.microsoft.com/office/drawing/2014/main" id="{D1478EE8-EC26-4D69-9F75-072F222B56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6653" y="1646238"/>
            <a:ext cx="3839411" cy="28795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58EEB02-D7D0-4766-AE87-351BDD6D2D73}"/>
              </a:ext>
            </a:extLst>
          </p:cNvPr>
          <p:cNvSpPr txBox="1"/>
          <p:nvPr/>
        </p:nvSpPr>
        <p:spPr>
          <a:xfrm>
            <a:off x="7357535" y="4705183"/>
            <a:ext cx="3337645" cy="369332"/>
          </a:xfrm>
          <a:prstGeom prst="rect">
            <a:avLst/>
          </a:prstGeom>
          <a:noFill/>
        </p:spPr>
        <p:txBody>
          <a:bodyPr wrap="none" rtlCol="0">
            <a:spAutoFit/>
          </a:bodyPr>
          <a:lstStyle/>
          <a:p>
            <a:r>
              <a:rPr lang="en-US" dirty="0"/>
              <a:t>[Neil Armstrong]:  one small step!</a:t>
            </a:r>
          </a:p>
        </p:txBody>
      </p:sp>
      <p:sp>
        <p:nvSpPr>
          <p:cNvPr id="6" name="Date Placeholder 5">
            <a:extLst>
              <a:ext uri="{FF2B5EF4-FFF2-40B4-BE49-F238E27FC236}">
                <a16:creationId xmlns:a16="http://schemas.microsoft.com/office/drawing/2014/main" id="{90B606BF-D70F-421D-A017-B09A2131162C}"/>
              </a:ext>
            </a:extLst>
          </p:cNvPr>
          <p:cNvSpPr>
            <a:spLocks noGrp="1"/>
          </p:cNvSpPr>
          <p:nvPr>
            <p:ph type="dt" sz="half" idx="10"/>
          </p:nvPr>
        </p:nvSpPr>
        <p:spPr/>
        <p:txBody>
          <a:bodyPr/>
          <a:lstStyle/>
          <a:p>
            <a:fld id="{43B44788-9ECE-4CE3-B211-17AA528CDE35}" type="datetime1">
              <a:rPr lang="en-US" smtClean="0"/>
              <a:t>4/29/2020</a:t>
            </a:fld>
            <a:endParaRPr lang="en-US"/>
          </a:p>
        </p:txBody>
      </p:sp>
    </p:spTree>
    <p:extLst>
      <p:ext uri="{BB962C8B-B14F-4D97-AF65-F5344CB8AC3E}">
        <p14:creationId xmlns:p14="http://schemas.microsoft.com/office/powerpoint/2010/main" val="314936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3506-4EC9-4269-B3FB-47795700D6DD}"/>
              </a:ext>
            </a:extLst>
          </p:cNvPr>
          <p:cNvSpPr>
            <a:spLocks noGrp="1"/>
          </p:cNvSpPr>
          <p:nvPr>
            <p:ph type="title"/>
          </p:nvPr>
        </p:nvSpPr>
        <p:spPr/>
        <p:txBody>
          <a:bodyPr/>
          <a:lstStyle/>
          <a:p>
            <a:r>
              <a:rPr lang="en-US" dirty="0"/>
              <a:t>f x</a:t>
            </a:r>
          </a:p>
        </p:txBody>
      </p:sp>
      <p:sp>
        <p:nvSpPr>
          <p:cNvPr id="3" name="Content Placeholder 2">
            <a:extLst>
              <a:ext uri="{FF2B5EF4-FFF2-40B4-BE49-F238E27FC236}">
                <a16:creationId xmlns:a16="http://schemas.microsoft.com/office/drawing/2014/main" id="{66753445-ED46-412E-8E70-DA44684B2965}"/>
              </a:ext>
            </a:extLst>
          </p:cNvPr>
          <p:cNvSpPr>
            <a:spLocks noGrp="1"/>
          </p:cNvSpPr>
          <p:nvPr>
            <p:ph idx="1"/>
          </p:nvPr>
        </p:nvSpPr>
        <p:spPr/>
        <p:txBody>
          <a:bodyPr/>
          <a:lstStyle/>
          <a:p>
            <a:r>
              <a:rPr lang="en-US" dirty="0" err="1"/>
              <a:t>λfx.fx</a:t>
            </a:r>
            <a:endParaRPr lang="en-US" dirty="0"/>
          </a:p>
        </p:txBody>
      </p:sp>
      <p:sp>
        <p:nvSpPr>
          <p:cNvPr id="4" name="Footer Placeholder 3">
            <a:extLst>
              <a:ext uri="{FF2B5EF4-FFF2-40B4-BE49-F238E27FC236}">
                <a16:creationId xmlns:a16="http://schemas.microsoft.com/office/drawing/2014/main" id="{DC0B5E98-12D2-4541-B1FE-356806C0A5CC}"/>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60A87802-6972-42CC-B1DB-E692BF0730D1}"/>
              </a:ext>
            </a:extLst>
          </p:cNvPr>
          <p:cNvSpPr>
            <a:spLocks noGrp="1"/>
          </p:cNvSpPr>
          <p:nvPr>
            <p:ph type="sldNum" sz="quarter" idx="12"/>
          </p:nvPr>
        </p:nvSpPr>
        <p:spPr/>
        <p:txBody>
          <a:bodyPr/>
          <a:lstStyle/>
          <a:p>
            <a:fld id="{A89E7580-CE9D-4E55-80EA-6E04CE00B3BC}" type="slidenum">
              <a:rPr lang="en-US" smtClean="0"/>
              <a:t>11</a:t>
            </a:fld>
            <a:endParaRPr lang="en-US"/>
          </a:p>
        </p:txBody>
      </p:sp>
      <p:sp>
        <p:nvSpPr>
          <p:cNvPr id="6" name="Date Placeholder 5">
            <a:extLst>
              <a:ext uri="{FF2B5EF4-FFF2-40B4-BE49-F238E27FC236}">
                <a16:creationId xmlns:a16="http://schemas.microsoft.com/office/drawing/2014/main" id="{8D7D3373-C2AA-414A-BC50-FB43BFCB3850}"/>
              </a:ext>
            </a:extLst>
          </p:cNvPr>
          <p:cNvSpPr>
            <a:spLocks noGrp="1"/>
          </p:cNvSpPr>
          <p:nvPr>
            <p:ph type="dt" sz="half" idx="10"/>
          </p:nvPr>
        </p:nvSpPr>
        <p:spPr/>
        <p:txBody>
          <a:bodyPr/>
          <a:lstStyle/>
          <a:p>
            <a:fld id="{AAE08714-79BC-4309-9EA3-3A216CDBA036}" type="datetime1">
              <a:rPr lang="en-US" smtClean="0"/>
              <a:t>4/29/2020</a:t>
            </a:fld>
            <a:endParaRPr lang="en-US"/>
          </a:p>
        </p:txBody>
      </p:sp>
    </p:spTree>
    <p:extLst>
      <p:ext uri="{BB962C8B-B14F-4D97-AF65-F5344CB8AC3E}">
        <p14:creationId xmlns:p14="http://schemas.microsoft.com/office/powerpoint/2010/main" val="36129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A2E0-AB74-447C-97A2-1B4D94050C36}"/>
              </a:ext>
            </a:extLst>
          </p:cNvPr>
          <p:cNvSpPr>
            <a:spLocks noGrp="1"/>
          </p:cNvSpPr>
          <p:nvPr>
            <p:ph type="title"/>
          </p:nvPr>
        </p:nvSpPr>
        <p:spPr/>
        <p:txBody>
          <a:bodyPr/>
          <a:lstStyle/>
          <a:p>
            <a:r>
              <a:rPr lang="en-US" dirty="0"/>
              <a:t>Wrap x</a:t>
            </a:r>
          </a:p>
        </p:txBody>
      </p:sp>
      <p:sp>
        <p:nvSpPr>
          <p:cNvPr id="3" name="Content Placeholder 2">
            <a:extLst>
              <a:ext uri="{FF2B5EF4-FFF2-40B4-BE49-F238E27FC236}">
                <a16:creationId xmlns:a16="http://schemas.microsoft.com/office/drawing/2014/main" id="{7DAA4106-F129-4BC7-AF2E-4B644571F7D5}"/>
              </a:ext>
            </a:extLst>
          </p:cNvPr>
          <p:cNvSpPr>
            <a:spLocks noGrp="1"/>
          </p:cNvSpPr>
          <p:nvPr>
            <p:ph idx="1"/>
          </p:nvPr>
        </p:nvSpPr>
        <p:spPr/>
        <p:txBody>
          <a:bodyPr/>
          <a:lstStyle/>
          <a:p>
            <a:r>
              <a:rPr lang="en-US" dirty="0"/>
              <a:t>f   x</a:t>
            </a:r>
          </a:p>
          <a:p>
            <a:r>
              <a:rPr lang="en-US" dirty="0" err="1"/>
              <a:t>functor</a:t>
            </a:r>
            <a:endParaRPr lang="en-US" dirty="0"/>
          </a:p>
        </p:txBody>
      </p:sp>
      <p:sp>
        <p:nvSpPr>
          <p:cNvPr id="4" name="Footer Placeholder 3">
            <a:extLst>
              <a:ext uri="{FF2B5EF4-FFF2-40B4-BE49-F238E27FC236}">
                <a16:creationId xmlns:a16="http://schemas.microsoft.com/office/drawing/2014/main" id="{001873F9-3989-40FA-B698-60BB2C1D72D0}"/>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69891ECC-6693-4892-B144-8CFDD5190B40}"/>
              </a:ext>
            </a:extLst>
          </p:cNvPr>
          <p:cNvSpPr>
            <a:spLocks noGrp="1"/>
          </p:cNvSpPr>
          <p:nvPr>
            <p:ph type="sldNum" sz="quarter" idx="12"/>
          </p:nvPr>
        </p:nvSpPr>
        <p:spPr/>
        <p:txBody>
          <a:bodyPr/>
          <a:lstStyle/>
          <a:p>
            <a:fld id="{A89E7580-CE9D-4E55-80EA-6E04CE00B3BC}" type="slidenum">
              <a:rPr lang="en-US" smtClean="0"/>
              <a:t>12</a:t>
            </a:fld>
            <a:endParaRPr lang="en-US"/>
          </a:p>
        </p:txBody>
      </p:sp>
      <p:sp>
        <p:nvSpPr>
          <p:cNvPr id="6" name="Oval 5">
            <a:extLst>
              <a:ext uri="{FF2B5EF4-FFF2-40B4-BE49-F238E27FC236}">
                <a16:creationId xmlns:a16="http://schemas.microsoft.com/office/drawing/2014/main" id="{1943A516-0139-48B3-9FC1-A5414520C4B3}"/>
              </a:ext>
            </a:extLst>
          </p:cNvPr>
          <p:cNvSpPr/>
          <p:nvPr/>
        </p:nvSpPr>
        <p:spPr>
          <a:xfrm>
            <a:off x="1393372" y="1890938"/>
            <a:ext cx="381000" cy="381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906F5EEE-8B05-4F8A-98E2-F33893E5490A}"/>
              </a:ext>
            </a:extLst>
          </p:cNvPr>
          <p:cNvSpPr>
            <a:spLocks noGrp="1"/>
          </p:cNvSpPr>
          <p:nvPr>
            <p:ph type="dt" sz="half" idx="10"/>
          </p:nvPr>
        </p:nvSpPr>
        <p:spPr/>
        <p:txBody>
          <a:bodyPr/>
          <a:lstStyle/>
          <a:p>
            <a:fld id="{E4A4ACD5-1769-4EB7-84E3-D865ED3E8411}" type="datetime1">
              <a:rPr lang="en-US" smtClean="0"/>
              <a:t>4/29/2020</a:t>
            </a:fld>
            <a:endParaRPr lang="en-US"/>
          </a:p>
        </p:txBody>
      </p:sp>
    </p:spTree>
    <p:extLst>
      <p:ext uri="{BB962C8B-B14F-4D97-AF65-F5344CB8AC3E}">
        <p14:creationId xmlns:p14="http://schemas.microsoft.com/office/powerpoint/2010/main" val="296267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8F55-FF98-4564-B2D4-9E2C6B1F1E25}"/>
              </a:ext>
            </a:extLst>
          </p:cNvPr>
          <p:cNvSpPr>
            <a:spLocks noGrp="1"/>
          </p:cNvSpPr>
          <p:nvPr>
            <p:ph type="title"/>
          </p:nvPr>
        </p:nvSpPr>
        <p:spPr/>
        <p:txBody>
          <a:bodyPr/>
          <a:lstStyle/>
          <a:p>
            <a:r>
              <a:rPr lang="en-US" dirty="0"/>
              <a:t>1</a:t>
            </a:r>
            <a:r>
              <a:rPr lang="en-US" baseline="30000" dirty="0"/>
              <a:t>st</a:t>
            </a:r>
            <a:r>
              <a:rPr lang="en-US" dirty="0"/>
              <a:t> class citizenship:  functions</a:t>
            </a:r>
          </a:p>
        </p:txBody>
      </p:sp>
      <p:sp>
        <p:nvSpPr>
          <p:cNvPr id="3" name="Content Placeholder 2">
            <a:extLst>
              <a:ext uri="{FF2B5EF4-FFF2-40B4-BE49-F238E27FC236}">
                <a16:creationId xmlns:a16="http://schemas.microsoft.com/office/drawing/2014/main" id="{A4198B40-F887-4EE6-B32D-1B86BBB3E1E7}"/>
              </a:ext>
            </a:extLst>
          </p:cNvPr>
          <p:cNvSpPr>
            <a:spLocks noGrp="1"/>
          </p:cNvSpPr>
          <p:nvPr>
            <p:ph idx="1"/>
          </p:nvPr>
        </p:nvSpPr>
        <p:spPr/>
        <p:txBody>
          <a:bodyPr/>
          <a:lstStyle/>
          <a:p>
            <a:r>
              <a:rPr lang="en-US" dirty="0"/>
              <a:t>If we can wrap data, we must be able to wrap functions too!</a:t>
            </a:r>
          </a:p>
          <a:p>
            <a:r>
              <a:rPr lang="en-US" dirty="0"/>
              <a:t>Can have absence:</a:t>
            </a:r>
          </a:p>
          <a:p>
            <a:pPr lvl="1"/>
            <a:r>
              <a:rPr lang="en-US" dirty="0"/>
              <a:t>Of data</a:t>
            </a:r>
          </a:p>
          <a:p>
            <a:pPr lvl="1"/>
            <a:r>
              <a:rPr lang="en-US" dirty="0"/>
              <a:t>Or function to apply to it</a:t>
            </a:r>
          </a:p>
        </p:txBody>
      </p:sp>
      <p:sp>
        <p:nvSpPr>
          <p:cNvPr id="4" name="Date Placeholder 3">
            <a:extLst>
              <a:ext uri="{FF2B5EF4-FFF2-40B4-BE49-F238E27FC236}">
                <a16:creationId xmlns:a16="http://schemas.microsoft.com/office/drawing/2014/main" id="{33EB22C8-5BBF-4C77-A01C-00223E589B74}"/>
              </a:ext>
            </a:extLst>
          </p:cNvPr>
          <p:cNvSpPr>
            <a:spLocks noGrp="1"/>
          </p:cNvSpPr>
          <p:nvPr>
            <p:ph type="dt" sz="half" idx="10"/>
          </p:nvPr>
        </p:nvSpPr>
        <p:spPr/>
        <p:txBody>
          <a:bodyPr/>
          <a:lstStyle/>
          <a:p>
            <a:fld id="{ABACDD02-982D-42C2-821D-7E5A9348EC7A}" type="datetime1">
              <a:rPr lang="en-US" smtClean="0"/>
              <a:t>4/29/2020</a:t>
            </a:fld>
            <a:endParaRPr lang="en-US"/>
          </a:p>
        </p:txBody>
      </p:sp>
      <p:sp>
        <p:nvSpPr>
          <p:cNvPr id="5" name="Footer Placeholder 4">
            <a:extLst>
              <a:ext uri="{FF2B5EF4-FFF2-40B4-BE49-F238E27FC236}">
                <a16:creationId xmlns:a16="http://schemas.microsoft.com/office/drawing/2014/main" id="{333D5482-18D4-4716-AE7A-0DBF9E3E8DCD}"/>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9115D731-8B56-4B81-9A2C-45A9796A4FFA}"/>
              </a:ext>
            </a:extLst>
          </p:cNvPr>
          <p:cNvSpPr>
            <a:spLocks noGrp="1"/>
          </p:cNvSpPr>
          <p:nvPr>
            <p:ph type="sldNum" sz="quarter" idx="12"/>
          </p:nvPr>
        </p:nvSpPr>
        <p:spPr/>
        <p:txBody>
          <a:bodyPr/>
          <a:lstStyle/>
          <a:p>
            <a:fld id="{A89E7580-CE9D-4E55-80EA-6E04CE00B3BC}" type="slidenum">
              <a:rPr lang="en-US" smtClean="0"/>
              <a:t>13</a:t>
            </a:fld>
            <a:endParaRPr lang="en-US"/>
          </a:p>
        </p:txBody>
      </p:sp>
    </p:spTree>
    <p:extLst>
      <p:ext uri="{BB962C8B-B14F-4D97-AF65-F5344CB8AC3E}">
        <p14:creationId xmlns:p14="http://schemas.microsoft.com/office/powerpoint/2010/main" val="418749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E317-CB54-4188-B8EB-C3AF0A21EDF1}"/>
              </a:ext>
            </a:extLst>
          </p:cNvPr>
          <p:cNvSpPr>
            <a:spLocks noGrp="1"/>
          </p:cNvSpPr>
          <p:nvPr>
            <p:ph type="title"/>
          </p:nvPr>
        </p:nvSpPr>
        <p:spPr/>
        <p:txBody>
          <a:bodyPr/>
          <a:lstStyle/>
          <a:p>
            <a:r>
              <a:rPr lang="en-US" dirty="0"/>
              <a:t>Wrap f</a:t>
            </a:r>
          </a:p>
        </p:txBody>
      </p:sp>
      <p:sp>
        <p:nvSpPr>
          <p:cNvPr id="3" name="Content Placeholder 2">
            <a:extLst>
              <a:ext uri="{FF2B5EF4-FFF2-40B4-BE49-F238E27FC236}">
                <a16:creationId xmlns:a16="http://schemas.microsoft.com/office/drawing/2014/main" id="{7C0E0DDC-36A6-44E7-B4F8-1F5902F744BC}"/>
              </a:ext>
            </a:extLst>
          </p:cNvPr>
          <p:cNvSpPr>
            <a:spLocks noGrp="1"/>
          </p:cNvSpPr>
          <p:nvPr>
            <p:ph idx="1"/>
          </p:nvPr>
        </p:nvSpPr>
        <p:spPr>
          <a:xfrm>
            <a:off x="838200" y="1825625"/>
            <a:ext cx="10515600" cy="4351338"/>
          </a:xfrm>
        </p:spPr>
        <p:txBody>
          <a:bodyPr/>
          <a:lstStyle/>
          <a:p>
            <a:r>
              <a:rPr lang="en-US" dirty="0"/>
              <a:t> f    x  </a:t>
            </a:r>
          </a:p>
          <a:p>
            <a:r>
              <a:rPr lang="en-US" dirty="0"/>
              <a:t>applicative</a:t>
            </a:r>
          </a:p>
        </p:txBody>
      </p:sp>
      <p:sp>
        <p:nvSpPr>
          <p:cNvPr id="4" name="Footer Placeholder 3">
            <a:extLst>
              <a:ext uri="{FF2B5EF4-FFF2-40B4-BE49-F238E27FC236}">
                <a16:creationId xmlns:a16="http://schemas.microsoft.com/office/drawing/2014/main" id="{0E74DDDB-767D-4DD1-8CE9-67FA5A4287A9}"/>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3C218641-35D5-4EA7-857E-22D569EF4A53}"/>
              </a:ext>
            </a:extLst>
          </p:cNvPr>
          <p:cNvSpPr>
            <a:spLocks noGrp="1"/>
          </p:cNvSpPr>
          <p:nvPr>
            <p:ph type="sldNum" sz="quarter" idx="12"/>
          </p:nvPr>
        </p:nvSpPr>
        <p:spPr/>
        <p:txBody>
          <a:bodyPr/>
          <a:lstStyle/>
          <a:p>
            <a:fld id="{A89E7580-CE9D-4E55-80EA-6E04CE00B3BC}" type="slidenum">
              <a:rPr lang="en-US" smtClean="0"/>
              <a:t>14</a:t>
            </a:fld>
            <a:endParaRPr lang="en-US"/>
          </a:p>
        </p:txBody>
      </p:sp>
      <p:sp>
        <p:nvSpPr>
          <p:cNvPr id="8" name="Oval 7">
            <a:extLst>
              <a:ext uri="{FF2B5EF4-FFF2-40B4-BE49-F238E27FC236}">
                <a16:creationId xmlns:a16="http://schemas.microsoft.com/office/drawing/2014/main" id="{47D895CF-46A7-4F50-BD6D-4EAEB8617834}"/>
              </a:ext>
            </a:extLst>
          </p:cNvPr>
          <p:cNvSpPr/>
          <p:nvPr/>
        </p:nvSpPr>
        <p:spPr>
          <a:xfrm>
            <a:off x="1115779" y="1858280"/>
            <a:ext cx="381000" cy="381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B9ABD-168F-4634-BFCD-1B87E9450D86}"/>
              </a:ext>
            </a:extLst>
          </p:cNvPr>
          <p:cNvSpPr/>
          <p:nvPr/>
        </p:nvSpPr>
        <p:spPr>
          <a:xfrm>
            <a:off x="1551200" y="1890938"/>
            <a:ext cx="381000" cy="381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F911075B-50E9-429D-A966-A385961B5BCF}"/>
              </a:ext>
            </a:extLst>
          </p:cNvPr>
          <p:cNvSpPr>
            <a:spLocks noGrp="1"/>
          </p:cNvSpPr>
          <p:nvPr>
            <p:ph type="dt" sz="half" idx="10"/>
          </p:nvPr>
        </p:nvSpPr>
        <p:spPr/>
        <p:txBody>
          <a:bodyPr/>
          <a:lstStyle/>
          <a:p>
            <a:fld id="{A8AF8934-C8AC-430B-83C3-431056C8A33D}" type="datetime1">
              <a:rPr lang="en-US" smtClean="0"/>
              <a:t>4/29/2020</a:t>
            </a:fld>
            <a:endParaRPr lang="en-US"/>
          </a:p>
        </p:txBody>
      </p:sp>
    </p:spTree>
    <p:extLst>
      <p:ext uri="{BB962C8B-B14F-4D97-AF65-F5344CB8AC3E}">
        <p14:creationId xmlns:p14="http://schemas.microsoft.com/office/powerpoint/2010/main" val="136600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A81A-60F4-44D7-8BAC-BE44B63EFD03}"/>
              </a:ext>
            </a:extLst>
          </p:cNvPr>
          <p:cNvSpPr>
            <a:spLocks noGrp="1"/>
          </p:cNvSpPr>
          <p:nvPr>
            <p:ph type="title"/>
          </p:nvPr>
        </p:nvSpPr>
        <p:spPr/>
        <p:txBody>
          <a:bodyPr/>
          <a:lstStyle/>
          <a:p>
            <a:r>
              <a:rPr lang="en-US" dirty="0"/>
              <a:t>Confusing terminology?</a:t>
            </a:r>
          </a:p>
        </p:txBody>
      </p:sp>
      <p:sp>
        <p:nvSpPr>
          <p:cNvPr id="3" name="Content Placeholder 2">
            <a:extLst>
              <a:ext uri="{FF2B5EF4-FFF2-40B4-BE49-F238E27FC236}">
                <a16:creationId xmlns:a16="http://schemas.microsoft.com/office/drawing/2014/main" id="{384A5B16-F82F-4192-95B9-1134FCF72F8B}"/>
              </a:ext>
            </a:extLst>
          </p:cNvPr>
          <p:cNvSpPr>
            <a:spLocks noGrp="1"/>
          </p:cNvSpPr>
          <p:nvPr>
            <p:ph idx="1"/>
          </p:nvPr>
        </p:nvSpPr>
        <p:spPr/>
        <p:txBody>
          <a:bodyPr>
            <a:normAutofit/>
          </a:bodyPr>
          <a:lstStyle/>
          <a:p>
            <a:r>
              <a:rPr lang="en-US" sz="3600" dirty="0"/>
              <a:t>Applicative:</a:t>
            </a:r>
          </a:p>
          <a:p>
            <a:pPr lvl="1"/>
            <a:r>
              <a:rPr lang="en-US" sz="3200" dirty="0"/>
              <a:t>Conjures strict versus non-strict</a:t>
            </a:r>
          </a:p>
          <a:p>
            <a:pPr lvl="1"/>
            <a:r>
              <a:rPr lang="en-US" sz="3200" dirty="0"/>
              <a:t>Example:  “applicative-order” versus “normal-order”</a:t>
            </a:r>
          </a:p>
          <a:p>
            <a:r>
              <a:rPr lang="en-US" sz="3600" dirty="0"/>
              <a:t>Terms for wrapping (or lifting):</a:t>
            </a:r>
          </a:p>
          <a:p>
            <a:pPr lvl="1"/>
            <a:r>
              <a:rPr lang="en-US" sz="3200" dirty="0"/>
              <a:t>pure (applicative)</a:t>
            </a:r>
          </a:p>
          <a:p>
            <a:pPr lvl="2"/>
            <a:r>
              <a:rPr lang="en-US" sz="2600" dirty="0"/>
              <a:t>Conjures debate of pure versus impure.</a:t>
            </a:r>
          </a:p>
          <a:p>
            <a:pPr lvl="1"/>
            <a:r>
              <a:rPr lang="en-US" sz="3200" dirty="0"/>
              <a:t>return (monad)</a:t>
            </a:r>
          </a:p>
          <a:p>
            <a:pPr lvl="2"/>
            <a:r>
              <a:rPr lang="en-US" sz="2600" dirty="0"/>
              <a:t>Conjures the notion of explicit (rather than implicit) return keyword.</a:t>
            </a:r>
          </a:p>
        </p:txBody>
      </p:sp>
      <p:sp>
        <p:nvSpPr>
          <p:cNvPr id="4" name="Footer Placeholder 3">
            <a:extLst>
              <a:ext uri="{FF2B5EF4-FFF2-40B4-BE49-F238E27FC236}">
                <a16:creationId xmlns:a16="http://schemas.microsoft.com/office/drawing/2014/main" id="{03AF114B-58B4-4859-9226-BFD7E7D17AC9}"/>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BE9FF45A-4D77-44A1-9980-64C6AF1DD0F7}"/>
              </a:ext>
            </a:extLst>
          </p:cNvPr>
          <p:cNvSpPr>
            <a:spLocks noGrp="1"/>
          </p:cNvSpPr>
          <p:nvPr>
            <p:ph type="sldNum" sz="quarter" idx="12"/>
          </p:nvPr>
        </p:nvSpPr>
        <p:spPr/>
        <p:txBody>
          <a:bodyPr/>
          <a:lstStyle/>
          <a:p>
            <a:fld id="{A89E7580-CE9D-4E55-80EA-6E04CE00B3BC}" type="slidenum">
              <a:rPr lang="en-US" smtClean="0"/>
              <a:t>15</a:t>
            </a:fld>
            <a:endParaRPr lang="en-US"/>
          </a:p>
        </p:txBody>
      </p:sp>
      <p:sp>
        <p:nvSpPr>
          <p:cNvPr id="6" name="Date Placeholder 5">
            <a:extLst>
              <a:ext uri="{FF2B5EF4-FFF2-40B4-BE49-F238E27FC236}">
                <a16:creationId xmlns:a16="http://schemas.microsoft.com/office/drawing/2014/main" id="{B7539A9A-8B15-423E-81AC-A39F38C4ABE8}"/>
              </a:ext>
            </a:extLst>
          </p:cNvPr>
          <p:cNvSpPr>
            <a:spLocks noGrp="1"/>
          </p:cNvSpPr>
          <p:nvPr>
            <p:ph type="dt" sz="half" idx="10"/>
          </p:nvPr>
        </p:nvSpPr>
        <p:spPr/>
        <p:txBody>
          <a:bodyPr/>
          <a:lstStyle/>
          <a:p>
            <a:fld id="{AE30F307-6214-4548-8CE3-321A4D57DECA}" type="datetime1">
              <a:rPr lang="en-US" smtClean="0"/>
              <a:t>4/29/2020</a:t>
            </a:fld>
            <a:endParaRPr lang="en-US"/>
          </a:p>
        </p:txBody>
      </p:sp>
    </p:spTree>
    <p:extLst>
      <p:ext uri="{BB962C8B-B14F-4D97-AF65-F5344CB8AC3E}">
        <p14:creationId xmlns:p14="http://schemas.microsoft.com/office/powerpoint/2010/main" val="159114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B4C-2321-4357-89D8-CF2FA30549BD}"/>
              </a:ext>
            </a:extLst>
          </p:cNvPr>
          <p:cNvSpPr>
            <a:spLocks noGrp="1"/>
          </p:cNvSpPr>
          <p:nvPr>
            <p:ph type="title"/>
          </p:nvPr>
        </p:nvSpPr>
        <p:spPr/>
        <p:txBody>
          <a:bodyPr/>
          <a:lstStyle/>
          <a:p>
            <a:r>
              <a:rPr lang="en-US" dirty="0" err="1"/>
              <a:t>functor</a:t>
            </a:r>
            <a:endParaRPr lang="en-US" dirty="0"/>
          </a:p>
        </p:txBody>
      </p:sp>
      <p:sp>
        <p:nvSpPr>
          <p:cNvPr id="3" name="Content Placeholder 2">
            <a:extLst>
              <a:ext uri="{FF2B5EF4-FFF2-40B4-BE49-F238E27FC236}">
                <a16:creationId xmlns:a16="http://schemas.microsoft.com/office/drawing/2014/main" id="{41101C63-09A7-4E9A-B233-2BE171EE8C98}"/>
              </a:ext>
            </a:extLst>
          </p:cNvPr>
          <p:cNvSpPr>
            <a:spLocks noGrp="1"/>
          </p:cNvSpPr>
          <p:nvPr>
            <p:ph idx="1"/>
          </p:nvPr>
        </p:nvSpPr>
        <p:spPr/>
        <p:txBody>
          <a:bodyPr/>
          <a:lstStyle/>
          <a:p>
            <a:r>
              <a:rPr lang="en-US" dirty="0"/>
              <a:t>Apply a function to a wrapped value</a:t>
            </a:r>
          </a:p>
          <a:p>
            <a:r>
              <a:rPr lang="en-US" dirty="0" err="1"/>
              <a:t>fmap</a:t>
            </a:r>
            <a:r>
              <a:rPr lang="en-US" dirty="0"/>
              <a:t>, &lt;$&gt;</a:t>
            </a:r>
          </a:p>
          <a:p>
            <a:pPr lvl="1"/>
            <a:r>
              <a:rPr lang="en-US" dirty="0"/>
              <a:t>Contract:  map a function across all items in a container</a:t>
            </a:r>
          </a:p>
          <a:p>
            <a:pPr lvl="1"/>
            <a:r>
              <a:rPr lang="en-US" dirty="0"/>
              <a:t>Important:  can’t change arity of container!</a:t>
            </a:r>
          </a:p>
        </p:txBody>
      </p:sp>
      <p:sp>
        <p:nvSpPr>
          <p:cNvPr id="4" name="Footer Placeholder 3">
            <a:extLst>
              <a:ext uri="{FF2B5EF4-FFF2-40B4-BE49-F238E27FC236}">
                <a16:creationId xmlns:a16="http://schemas.microsoft.com/office/drawing/2014/main" id="{172DC3F6-62D2-4208-8F62-D5F124B121B0}"/>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7F05CBEC-7FEF-434F-AEA6-9DD8B3013966}"/>
              </a:ext>
            </a:extLst>
          </p:cNvPr>
          <p:cNvSpPr>
            <a:spLocks noGrp="1"/>
          </p:cNvSpPr>
          <p:nvPr>
            <p:ph type="sldNum" sz="quarter" idx="12"/>
          </p:nvPr>
        </p:nvSpPr>
        <p:spPr/>
        <p:txBody>
          <a:bodyPr/>
          <a:lstStyle/>
          <a:p>
            <a:fld id="{A89E7580-CE9D-4E55-80EA-6E04CE00B3BC}" type="slidenum">
              <a:rPr lang="en-US" smtClean="0"/>
              <a:t>16</a:t>
            </a:fld>
            <a:endParaRPr lang="en-US"/>
          </a:p>
        </p:txBody>
      </p:sp>
      <p:sp>
        <p:nvSpPr>
          <p:cNvPr id="6" name="Rectangle 5">
            <a:extLst>
              <a:ext uri="{FF2B5EF4-FFF2-40B4-BE49-F238E27FC236}">
                <a16:creationId xmlns:a16="http://schemas.microsoft.com/office/drawing/2014/main" id="{DA2833D6-9D54-4392-8FBA-F5F1D2E4FE2D}"/>
              </a:ext>
            </a:extLst>
          </p:cNvPr>
          <p:cNvSpPr/>
          <p:nvPr/>
        </p:nvSpPr>
        <p:spPr>
          <a:xfrm>
            <a:off x="838200" y="3714766"/>
            <a:ext cx="8369300" cy="2308324"/>
          </a:xfrm>
          <a:prstGeom prst="rect">
            <a:avLst/>
          </a:prstGeom>
        </p:spPr>
        <p:txBody>
          <a:bodyPr wrap="square">
            <a:spAutoFit/>
          </a:bodyPr>
          <a:lstStyle/>
          <a:p>
            <a:r>
              <a:rPr lang="en-US" dirty="0"/>
              <a:t>Prelude&gt; (+ 1) &lt;$&gt; [1, 2, 3] </a:t>
            </a:r>
          </a:p>
          <a:p>
            <a:r>
              <a:rPr lang="en-US" dirty="0"/>
              <a:t>[2,3,4]</a:t>
            </a:r>
          </a:p>
          <a:p>
            <a:r>
              <a:rPr lang="en-US" dirty="0"/>
              <a:t>Prelude &gt; show &lt;$&gt; [1,2,3] --can return container of different type</a:t>
            </a:r>
          </a:p>
          <a:p>
            <a:r>
              <a:rPr lang="en-US" dirty="0"/>
              <a:t>["1","2","3"]</a:t>
            </a:r>
          </a:p>
          <a:p>
            <a:r>
              <a:rPr lang="en-US" dirty="0"/>
              <a:t>Prelude &gt; (+ 1) &lt;$&gt; Just 2</a:t>
            </a:r>
          </a:p>
          <a:p>
            <a:r>
              <a:rPr lang="en-US" dirty="0"/>
              <a:t>Just 3</a:t>
            </a:r>
          </a:p>
          <a:p>
            <a:r>
              <a:rPr lang="en-US" dirty="0"/>
              <a:t>Prelude &gt; (\ _ -&gt; Nothing) &lt;$&gt; Just 3 --can't return empty container</a:t>
            </a:r>
          </a:p>
          <a:p>
            <a:r>
              <a:rPr lang="en-US" dirty="0"/>
              <a:t>Just Nothing</a:t>
            </a:r>
          </a:p>
        </p:txBody>
      </p:sp>
      <p:sp>
        <p:nvSpPr>
          <p:cNvPr id="7" name="Date Placeholder 6">
            <a:extLst>
              <a:ext uri="{FF2B5EF4-FFF2-40B4-BE49-F238E27FC236}">
                <a16:creationId xmlns:a16="http://schemas.microsoft.com/office/drawing/2014/main" id="{2C5BF51E-90BC-4E32-A755-3F907EB699D4}"/>
              </a:ext>
            </a:extLst>
          </p:cNvPr>
          <p:cNvSpPr>
            <a:spLocks noGrp="1"/>
          </p:cNvSpPr>
          <p:nvPr>
            <p:ph type="dt" sz="half" idx="10"/>
          </p:nvPr>
        </p:nvSpPr>
        <p:spPr/>
        <p:txBody>
          <a:bodyPr/>
          <a:lstStyle/>
          <a:p>
            <a:fld id="{EDB18982-8B67-4448-98DF-82724D90F664}" type="datetime1">
              <a:rPr lang="en-US" smtClean="0"/>
              <a:t>4/29/2020</a:t>
            </a:fld>
            <a:endParaRPr lang="en-US"/>
          </a:p>
        </p:txBody>
      </p:sp>
    </p:spTree>
    <p:extLst>
      <p:ext uri="{BB962C8B-B14F-4D97-AF65-F5344CB8AC3E}">
        <p14:creationId xmlns:p14="http://schemas.microsoft.com/office/powerpoint/2010/main" val="329029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B57D-0B0B-4B16-AC9F-99FD3E31EBFC}"/>
              </a:ext>
            </a:extLst>
          </p:cNvPr>
          <p:cNvSpPr>
            <a:spLocks noGrp="1"/>
          </p:cNvSpPr>
          <p:nvPr>
            <p:ph type="title"/>
          </p:nvPr>
        </p:nvSpPr>
        <p:spPr/>
        <p:txBody>
          <a:bodyPr/>
          <a:lstStyle/>
          <a:p>
            <a:r>
              <a:rPr lang="en-US" dirty="0"/>
              <a:t>applicative</a:t>
            </a:r>
          </a:p>
        </p:txBody>
      </p:sp>
      <p:sp>
        <p:nvSpPr>
          <p:cNvPr id="3" name="Content Placeholder 2">
            <a:extLst>
              <a:ext uri="{FF2B5EF4-FFF2-40B4-BE49-F238E27FC236}">
                <a16:creationId xmlns:a16="http://schemas.microsoft.com/office/drawing/2014/main" id="{A0ECD3A1-D1E6-489F-A8FB-89A54C21D5AB}"/>
              </a:ext>
            </a:extLst>
          </p:cNvPr>
          <p:cNvSpPr>
            <a:spLocks noGrp="1"/>
          </p:cNvSpPr>
          <p:nvPr>
            <p:ph idx="1"/>
          </p:nvPr>
        </p:nvSpPr>
        <p:spPr>
          <a:xfrm>
            <a:off x="838200" y="1825625"/>
            <a:ext cx="10515600" cy="2024480"/>
          </a:xfrm>
        </p:spPr>
        <p:txBody>
          <a:bodyPr/>
          <a:lstStyle/>
          <a:p>
            <a:r>
              <a:rPr lang="en-US" dirty="0"/>
              <a:t>Wrap function and value</a:t>
            </a:r>
          </a:p>
          <a:p>
            <a:r>
              <a:rPr lang="en-US" dirty="0"/>
              <a:t>Wrap:  pure</a:t>
            </a:r>
          </a:p>
          <a:p>
            <a:r>
              <a:rPr lang="en-US" dirty="0"/>
              <a:t>Apply:  &lt;*&gt;</a:t>
            </a:r>
          </a:p>
          <a:p>
            <a:pPr lvl="1"/>
            <a:r>
              <a:rPr lang="en-US" dirty="0"/>
              <a:t>Allows applying function to multiple wrapped values</a:t>
            </a:r>
          </a:p>
        </p:txBody>
      </p:sp>
      <p:sp>
        <p:nvSpPr>
          <p:cNvPr id="4" name="Footer Placeholder 3">
            <a:extLst>
              <a:ext uri="{FF2B5EF4-FFF2-40B4-BE49-F238E27FC236}">
                <a16:creationId xmlns:a16="http://schemas.microsoft.com/office/drawing/2014/main" id="{86892B9F-29B1-48A9-B202-E9F98F6AEDAF}"/>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A1D9D2B7-C9A5-4C0F-B5AF-892E8FD40F32}"/>
              </a:ext>
            </a:extLst>
          </p:cNvPr>
          <p:cNvSpPr>
            <a:spLocks noGrp="1"/>
          </p:cNvSpPr>
          <p:nvPr>
            <p:ph type="sldNum" sz="quarter" idx="12"/>
          </p:nvPr>
        </p:nvSpPr>
        <p:spPr/>
        <p:txBody>
          <a:bodyPr/>
          <a:lstStyle/>
          <a:p>
            <a:fld id="{A89E7580-CE9D-4E55-80EA-6E04CE00B3BC}" type="slidenum">
              <a:rPr lang="en-US" smtClean="0"/>
              <a:t>17</a:t>
            </a:fld>
            <a:endParaRPr lang="en-US"/>
          </a:p>
        </p:txBody>
      </p:sp>
      <p:sp>
        <p:nvSpPr>
          <p:cNvPr id="6" name="Rectangle 5">
            <a:extLst>
              <a:ext uri="{FF2B5EF4-FFF2-40B4-BE49-F238E27FC236}">
                <a16:creationId xmlns:a16="http://schemas.microsoft.com/office/drawing/2014/main" id="{6F878F75-79EE-467F-BBA7-419848C780BC}"/>
              </a:ext>
            </a:extLst>
          </p:cNvPr>
          <p:cNvSpPr/>
          <p:nvPr/>
        </p:nvSpPr>
        <p:spPr>
          <a:xfrm>
            <a:off x="838200" y="4196933"/>
            <a:ext cx="9931400" cy="1754326"/>
          </a:xfrm>
          <a:prstGeom prst="rect">
            <a:avLst/>
          </a:prstGeom>
        </p:spPr>
        <p:txBody>
          <a:bodyPr wrap="square">
            <a:spAutoFit/>
          </a:bodyPr>
          <a:lstStyle/>
          <a:p>
            <a:r>
              <a:rPr lang="en-US" dirty="0"/>
              <a:t>Prelude&gt; (+) &lt;$&gt; Just 2 &lt;*&gt; Just 3 --result of </a:t>
            </a:r>
            <a:r>
              <a:rPr lang="en-US" dirty="0" err="1"/>
              <a:t>functor</a:t>
            </a:r>
            <a:r>
              <a:rPr lang="en-US" dirty="0"/>
              <a:t> is a wrapped partially evaluated function </a:t>
            </a:r>
          </a:p>
          <a:p>
            <a:r>
              <a:rPr lang="en-US" dirty="0"/>
              <a:t>Just 5</a:t>
            </a:r>
          </a:p>
          <a:p>
            <a:r>
              <a:rPr lang="en-US" dirty="0"/>
              <a:t>Prelude&gt; pure (+) &lt;*&gt; Just 2 &lt;*&gt; Just 3 --lifted/wrapped function</a:t>
            </a:r>
          </a:p>
          <a:p>
            <a:r>
              <a:rPr lang="en-US" dirty="0"/>
              <a:t>Just 5</a:t>
            </a:r>
          </a:p>
          <a:p>
            <a:r>
              <a:rPr lang="en-US" dirty="0"/>
              <a:t>Prelude&gt; Just (+) &lt;*&gt; Just 2 &lt;*&gt; Just 3 --wrapped function (via constructor)</a:t>
            </a:r>
          </a:p>
          <a:p>
            <a:r>
              <a:rPr lang="en-US" dirty="0"/>
              <a:t>Just 5</a:t>
            </a:r>
          </a:p>
        </p:txBody>
      </p:sp>
      <p:sp>
        <p:nvSpPr>
          <p:cNvPr id="7" name="Date Placeholder 6">
            <a:extLst>
              <a:ext uri="{FF2B5EF4-FFF2-40B4-BE49-F238E27FC236}">
                <a16:creationId xmlns:a16="http://schemas.microsoft.com/office/drawing/2014/main" id="{A460885E-C8E7-45A5-B545-91C109CDD728}"/>
              </a:ext>
            </a:extLst>
          </p:cNvPr>
          <p:cNvSpPr>
            <a:spLocks noGrp="1"/>
          </p:cNvSpPr>
          <p:nvPr>
            <p:ph type="dt" sz="half" idx="10"/>
          </p:nvPr>
        </p:nvSpPr>
        <p:spPr/>
        <p:txBody>
          <a:bodyPr/>
          <a:lstStyle/>
          <a:p>
            <a:fld id="{989E5642-E3A7-45F7-8BC1-846D1E302BA2}" type="datetime1">
              <a:rPr lang="en-US" smtClean="0"/>
              <a:t>4/29/2020</a:t>
            </a:fld>
            <a:endParaRPr lang="en-US"/>
          </a:p>
        </p:txBody>
      </p:sp>
    </p:spTree>
    <p:extLst>
      <p:ext uri="{BB962C8B-B14F-4D97-AF65-F5344CB8AC3E}">
        <p14:creationId xmlns:p14="http://schemas.microsoft.com/office/powerpoint/2010/main" val="387927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8565-AE61-41CB-9D12-AF838508A88C}"/>
              </a:ext>
            </a:extLst>
          </p:cNvPr>
          <p:cNvSpPr>
            <a:spLocks noGrp="1"/>
          </p:cNvSpPr>
          <p:nvPr>
            <p:ph type="title"/>
          </p:nvPr>
        </p:nvSpPr>
        <p:spPr/>
        <p:txBody>
          <a:bodyPr/>
          <a:lstStyle/>
          <a:p>
            <a:r>
              <a:rPr lang="en-US" dirty="0"/>
              <a:t>Desideratum:  returning an empty container</a:t>
            </a:r>
          </a:p>
        </p:txBody>
      </p:sp>
      <p:sp>
        <p:nvSpPr>
          <p:cNvPr id="3" name="Content Placeholder 2">
            <a:extLst>
              <a:ext uri="{FF2B5EF4-FFF2-40B4-BE49-F238E27FC236}">
                <a16:creationId xmlns:a16="http://schemas.microsoft.com/office/drawing/2014/main" id="{606EA209-3CE4-4A99-8711-9988DFB1290D}"/>
              </a:ext>
            </a:extLst>
          </p:cNvPr>
          <p:cNvSpPr>
            <a:spLocks noGrp="1"/>
          </p:cNvSpPr>
          <p:nvPr>
            <p:ph idx="1"/>
          </p:nvPr>
        </p:nvSpPr>
        <p:spPr/>
        <p:txBody>
          <a:bodyPr>
            <a:normAutofit/>
          </a:bodyPr>
          <a:lstStyle/>
          <a:p>
            <a:r>
              <a:rPr lang="en-US" dirty="0"/>
              <a:t>Scenario:  </a:t>
            </a:r>
          </a:p>
          <a:p>
            <a:pPr lvl="1"/>
            <a:r>
              <a:rPr lang="en-US" dirty="0"/>
              <a:t>You’re drilling into optional XML nodes…</a:t>
            </a:r>
          </a:p>
          <a:p>
            <a:pPr lvl="1"/>
            <a:r>
              <a:rPr lang="en-US" dirty="0"/>
              <a:t>want to return an empty container </a:t>
            </a:r>
          </a:p>
          <a:p>
            <a:pPr lvl="2"/>
            <a:r>
              <a:rPr lang="en-US" dirty="0"/>
              <a:t>if the optional node isn’t present.</a:t>
            </a:r>
          </a:p>
          <a:p>
            <a:r>
              <a:rPr lang="en-US" dirty="0"/>
              <a:t>Can’t do this with </a:t>
            </a:r>
            <a:r>
              <a:rPr lang="en-US" dirty="0" err="1"/>
              <a:t>fmap</a:t>
            </a:r>
            <a:r>
              <a:rPr lang="en-US" dirty="0"/>
              <a:t>!</a:t>
            </a:r>
          </a:p>
          <a:p>
            <a:pPr lvl="1"/>
            <a:r>
              <a:rPr lang="en-US" dirty="0" err="1"/>
              <a:t>Functor</a:t>
            </a:r>
            <a:r>
              <a:rPr lang="en-US" dirty="0"/>
              <a:t>:  </a:t>
            </a:r>
          </a:p>
          <a:p>
            <a:pPr lvl="2"/>
            <a:r>
              <a:rPr lang="en-US" dirty="0" err="1"/>
              <a:t>fmap</a:t>
            </a:r>
            <a:r>
              <a:rPr lang="en-US" dirty="0"/>
              <a:t> can’t return a container with a different arity</a:t>
            </a:r>
          </a:p>
          <a:p>
            <a:pPr lvl="1"/>
            <a:r>
              <a:rPr lang="en-US" dirty="0"/>
              <a:t>Foldable:</a:t>
            </a:r>
          </a:p>
          <a:p>
            <a:pPr lvl="2"/>
            <a:r>
              <a:rPr lang="en-US" dirty="0"/>
              <a:t>can return an empty container</a:t>
            </a:r>
          </a:p>
          <a:p>
            <a:pPr lvl="1"/>
            <a:r>
              <a:rPr lang="en-US" dirty="0"/>
              <a:t>Monad:  </a:t>
            </a:r>
          </a:p>
          <a:p>
            <a:pPr lvl="2"/>
            <a:r>
              <a:rPr lang="en-US" dirty="0"/>
              <a:t>bind can return an empty container</a:t>
            </a:r>
          </a:p>
        </p:txBody>
      </p:sp>
      <p:sp>
        <p:nvSpPr>
          <p:cNvPr id="4" name="Footer Placeholder 3">
            <a:extLst>
              <a:ext uri="{FF2B5EF4-FFF2-40B4-BE49-F238E27FC236}">
                <a16:creationId xmlns:a16="http://schemas.microsoft.com/office/drawing/2014/main" id="{EF33398C-515E-4776-8AAF-14CE1847C3B1}"/>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8158B2C0-A1C0-413D-8628-E17615D75A16}"/>
              </a:ext>
            </a:extLst>
          </p:cNvPr>
          <p:cNvSpPr>
            <a:spLocks noGrp="1"/>
          </p:cNvSpPr>
          <p:nvPr>
            <p:ph type="sldNum" sz="quarter" idx="12"/>
          </p:nvPr>
        </p:nvSpPr>
        <p:spPr/>
        <p:txBody>
          <a:bodyPr/>
          <a:lstStyle/>
          <a:p>
            <a:fld id="{A89E7580-CE9D-4E55-80EA-6E04CE00B3BC}" type="slidenum">
              <a:rPr lang="en-US" smtClean="0"/>
              <a:t>18</a:t>
            </a:fld>
            <a:endParaRPr lang="en-US"/>
          </a:p>
        </p:txBody>
      </p:sp>
      <p:sp>
        <p:nvSpPr>
          <p:cNvPr id="6" name="Date Placeholder 5">
            <a:extLst>
              <a:ext uri="{FF2B5EF4-FFF2-40B4-BE49-F238E27FC236}">
                <a16:creationId xmlns:a16="http://schemas.microsoft.com/office/drawing/2014/main" id="{F1909F76-1F97-412A-8E12-27321411DA37}"/>
              </a:ext>
            </a:extLst>
          </p:cNvPr>
          <p:cNvSpPr>
            <a:spLocks noGrp="1"/>
          </p:cNvSpPr>
          <p:nvPr>
            <p:ph type="dt" sz="half" idx="10"/>
          </p:nvPr>
        </p:nvSpPr>
        <p:spPr/>
        <p:txBody>
          <a:bodyPr/>
          <a:lstStyle/>
          <a:p>
            <a:fld id="{743D7A63-CE9D-4EBA-9246-35B49741FD5B}" type="datetime1">
              <a:rPr lang="en-US" smtClean="0"/>
              <a:t>4/29/2020</a:t>
            </a:fld>
            <a:endParaRPr lang="en-US"/>
          </a:p>
        </p:txBody>
      </p:sp>
      <p:pic>
        <p:nvPicPr>
          <p:cNvPr id="6146" name="Picture 2" descr="Image result for empty container">
            <a:extLst>
              <a:ext uri="{FF2B5EF4-FFF2-40B4-BE49-F238E27FC236}">
                <a16:creationId xmlns:a16="http://schemas.microsoft.com/office/drawing/2014/main" id="{435A98F5-54FC-44B8-A812-2DF924404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9" y="1702800"/>
            <a:ext cx="1688406" cy="18954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67CA187-6CFF-406A-B86A-B45CC04895CE}"/>
              </a:ext>
            </a:extLst>
          </p:cNvPr>
          <p:cNvSpPr txBox="1"/>
          <p:nvPr/>
        </p:nvSpPr>
        <p:spPr>
          <a:xfrm>
            <a:off x="8233533" y="5730356"/>
            <a:ext cx="2410995" cy="646331"/>
          </a:xfrm>
          <a:prstGeom prst="rect">
            <a:avLst/>
          </a:prstGeom>
          <a:noFill/>
        </p:spPr>
        <p:txBody>
          <a:bodyPr wrap="square" rtlCol="0">
            <a:spAutoFit/>
          </a:bodyPr>
          <a:lstStyle/>
          <a:p>
            <a:pPr algn="ctr"/>
            <a:r>
              <a:rPr lang="en-US" dirty="0"/>
              <a:t>[author] unit origami:  fold + composition</a:t>
            </a:r>
          </a:p>
        </p:txBody>
      </p:sp>
      <p:pic>
        <p:nvPicPr>
          <p:cNvPr id="1026" name="Picture 2">
            <a:extLst>
              <a:ext uri="{FF2B5EF4-FFF2-40B4-BE49-F238E27FC236}">
                <a16:creationId xmlns:a16="http://schemas.microsoft.com/office/drawing/2014/main" id="{B4D1214D-35F1-4778-BC4E-9D2B24BDE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2319" y="3845036"/>
            <a:ext cx="1660125" cy="175434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616633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882F-7B07-4954-B899-A8AFD1EF18FB}"/>
              </a:ext>
            </a:extLst>
          </p:cNvPr>
          <p:cNvSpPr>
            <a:spLocks noGrp="1"/>
          </p:cNvSpPr>
          <p:nvPr>
            <p:ph type="title"/>
          </p:nvPr>
        </p:nvSpPr>
        <p:spPr/>
        <p:txBody>
          <a:bodyPr/>
          <a:lstStyle/>
          <a:p>
            <a:r>
              <a:rPr lang="en-US" dirty="0"/>
              <a:t>monad</a:t>
            </a:r>
          </a:p>
        </p:txBody>
      </p:sp>
      <p:sp>
        <p:nvSpPr>
          <p:cNvPr id="3" name="Content Placeholder 2">
            <a:extLst>
              <a:ext uri="{FF2B5EF4-FFF2-40B4-BE49-F238E27FC236}">
                <a16:creationId xmlns:a16="http://schemas.microsoft.com/office/drawing/2014/main" id="{99E3D9EA-4568-42F4-B999-AC5A143701B6}"/>
              </a:ext>
            </a:extLst>
          </p:cNvPr>
          <p:cNvSpPr>
            <a:spLocks noGrp="1"/>
          </p:cNvSpPr>
          <p:nvPr>
            <p:ph idx="1"/>
          </p:nvPr>
        </p:nvSpPr>
        <p:spPr/>
        <p:txBody>
          <a:bodyPr>
            <a:normAutofit fontScale="92500" lnSpcReduction="20000"/>
          </a:bodyPr>
          <a:lstStyle/>
          <a:p>
            <a:r>
              <a:rPr lang="en-US" dirty="0"/>
              <a:t>Wrap:  return</a:t>
            </a:r>
          </a:p>
          <a:p>
            <a:r>
              <a:rPr lang="en-US" dirty="0"/>
              <a:t>Bind (composition):  &gt;&gt;=</a:t>
            </a:r>
          </a:p>
          <a:p>
            <a:pPr lvl="1"/>
            <a:r>
              <a:rPr lang="en-US" dirty="0"/>
              <a:t>More flexible than </a:t>
            </a:r>
            <a:r>
              <a:rPr lang="en-US" dirty="0" err="1"/>
              <a:t>fmap</a:t>
            </a:r>
            <a:endParaRPr lang="en-US" dirty="0"/>
          </a:p>
          <a:p>
            <a:pPr lvl="1"/>
            <a:r>
              <a:rPr lang="en-US" dirty="0"/>
              <a:t>Can change arity of container!</a:t>
            </a:r>
          </a:p>
          <a:p>
            <a:r>
              <a:rPr lang="en-US" dirty="0"/>
              <a:t>Quarantine:  “sin bin” (Simon Peyton Jones)</a:t>
            </a:r>
          </a:p>
          <a:p>
            <a:pPr lvl="1"/>
            <a:r>
              <a:rPr lang="en-US" dirty="0"/>
              <a:t>i.e. anything that doesn’t fit functional model</a:t>
            </a:r>
          </a:p>
          <a:p>
            <a:pPr lvl="2"/>
            <a:r>
              <a:rPr lang="en-US" dirty="0"/>
              <a:t>i/o</a:t>
            </a:r>
          </a:p>
          <a:p>
            <a:pPr lvl="2"/>
            <a:r>
              <a:rPr lang="en-US" dirty="0"/>
              <a:t>Effects (behind the scenes), i.e. time function</a:t>
            </a:r>
          </a:p>
          <a:p>
            <a:pPr lvl="2"/>
            <a:r>
              <a:rPr lang="en-US" dirty="0"/>
              <a:t>Things that violate referential transparency</a:t>
            </a:r>
          </a:p>
          <a:p>
            <a:pPr lvl="2"/>
            <a:r>
              <a:rPr lang="en-US" dirty="0"/>
              <a:t>Functions that aren’t total</a:t>
            </a:r>
          </a:p>
          <a:p>
            <a:r>
              <a:rPr lang="en-US" dirty="0"/>
              <a:t>Composable:</a:t>
            </a:r>
          </a:p>
          <a:p>
            <a:pPr lvl="1"/>
            <a:r>
              <a:rPr lang="en-US" dirty="0"/>
              <a:t>Bind allows composition</a:t>
            </a:r>
          </a:p>
          <a:p>
            <a:pPr lvl="1"/>
            <a:r>
              <a:rPr lang="en-US" dirty="0"/>
              <a:t>Composition is the best way to control complexity</a:t>
            </a:r>
          </a:p>
        </p:txBody>
      </p:sp>
      <p:sp>
        <p:nvSpPr>
          <p:cNvPr id="4" name="Footer Placeholder 3">
            <a:extLst>
              <a:ext uri="{FF2B5EF4-FFF2-40B4-BE49-F238E27FC236}">
                <a16:creationId xmlns:a16="http://schemas.microsoft.com/office/drawing/2014/main" id="{A8E1191D-5414-4CF3-9A9E-BFEA89E8C21D}"/>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855809B1-FBB3-4609-A6CD-B60712C746C1}"/>
              </a:ext>
            </a:extLst>
          </p:cNvPr>
          <p:cNvSpPr>
            <a:spLocks noGrp="1"/>
          </p:cNvSpPr>
          <p:nvPr>
            <p:ph type="sldNum" sz="quarter" idx="12"/>
          </p:nvPr>
        </p:nvSpPr>
        <p:spPr/>
        <p:txBody>
          <a:bodyPr/>
          <a:lstStyle/>
          <a:p>
            <a:fld id="{A89E7580-CE9D-4E55-80EA-6E04CE00B3BC}" type="slidenum">
              <a:rPr lang="en-US" smtClean="0"/>
              <a:t>19</a:t>
            </a:fld>
            <a:endParaRPr lang="en-US"/>
          </a:p>
        </p:txBody>
      </p:sp>
      <p:pic>
        <p:nvPicPr>
          <p:cNvPr id="8" name="Picture 7">
            <a:extLst>
              <a:ext uri="{FF2B5EF4-FFF2-40B4-BE49-F238E27FC236}">
                <a16:creationId xmlns:a16="http://schemas.microsoft.com/office/drawing/2014/main" id="{C915D73E-F502-4244-8311-92F5394C730D}"/>
              </a:ext>
            </a:extLst>
          </p:cNvPr>
          <p:cNvPicPr>
            <a:picLocks noChangeAspect="1"/>
          </p:cNvPicPr>
          <p:nvPr/>
        </p:nvPicPr>
        <p:blipFill>
          <a:blip r:embed="rId3"/>
          <a:stretch>
            <a:fillRect/>
          </a:stretch>
        </p:blipFill>
        <p:spPr>
          <a:xfrm>
            <a:off x="8451821" y="1180742"/>
            <a:ext cx="1705213" cy="1467055"/>
          </a:xfrm>
          <a:prstGeom prst="rect">
            <a:avLst/>
          </a:prstGeom>
        </p:spPr>
      </p:pic>
      <p:pic>
        <p:nvPicPr>
          <p:cNvPr id="9" name="Picture 8">
            <a:extLst>
              <a:ext uri="{FF2B5EF4-FFF2-40B4-BE49-F238E27FC236}">
                <a16:creationId xmlns:a16="http://schemas.microsoft.com/office/drawing/2014/main" id="{6B3CA061-3B14-4713-9D6C-611D288375DA}"/>
              </a:ext>
            </a:extLst>
          </p:cNvPr>
          <p:cNvPicPr>
            <a:picLocks noChangeAspect="1"/>
          </p:cNvPicPr>
          <p:nvPr/>
        </p:nvPicPr>
        <p:blipFill>
          <a:blip r:embed="rId4"/>
          <a:stretch>
            <a:fillRect/>
          </a:stretch>
        </p:blipFill>
        <p:spPr>
          <a:xfrm>
            <a:off x="8610600" y="3508375"/>
            <a:ext cx="1495634" cy="1829055"/>
          </a:xfrm>
          <a:prstGeom prst="rect">
            <a:avLst/>
          </a:prstGeom>
        </p:spPr>
      </p:pic>
      <p:sp>
        <p:nvSpPr>
          <p:cNvPr id="11" name="TextBox 10">
            <a:extLst>
              <a:ext uri="{FF2B5EF4-FFF2-40B4-BE49-F238E27FC236}">
                <a16:creationId xmlns:a16="http://schemas.microsoft.com/office/drawing/2014/main" id="{653DF45C-1CC8-4E8E-AFDB-63A5D69B1AEC}"/>
              </a:ext>
            </a:extLst>
          </p:cNvPr>
          <p:cNvSpPr txBox="1"/>
          <p:nvPr/>
        </p:nvSpPr>
        <p:spPr>
          <a:xfrm>
            <a:off x="8102119" y="5500557"/>
            <a:ext cx="2410995" cy="646331"/>
          </a:xfrm>
          <a:prstGeom prst="rect">
            <a:avLst/>
          </a:prstGeom>
          <a:noFill/>
        </p:spPr>
        <p:txBody>
          <a:bodyPr wrap="square" rtlCol="0">
            <a:spAutoFit/>
          </a:bodyPr>
          <a:lstStyle/>
          <a:p>
            <a:pPr algn="ctr"/>
            <a:r>
              <a:rPr lang="en-US" dirty="0"/>
              <a:t>[Simon Peyton Jones]:  sin bins</a:t>
            </a:r>
          </a:p>
        </p:txBody>
      </p:sp>
      <p:sp>
        <p:nvSpPr>
          <p:cNvPr id="12" name="TextBox 11">
            <a:extLst>
              <a:ext uri="{FF2B5EF4-FFF2-40B4-BE49-F238E27FC236}">
                <a16:creationId xmlns:a16="http://schemas.microsoft.com/office/drawing/2014/main" id="{31941C57-F438-4D61-9959-AEA2F059135B}"/>
              </a:ext>
            </a:extLst>
          </p:cNvPr>
          <p:cNvSpPr txBox="1"/>
          <p:nvPr/>
        </p:nvSpPr>
        <p:spPr>
          <a:xfrm>
            <a:off x="8098929" y="2767729"/>
            <a:ext cx="2410995" cy="646331"/>
          </a:xfrm>
          <a:prstGeom prst="rect">
            <a:avLst/>
          </a:prstGeom>
          <a:noFill/>
        </p:spPr>
        <p:txBody>
          <a:bodyPr wrap="square" rtlCol="0">
            <a:spAutoFit/>
          </a:bodyPr>
          <a:lstStyle/>
          <a:p>
            <a:pPr algn="ctr"/>
            <a:r>
              <a:rPr lang="en-US" dirty="0"/>
              <a:t>[Phillip </a:t>
            </a:r>
            <a:r>
              <a:rPr lang="en-US" dirty="0" err="1"/>
              <a:t>Wadler</a:t>
            </a:r>
            <a:r>
              <a:rPr lang="en-US" dirty="0"/>
              <a:t>]:  monads for FP</a:t>
            </a:r>
          </a:p>
        </p:txBody>
      </p:sp>
      <p:sp>
        <p:nvSpPr>
          <p:cNvPr id="10" name="Date Placeholder 9">
            <a:extLst>
              <a:ext uri="{FF2B5EF4-FFF2-40B4-BE49-F238E27FC236}">
                <a16:creationId xmlns:a16="http://schemas.microsoft.com/office/drawing/2014/main" id="{190B9550-4AFA-4D66-A066-120CF9A83E4A}"/>
              </a:ext>
            </a:extLst>
          </p:cNvPr>
          <p:cNvSpPr>
            <a:spLocks noGrp="1"/>
          </p:cNvSpPr>
          <p:nvPr>
            <p:ph type="dt" sz="half" idx="10"/>
          </p:nvPr>
        </p:nvSpPr>
        <p:spPr/>
        <p:txBody>
          <a:bodyPr/>
          <a:lstStyle/>
          <a:p>
            <a:fld id="{C3E28515-8CEC-4E02-8045-DBE9E008CA01}" type="datetime1">
              <a:rPr lang="en-US" smtClean="0"/>
              <a:t>4/29/2020</a:t>
            </a:fld>
            <a:endParaRPr lang="en-US"/>
          </a:p>
        </p:txBody>
      </p:sp>
    </p:spTree>
    <p:extLst>
      <p:ext uri="{BB962C8B-B14F-4D97-AF65-F5344CB8AC3E}">
        <p14:creationId xmlns:p14="http://schemas.microsoft.com/office/powerpoint/2010/main" val="228698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8976-EA4C-4855-B80B-B984B07E0E19}"/>
              </a:ext>
            </a:extLst>
          </p:cNvPr>
          <p:cNvSpPr>
            <a:spLocks noGrp="1"/>
          </p:cNvSpPr>
          <p:nvPr>
            <p:ph type="title"/>
          </p:nvPr>
        </p:nvSpPr>
        <p:spPr/>
        <p:txBody>
          <a:bodyPr/>
          <a:lstStyle/>
          <a:p>
            <a:r>
              <a:rPr lang="en-US" dirty="0"/>
              <a:t>quote</a:t>
            </a:r>
          </a:p>
        </p:txBody>
      </p:sp>
      <p:sp>
        <p:nvSpPr>
          <p:cNvPr id="3" name="Content Placeholder 2">
            <a:extLst>
              <a:ext uri="{FF2B5EF4-FFF2-40B4-BE49-F238E27FC236}">
                <a16:creationId xmlns:a16="http://schemas.microsoft.com/office/drawing/2014/main" id="{51272398-2EBD-4499-84B4-4D29E1C44EB8}"/>
              </a:ext>
            </a:extLst>
          </p:cNvPr>
          <p:cNvSpPr>
            <a:spLocks noGrp="1"/>
          </p:cNvSpPr>
          <p:nvPr>
            <p:ph idx="1"/>
          </p:nvPr>
        </p:nvSpPr>
        <p:spPr/>
        <p:txBody>
          <a:bodyPr/>
          <a:lstStyle/>
          <a:p>
            <a:r>
              <a:rPr lang="en-US" dirty="0"/>
              <a:t>“When you really understand a problem, solutions often become forced options.”</a:t>
            </a:r>
          </a:p>
          <a:p>
            <a:pPr lvl="1"/>
            <a:r>
              <a:rPr lang="en-US" i="1" dirty="0"/>
              <a:t>Author</a:t>
            </a:r>
          </a:p>
          <a:p>
            <a:r>
              <a:rPr lang="en-US" dirty="0"/>
              <a:t>Options forced on us by reality itself:</a:t>
            </a:r>
          </a:p>
          <a:p>
            <a:pPr lvl="1"/>
            <a:r>
              <a:rPr lang="en-US" dirty="0"/>
              <a:t>Are better than arbitrary designs decisions.</a:t>
            </a:r>
          </a:p>
          <a:p>
            <a:pPr lvl="1"/>
            <a:r>
              <a:rPr lang="en-US" dirty="0"/>
              <a:t>I.e. Elegant versus ad hoc</a:t>
            </a:r>
          </a:p>
          <a:p>
            <a:r>
              <a:rPr lang="en-US" dirty="0"/>
              <a:t>Haskell’s category theory based approach to containers:</a:t>
            </a:r>
          </a:p>
          <a:p>
            <a:pPr lvl="1"/>
            <a:r>
              <a:rPr lang="en-US" dirty="0"/>
              <a:t>Is the best solution I’ve ever come across</a:t>
            </a:r>
          </a:p>
        </p:txBody>
      </p:sp>
      <p:sp>
        <p:nvSpPr>
          <p:cNvPr id="4" name="Date Placeholder 3">
            <a:extLst>
              <a:ext uri="{FF2B5EF4-FFF2-40B4-BE49-F238E27FC236}">
                <a16:creationId xmlns:a16="http://schemas.microsoft.com/office/drawing/2014/main" id="{84125041-688C-4069-BFDF-A222BED784BD}"/>
              </a:ext>
            </a:extLst>
          </p:cNvPr>
          <p:cNvSpPr>
            <a:spLocks noGrp="1"/>
          </p:cNvSpPr>
          <p:nvPr>
            <p:ph type="dt" sz="half" idx="10"/>
          </p:nvPr>
        </p:nvSpPr>
        <p:spPr/>
        <p:txBody>
          <a:bodyPr/>
          <a:lstStyle/>
          <a:p>
            <a:fld id="{FE62B295-9E41-439D-A396-2E139250F748}" type="datetime1">
              <a:rPr lang="en-US" smtClean="0"/>
              <a:t>4/29/2020</a:t>
            </a:fld>
            <a:endParaRPr lang="en-US"/>
          </a:p>
        </p:txBody>
      </p:sp>
      <p:sp>
        <p:nvSpPr>
          <p:cNvPr id="5" name="Footer Placeholder 4">
            <a:extLst>
              <a:ext uri="{FF2B5EF4-FFF2-40B4-BE49-F238E27FC236}">
                <a16:creationId xmlns:a16="http://schemas.microsoft.com/office/drawing/2014/main" id="{31AF845C-CA30-44F5-8F32-4B73BF824A4D}"/>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2C755531-FBC9-408D-8BA1-7906381C937C}"/>
              </a:ext>
            </a:extLst>
          </p:cNvPr>
          <p:cNvSpPr>
            <a:spLocks noGrp="1"/>
          </p:cNvSpPr>
          <p:nvPr>
            <p:ph type="sldNum" sz="quarter" idx="12"/>
          </p:nvPr>
        </p:nvSpPr>
        <p:spPr/>
        <p:txBody>
          <a:bodyPr/>
          <a:lstStyle/>
          <a:p>
            <a:fld id="{A89E7580-CE9D-4E55-80EA-6E04CE00B3BC}" type="slidenum">
              <a:rPr lang="en-US" smtClean="0"/>
              <a:t>2</a:t>
            </a:fld>
            <a:endParaRPr lang="en-US"/>
          </a:p>
        </p:txBody>
      </p:sp>
    </p:spTree>
    <p:extLst>
      <p:ext uri="{BB962C8B-B14F-4D97-AF65-F5344CB8AC3E}">
        <p14:creationId xmlns:p14="http://schemas.microsoft.com/office/powerpoint/2010/main" val="362969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A3E8-F546-4F2D-BABF-79460B52D75A}"/>
              </a:ext>
            </a:extLst>
          </p:cNvPr>
          <p:cNvSpPr>
            <a:spLocks noGrp="1"/>
          </p:cNvSpPr>
          <p:nvPr>
            <p:ph type="title"/>
          </p:nvPr>
        </p:nvSpPr>
        <p:spPr/>
        <p:txBody>
          <a:bodyPr/>
          <a:lstStyle/>
          <a:p>
            <a:r>
              <a:rPr lang="en-US" dirty="0"/>
              <a:t>Map wraps, bind doesn’t</a:t>
            </a:r>
          </a:p>
        </p:txBody>
      </p:sp>
      <p:sp>
        <p:nvSpPr>
          <p:cNvPr id="3" name="Content Placeholder 2">
            <a:extLst>
              <a:ext uri="{FF2B5EF4-FFF2-40B4-BE49-F238E27FC236}">
                <a16:creationId xmlns:a16="http://schemas.microsoft.com/office/drawing/2014/main" id="{8AEA28D3-2AAD-4005-9C5A-EAF30E38174C}"/>
              </a:ext>
            </a:extLst>
          </p:cNvPr>
          <p:cNvSpPr>
            <a:spLocks noGrp="1"/>
          </p:cNvSpPr>
          <p:nvPr>
            <p:ph idx="1"/>
          </p:nvPr>
        </p:nvSpPr>
        <p:spPr/>
        <p:txBody>
          <a:bodyPr/>
          <a:lstStyle/>
          <a:p>
            <a:r>
              <a:rPr lang="en-US" dirty="0"/>
              <a:t>Input:</a:t>
            </a:r>
          </a:p>
          <a:p>
            <a:pPr lvl="1"/>
            <a:r>
              <a:rPr lang="en-US" dirty="0" err="1"/>
              <a:t>fmap</a:t>
            </a:r>
            <a:r>
              <a:rPr lang="en-US" dirty="0"/>
              <a:t> and bind will unwrap for you</a:t>
            </a:r>
          </a:p>
          <a:p>
            <a:r>
              <a:rPr lang="en-US" dirty="0"/>
              <a:t>Result:</a:t>
            </a:r>
          </a:p>
          <a:p>
            <a:pPr lvl="1"/>
            <a:r>
              <a:rPr lang="en-US" dirty="0" err="1"/>
              <a:t>fmap</a:t>
            </a:r>
            <a:r>
              <a:rPr lang="en-US" dirty="0"/>
              <a:t> will wrap result</a:t>
            </a:r>
          </a:p>
          <a:p>
            <a:pPr lvl="1"/>
            <a:r>
              <a:rPr lang="en-US" dirty="0"/>
              <a:t>bind won’t:</a:t>
            </a:r>
          </a:p>
          <a:p>
            <a:pPr lvl="2"/>
            <a:r>
              <a:rPr lang="en-US" dirty="0"/>
              <a:t>You have to wrap the result</a:t>
            </a:r>
          </a:p>
          <a:p>
            <a:pPr lvl="2"/>
            <a:r>
              <a:rPr lang="en-US" dirty="0"/>
              <a:t>But this gives you the opportunity to return an empty container!</a:t>
            </a:r>
          </a:p>
          <a:p>
            <a:pPr lvl="2"/>
            <a:r>
              <a:rPr lang="en-US" dirty="0"/>
              <a:t>&lt;pun alert&gt; bind gets us out of a </a:t>
            </a:r>
            <a:r>
              <a:rPr lang="en-US" i="1" dirty="0"/>
              <a:t>bind</a:t>
            </a:r>
          </a:p>
          <a:p>
            <a:r>
              <a:rPr lang="en-US" dirty="0"/>
              <a:t>In a sense...</a:t>
            </a:r>
          </a:p>
          <a:p>
            <a:pPr lvl="1"/>
            <a:r>
              <a:rPr lang="en-US" dirty="0"/>
              <a:t>Monads are </a:t>
            </a:r>
            <a:r>
              <a:rPr lang="en-US" dirty="0" err="1"/>
              <a:t>functors</a:t>
            </a:r>
            <a:r>
              <a:rPr lang="en-US" dirty="0"/>
              <a:t> with a liberalized </a:t>
            </a:r>
            <a:r>
              <a:rPr lang="en-US" dirty="0" err="1"/>
              <a:t>fmap</a:t>
            </a:r>
            <a:r>
              <a:rPr lang="en-US" dirty="0"/>
              <a:t> function</a:t>
            </a:r>
          </a:p>
        </p:txBody>
      </p:sp>
      <p:sp>
        <p:nvSpPr>
          <p:cNvPr id="4" name="Footer Placeholder 3">
            <a:extLst>
              <a:ext uri="{FF2B5EF4-FFF2-40B4-BE49-F238E27FC236}">
                <a16:creationId xmlns:a16="http://schemas.microsoft.com/office/drawing/2014/main" id="{3F064D22-89AA-4AE1-AC75-4B8442196EDF}"/>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EE75B5E4-31B0-47F7-991A-DFE1BF1A5863}"/>
              </a:ext>
            </a:extLst>
          </p:cNvPr>
          <p:cNvSpPr>
            <a:spLocks noGrp="1"/>
          </p:cNvSpPr>
          <p:nvPr>
            <p:ph type="sldNum" sz="quarter" idx="12"/>
          </p:nvPr>
        </p:nvSpPr>
        <p:spPr/>
        <p:txBody>
          <a:bodyPr/>
          <a:lstStyle/>
          <a:p>
            <a:fld id="{A89E7580-CE9D-4E55-80EA-6E04CE00B3BC}" type="slidenum">
              <a:rPr lang="en-US" smtClean="0"/>
              <a:t>20</a:t>
            </a:fld>
            <a:endParaRPr lang="en-US"/>
          </a:p>
        </p:txBody>
      </p:sp>
      <p:sp>
        <p:nvSpPr>
          <p:cNvPr id="6" name="Rectangle 5">
            <a:extLst>
              <a:ext uri="{FF2B5EF4-FFF2-40B4-BE49-F238E27FC236}">
                <a16:creationId xmlns:a16="http://schemas.microsoft.com/office/drawing/2014/main" id="{1A4A5EA9-6CC2-4F7A-BDE0-1F49DD31B0CF}"/>
              </a:ext>
            </a:extLst>
          </p:cNvPr>
          <p:cNvSpPr/>
          <p:nvPr/>
        </p:nvSpPr>
        <p:spPr>
          <a:xfrm>
            <a:off x="6775785" y="1470364"/>
            <a:ext cx="3669629" cy="2585323"/>
          </a:xfrm>
          <a:prstGeom prst="rect">
            <a:avLst/>
          </a:prstGeom>
        </p:spPr>
        <p:txBody>
          <a:bodyPr wrap="square">
            <a:spAutoFit/>
          </a:bodyPr>
          <a:lstStyle/>
          <a:p>
            <a:r>
              <a:rPr lang="en-US" dirty="0"/>
              <a:t>Prelude&gt; Just 3 &gt;&gt;= (\ x -&gt; Nothing)</a:t>
            </a:r>
          </a:p>
          <a:p>
            <a:r>
              <a:rPr lang="en-US" dirty="0"/>
              <a:t>Nothing</a:t>
            </a:r>
          </a:p>
          <a:p>
            <a:endParaRPr lang="en-US" dirty="0"/>
          </a:p>
          <a:p>
            <a:r>
              <a:rPr lang="en-US" dirty="0"/>
              <a:t>Prelude&gt; :set +m</a:t>
            </a:r>
          </a:p>
          <a:p>
            <a:r>
              <a:rPr lang="en-US" dirty="0"/>
              <a:t>Prelude&gt; do</a:t>
            </a:r>
          </a:p>
          <a:p>
            <a:r>
              <a:rPr lang="en-US" dirty="0"/>
              <a:t>Prelude| x &lt;- Just 3</a:t>
            </a:r>
          </a:p>
          <a:p>
            <a:r>
              <a:rPr lang="en-US" dirty="0"/>
              <a:t>Prelude| Nothing</a:t>
            </a:r>
          </a:p>
          <a:p>
            <a:r>
              <a:rPr lang="en-US" dirty="0"/>
              <a:t>Prelude|</a:t>
            </a:r>
          </a:p>
          <a:p>
            <a:r>
              <a:rPr lang="en-US" dirty="0"/>
              <a:t>Nothing</a:t>
            </a:r>
          </a:p>
        </p:txBody>
      </p:sp>
      <p:sp>
        <p:nvSpPr>
          <p:cNvPr id="7" name="Date Placeholder 6">
            <a:extLst>
              <a:ext uri="{FF2B5EF4-FFF2-40B4-BE49-F238E27FC236}">
                <a16:creationId xmlns:a16="http://schemas.microsoft.com/office/drawing/2014/main" id="{C4EE00D3-1A8E-4FA5-98D2-BC8B3997DC13}"/>
              </a:ext>
            </a:extLst>
          </p:cNvPr>
          <p:cNvSpPr>
            <a:spLocks noGrp="1"/>
          </p:cNvSpPr>
          <p:nvPr>
            <p:ph type="dt" sz="half" idx="10"/>
          </p:nvPr>
        </p:nvSpPr>
        <p:spPr/>
        <p:txBody>
          <a:bodyPr/>
          <a:lstStyle/>
          <a:p>
            <a:fld id="{05D8A287-82A3-43E6-A399-799C777C8C39}" type="datetime1">
              <a:rPr lang="en-US" smtClean="0"/>
              <a:t>4/29/2020</a:t>
            </a:fld>
            <a:endParaRPr lang="en-US"/>
          </a:p>
        </p:txBody>
      </p:sp>
    </p:spTree>
    <p:extLst>
      <p:ext uri="{BB962C8B-B14F-4D97-AF65-F5344CB8AC3E}">
        <p14:creationId xmlns:p14="http://schemas.microsoft.com/office/powerpoint/2010/main" val="286105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F1B8-0B45-47CE-81D6-6288048339D8}"/>
              </a:ext>
            </a:extLst>
          </p:cNvPr>
          <p:cNvSpPr>
            <a:spLocks noGrp="1"/>
          </p:cNvSpPr>
          <p:nvPr>
            <p:ph type="title"/>
          </p:nvPr>
        </p:nvSpPr>
        <p:spPr/>
        <p:txBody>
          <a:bodyPr/>
          <a:lstStyle/>
          <a:p>
            <a:r>
              <a:rPr lang="en-US" dirty="0"/>
              <a:t>Either</a:t>
            </a:r>
          </a:p>
        </p:txBody>
      </p:sp>
      <p:sp>
        <p:nvSpPr>
          <p:cNvPr id="3" name="Content Placeholder 2">
            <a:extLst>
              <a:ext uri="{FF2B5EF4-FFF2-40B4-BE49-F238E27FC236}">
                <a16:creationId xmlns:a16="http://schemas.microsoft.com/office/drawing/2014/main" id="{5F51C663-8A0F-434E-9C72-821EB9FDEBEE}"/>
              </a:ext>
            </a:extLst>
          </p:cNvPr>
          <p:cNvSpPr>
            <a:spLocks noGrp="1"/>
          </p:cNvSpPr>
          <p:nvPr>
            <p:ph idx="1"/>
          </p:nvPr>
        </p:nvSpPr>
        <p:spPr/>
        <p:txBody>
          <a:bodyPr>
            <a:normAutofit fontScale="92500" lnSpcReduction="20000"/>
          </a:bodyPr>
          <a:lstStyle/>
          <a:p>
            <a:r>
              <a:rPr lang="en-US" dirty="0"/>
              <a:t>Problem:  </a:t>
            </a:r>
          </a:p>
          <a:p>
            <a:pPr lvl="1"/>
            <a:r>
              <a:rPr lang="en-US" dirty="0"/>
              <a:t>Empty containers don’t explain why failures happened.</a:t>
            </a:r>
          </a:p>
          <a:p>
            <a:r>
              <a:rPr lang="en-US" dirty="0"/>
              <a:t>Scenario:</a:t>
            </a:r>
          </a:p>
          <a:p>
            <a:pPr lvl="1"/>
            <a:r>
              <a:rPr lang="en-US" dirty="0"/>
              <a:t>Need to know when and how failure happened.</a:t>
            </a:r>
          </a:p>
          <a:p>
            <a:pPr lvl="1"/>
            <a:r>
              <a:rPr lang="en-US" dirty="0"/>
              <a:t>Want to log cascading failures.</a:t>
            </a:r>
          </a:p>
          <a:p>
            <a:r>
              <a:rPr lang="en-US" dirty="0"/>
              <a:t>ROP = railway oriented programming</a:t>
            </a:r>
          </a:p>
          <a:p>
            <a:pPr lvl="1"/>
            <a:r>
              <a:rPr lang="en-US" dirty="0"/>
              <a:t>Scott </a:t>
            </a:r>
            <a:r>
              <a:rPr lang="en-US" dirty="0" err="1"/>
              <a:t>Wlaschin</a:t>
            </a:r>
            <a:r>
              <a:rPr lang="en-US" dirty="0"/>
              <a:t> (F# author)</a:t>
            </a:r>
          </a:p>
          <a:p>
            <a:r>
              <a:rPr lang="en-US" dirty="0"/>
              <a:t>Either monad:</a:t>
            </a:r>
          </a:p>
          <a:p>
            <a:pPr lvl="1"/>
            <a:r>
              <a:rPr lang="en-US" dirty="0"/>
              <a:t>Sum type with left and right alternatives</a:t>
            </a:r>
          </a:p>
          <a:p>
            <a:pPr lvl="1"/>
            <a:r>
              <a:rPr lang="en-US" dirty="0"/>
              <a:t>Left for failure path</a:t>
            </a:r>
          </a:p>
          <a:p>
            <a:pPr lvl="2"/>
            <a:r>
              <a:rPr lang="en-US" dirty="0"/>
              <a:t>Can create stack trace reports of failures</a:t>
            </a:r>
          </a:p>
          <a:p>
            <a:pPr lvl="1"/>
            <a:r>
              <a:rPr lang="en-US" dirty="0"/>
              <a:t>Right for success path</a:t>
            </a:r>
          </a:p>
        </p:txBody>
      </p:sp>
      <p:sp>
        <p:nvSpPr>
          <p:cNvPr id="4" name="Date Placeholder 3">
            <a:extLst>
              <a:ext uri="{FF2B5EF4-FFF2-40B4-BE49-F238E27FC236}">
                <a16:creationId xmlns:a16="http://schemas.microsoft.com/office/drawing/2014/main" id="{509DF642-9238-4588-A8A1-4E496E246659}"/>
              </a:ext>
            </a:extLst>
          </p:cNvPr>
          <p:cNvSpPr>
            <a:spLocks noGrp="1"/>
          </p:cNvSpPr>
          <p:nvPr>
            <p:ph type="dt" sz="half" idx="10"/>
          </p:nvPr>
        </p:nvSpPr>
        <p:spPr/>
        <p:txBody>
          <a:bodyPr/>
          <a:lstStyle/>
          <a:p>
            <a:fld id="{C0241419-FAEB-433F-BD29-20775F9F38C0}" type="datetime1">
              <a:rPr lang="en-US" smtClean="0"/>
              <a:t>4/29/2020</a:t>
            </a:fld>
            <a:endParaRPr lang="en-US"/>
          </a:p>
        </p:txBody>
      </p:sp>
      <p:sp>
        <p:nvSpPr>
          <p:cNvPr id="5" name="Footer Placeholder 4">
            <a:extLst>
              <a:ext uri="{FF2B5EF4-FFF2-40B4-BE49-F238E27FC236}">
                <a16:creationId xmlns:a16="http://schemas.microsoft.com/office/drawing/2014/main" id="{FB5315B5-275F-4D12-A8FA-89CADFD7D855}"/>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090E7EC7-70ED-40DA-88D4-657CD3537F3C}"/>
              </a:ext>
            </a:extLst>
          </p:cNvPr>
          <p:cNvSpPr>
            <a:spLocks noGrp="1"/>
          </p:cNvSpPr>
          <p:nvPr>
            <p:ph type="sldNum" sz="quarter" idx="12"/>
          </p:nvPr>
        </p:nvSpPr>
        <p:spPr/>
        <p:txBody>
          <a:bodyPr/>
          <a:lstStyle/>
          <a:p>
            <a:fld id="{A89E7580-CE9D-4E55-80EA-6E04CE00B3BC}" type="slidenum">
              <a:rPr lang="en-US" smtClean="0"/>
              <a:t>21</a:t>
            </a:fld>
            <a:endParaRPr lang="en-US"/>
          </a:p>
        </p:txBody>
      </p:sp>
      <p:sp>
        <p:nvSpPr>
          <p:cNvPr id="7" name="Rectangle 1">
            <a:extLst>
              <a:ext uri="{FF2B5EF4-FFF2-40B4-BE49-F238E27FC236}">
                <a16:creationId xmlns:a16="http://schemas.microsoft.com/office/drawing/2014/main" id="{4B8EE9EE-AB7F-448C-82A9-6C2EAA6B1ACD}"/>
              </a:ext>
            </a:extLst>
          </p:cNvPr>
          <p:cNvSpPr>
            <a:spLocks noChangeArrowheads="1"/>
          </p:cNvSpPr>
          <p:nvPr/>
        </p:nvSpPr>
        <p:spPr bwMode="auto">
          <a:xfrm>
            <a:off x="3746500" y="840365"/>
            <a:ext cx="3581400" cy="3750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5580"/>
                </a:solidFill>
                <a:effectLst/>
                <a:latin typeface="Calibri" panose="020F0502020204030204" pitchFamily="34" charset="0"/>
                <a:cs typeface="Calibri" panose="020F0502020204030204" pitchFamily="34" charset="0"/>
              </a:rPr>
              <a:t>data Either a b = Left a | Right b</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567171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EC19-394A-4DB1-A07B-F2265741A6F6}"/>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07BA01FC-56DE-46F1-8E8D-2C73403BBC53}"/>
              </a:ext>
            </a:extLst>
          </p:cNvPr>
          <p:cNvSpPr>
            <a:spLocks noGrp="1"/>
          </p:cNvSpPr>
          <p:nvPr>
            <p:ph idx="1"/>
          </p:nvPr>
        </p:nvSpPr>
        <p:spPr/>
        <p:txBody>
          <a:bodyPr>
            <a:normAutofit fontScale="92500" lnSpcReduction="10000"/>
          </a:bodyPr>
          <a:lstStyle/>
          <a:p>
            <a:r>
              <a:rPr lang="en-US" sz="3800" dirty="0"/>
              <a:t>Some containers are members of multiple type classes.</a:t>
            </a:r>
          </a:p>
          <a:p>
            <a:pPr lvl="1"/>
            <a:r>
              <a:rPr lang="en-US" sz="3300" dirty="0"/>
              <a:t>Maybe is a </a:t>
            </a:r>
            <a:r>
              <a:rPr lang="en-US" sz="3300" dirty="0" err="1"/>
              <a:t>functor</a:t>
            </a:r>
            <a:r>
              <a:rPr lang="en-US" sz="3300" dirty="0"/>
              <a:t>, applicative, and a monad</a:t>
            </a:r>
          </a:p>
          <a:p>
            <a:pPr lvl="2"/>
            <a:r>
              <a:rPr lang="en-US" sz="2800" dirty="0"/>
              <a:t>By understanding Maybe, IO will make more sense.</a:t>
            </a:r>
          </a:p>
          <a:p>
            <a:r>
              <a:rPr lang="en-US" sz="3800" dirty="0"/>
              <a:t>Use the lightest tool for the job (in order):</a:t>
            </a:r>
          </a:p>
          <a:p>
            <a:pPr lvl="1"/>
            <a:r>
              <a:rPr lang="en-US" sz="3300" dirty="0" err="1"/>
              <a:t>functor</a:t>
            </a:r>
            <a:r>
              <a:rPr lang="en-US" sz="3300" dirty="0"/>
              <a:t>, applicative, monad</a:t>
            </a:r>
          </a:p>
          <a:p>
            <a:r>
              <a:rPr lang="en-US" sz="3800" dirty="0"/>
              <a:t>Prefer </a:t>
            </a:r>
            <a:r>
              <a:rPr lang="en-US" sz="3800" dirty="0" err="1"/>
              <a:t>fmap</a:t>
            </a:r>
            <a:r>
              <a:rPr lang="en-US" sz="3800" dirty="0"/>
              <a:t> over bind</a:t>
            </a:r>
          </a:p>
          <a:p>
            <a:pPr lvl="1"/>
            <a:r>
              <a:rPr lang="en-US" sz="3300" dirty="0"/>
              <a:t>If you don’t need to change the arity of the container:</a:t>
            </a:r>
          </a:p>
          <a:p>
            <a:pPr lvl="2"/>
            <a:r>
              <a:rPr lang="en-US" sz="2800" dirty="0"/>
              <a:t>use </a:t>
            </a:r>
            <a:r>
              <a:rPr lang="en-US" sz="2800" dirty="0" err="1"/>
              <a:t>fmap</a:t>
            </a:r>
            <a:endParaRPr lang="en-US" sz="2800" dirty="0"/>
          </a:p>
          <a:p>
            <a:pPr lvl="2"/>
            <a:r>
              <a:rPr lang="en-US" sz="2800" dirty="0"/>
              <a:t>it will do the wrapping of the result for you</a:t>
            </a:r>
          </a:p>
          <a:p>
            <a:endParaRPr lang="en-US" dirty="0"/>
          </a:p>
          <a:p>
            <a:endParaRPr lang="en-US" dirty="0"/>
          </a:p>
        </p:txBody>
      </p:sp>
      <p:sp>
        <p:nvSpPr>
          <p:cNvPr id="4" name="Date Placeholder 3">
            <a:extLst>
              <a:ext uri="{FF2B5EF4-FFF2-40B4-BE49-F238E27FC236}">
                <a16:creationId xmlns:a16="http://schemas.microsoft.com/office/drawing/2014/main" id="{CDA1FA8F-73EC-4A03-A463-CE2EA52D9EF6}"/>
              </a:ext>
            </a:extLst>
          </p:cNvPr>
          <p:cNvSpPr>
            <a:spLocks noGrp="1"/>
          </p:cNvSpPr>
          <p:nvPr>
            <p:ph type="dt" sz="half" idx="10"/>
          </p:nvPr>
        </p:nvSpPr>
        <p:spPr/>
        <p:txBody>
          <a:bodyPr/>
          <a:lstStyle/>
          <a:p>
            <a:fld id="{60B31FF2-A037-4AC7-B678-EB7FDFFB57BF}" type="datetime1">
              <a:rPr lang="en-US" smtClean="0"/>
              <a:t>4/29/2020</a:t>
            </a:fld>
            <a:endParaRPr lang="en-US"/>
          </a:p>
        </p:txBody>
      </p:sp>
      <p:sp>
        <p:nvSpPr>
          <p:cNvPr id="5" name="Footer Placeholder 4">
            <a:extLst>
              <a:ext uri="{FF2B5EF4-FFF2-40B4-BE49-F238E27FC236}">
                <a16:creationId xmlns:a16="http://schemas.microsoft.com/office/drawing/2014/main" id="{8243FD64-2C7D-4F5F-A6FE-99F88A175C6D}"/>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282361B0-77DA-4F4B-8F73-516AAA5CAD29}"/>
              </a:ext>
            </a:extLst>
          </p:cNvPr>
          <p:cNvSpPr>
            <a:spLocks noGrp="1"/>
          </p:cNvSpPr>
          <p:nvPr>
            <p:ph type="sldNum" sz="quarter" idx="12"/>
          </p:nvPr>
        </p:nvSpPr>
        <p:spPr/>
        <p:txBody>
          <a:bodyPr/>
          <a:lstStyle/>
          <a:p>
            <a:fld id="{A89E7580-CE9D-4E55-80EA-6E04CE00B3BC}" type="slidenum">
              <a:rPr lang="en-US" smtClean="0"/>
              <a:t>22</a:t>
            </a:fld>
            <a:endParaRPr lang="en-US"/>
          </a:p>
        </p:txBody>
      </p:sp>
    </p:spTree>
    <p:extLst>
      <p:ext uri="{BB962C8B-B14F-4D97-AF65-F5344CB8AC3E}">
        <p14:creationId xmlns:p14="http://schemas.microsoft.com/office/powerpoint/2010/main" val="4234056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BF63-DFC0-403F-A377-57F19C11870B}"/>
              </a:ext>
            </a:extLst>
          </p:cNvPr>
          <p:cNvSpPr>
            <a:spLocks noGrp="1"/>
          </p:cNvSpPr>
          <p:nvPr>
            <p:ph type="title"/>
          </p:nvPr>
        </p:nvSpPr>
        <p:spPr/>
        <p:txBody>
          <a:bodyPr/>
          <a:lstStyle/>
          <a:p>
            <a:r>
              <a:rPr lang="en-US" dirty="0"/>
              <a:t>“wrap up”</a:t>
            </a:r>
          </a:p>
        </p:txBody>
      </p:sp>
      <p:sp>
        <p:nvSpPr>
          <p:cNvPr id="3" name="Content Placeholder 2">
            <a:extLst>
              <a:ext uri="{FF2B5EF4-FFF2-40B4-BE49-F238E27FC236}">
                <a16:creationId xmlns:a16="http://schemas.microsoft.com/office/drawing/2014/main" id="{65E7AC32-3F27-45DD-816C-CEA590745B88}"/>
              </a:ext>
            </a:extLst>
          </p:cNvPr>
          <p:cNvSpPr>
            <a:spLocks noGrp="1"/>
          </p:cNvSpPr>
          <p:nvPr>
            <p:ph idx="1"/>
          </p:nvPr>
        </p:nvSpPr>
        <p:spPr/>
        <p:txBody>
          <a:bodyPr>
            <a:normAutofit fontScale="85000" lnSpcReduction="20000"/>
          </a:bodyPr>
          <a:lstStyle/>
          <a:p>
            <a:r>
              <a:rPr lang="en-US" dirty="0"/>
              <a:t>Containers are useful:</a:t>
            </a:r>
          </a:p>
          <a:p>
            <a:pPr lvl="1"/>
            <a:r>
              <a:rPr lang="en-US" dirty="0"/>
              <a:t>Communicate absence</a:t>
            </a:r>
          </a:p>
          <a:p>
            <a:pPr lvl="1"/>
            <a:r>
              <a:rPr lang="en-US" dirty="0"/>
              <a:t>Express failure</a:t>
            </a:r>
          </a:p>
          <a:p>
            <a:pPr lvl="1"/>
            <a:r>
              <a:rPr lang="en-US" dirty="0"/>
              <a:t>Lift non-total functions to total functions</a:t>
            </a:r>
          </a:p>
          <a:p>
            <a:pPr lvl="1"/>
            <a:r>
              <a:rPr lang="en-US" dirty="0"/>
              <a:t>Wrapping of both values and functions</a:t>
            </a:r>
          </a:p>
          <a:p>
            <a:r>
              <a:rPr lang="en-US" dirty="0"/>
              <a:t>Need:</a:t>
            </a:r>
          </a:p>
          <a:p>
            <a:pPr lvl="1"/>
            <a:r>
              <a:rPr lang="en-US" dirty="0"/>
              <a:t>Empty container checks in </a:t>
            </a:r>
            <a:r>
              <a:rPr lang="en-US" dirty="0" err="1"/>
              <a:t>callee</a:t>
            </a:r>
            <a:r>
              <a:rPr lang="en-US" dirty="0"/>
              <a:t>, not caller</a:t>
            </a:r>
          </a:p>
          <a:p>
            <a:pPr lvl="1"/>
            <a:r>
              <a:rPr lang="en-US" dirty="0"/>
              <a:t>Wrapper (lift) function</a:t>
            </a:r>
          </a:p>
          <a:p>
            <a:pPr lvl="1"/>
            <a:r>
              <a:rPr lang="en-US" dirty="0"/>
              <a:t>Application function</a:t>
            </a:r>
          </a:p>
          <a:p>
            <a:pPr lvl="1"/>
            <a:r>
              <a:rPr lang="en-US" dirty="0"/>
              <a:t>Composition function</a:t>
            </a:r>
          </a:p>
          <a:p>
            <a:r>
              <a:rPr lang="en-US" dirty="0"/>
              <a:t>Composition is the best way to control complexity</a:t>
            </a:r>
          </a:p>
          <a:p>
            <a:pPr lvl="1"/>
            <a:r>
              <a:rPr lang="en-US" dirty="0"/>
              <a:t>Once we containerize, we need a way to compose the containers</a:t>
            </a:r>
          </a:p>
          <a:p>
            <a:r>
              <a:rPr lang="en-US" dirty="0"/>
              <a:t>Monads make FP feasible in the real world</a:t>
            </a:r>
          </a:p>
          <a:p>
            <a:pPr lvl="1"/>
            <a:r>
              <a:rPr lang="en-US" dirty="0"/>
              <a:t>give us a way to handle things that don’t fit a pure functional paradigm.</a:t>
            </a:r>
          </a:p>
          <a:p>
            <a:pPr lvl="1"/>
            <a:endParaRPr lang="en-US" dirty="0"/>
          </a:p>
        </p:txBody>
      </p:sp>
      <p:sp>
        <p:nvSpPr>
          <p:cNvPr id="4" name="Footer Placeholder 3">
            <a:extLst>
              <a:ext uri="{FF2B5EF4-FFF2-40B4-BE49-F238E27FC236}">
                <a16:creationId xmlns:a16="http://schemas.microsoft.com/office/drawing/2014/main" id="{94063AF6-8DE9-45E8-AFF7-9E2E94269CFF}"/>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82306745-0169-4DF4-983E-84E8F6BEC394}"/>
              </a:ext>
            </a:extLst>
          </p:cNvPr>
          <p:cNvSpPr>
            <a:spLocks noGrp="1"/>
          </p:cNvSpPr>
          <p:nvPr>
            <p:ph type="sldNum" sz="quarter" idx="12"/>
          </p:nvPr>
        </p:nvSpPr>
        <p:spPr/>
        <p:txBody>
          <a:bodyPr/>
          <a:lstStyle/>
          <a:p>
            <a:fld id="{A89E7580-CE9D-4E55-80EA-6E04CE00B3BC}" type="slidenum">
              <a:rPr lang="en-US" smtClean="0"/>
              <a:t>23</a:t>
            </a:fld>
            <a:endParaRPr lang="en-US"/>
          </a:p>
        </p:txBody>
      </p:sp>
      <p:sp>
        <p:nvSpPr>
          <p:cNvPr id="6" name="Date Placeholder 5">
            <a:extLst>
              <a:ext uri="{FF2B5EF4-FFF2-40B4-BE49-F238E27FC236}">
                <a16:creationId xmlns:a16="http://schemas.microsoft.com/office/drawing/2014/main" id="{8D53B4B1-F54C-473A-9F45-59FEB5790400}"/>
              </a:ext>
            </a:extLst>
          </p:cNvPr>
          <p:cNvSpPr>
            <a:spLocks noGrp="1"/>
          </p:cNvSpPr>
          <p:nvPr>
            <p:ph type="dt" sz="half" idx="10"/>
          </p:nvPr>
        </p:nvSpPr>
        <p:spPr/>
        <p:txBody>
          <a:bodyPr/>
          <a:lstStyle/>
          <a:p>
            <a:fld id="{CEBF0D78-E728-46FD-822A-3080D94B7A85}" type="datetime1">
              <a:rPr lang="en-US" smtClean="0"/>
              <a:t>4/29/2020</a:t>
            </a:fld>
            <a:endParaRPr lang="en-US"/>
          </a:p>
        </p:txBody>
      </p:sp>
    </p:spTree>
    <p:extLst>
      <p:ext uri="{BB962C8B-B14F-4D97-AF65-F5344CB8AC3E}">
        <p14:creationId xmlns:p14="http://schemas.microsoft.com/office/powerpoint/2010/main" val="2613590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A875-A11F-4E27-A671-D5D336BD647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3D5A5DD-2489-42B2-99D2-DF2D94AC807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93B5E912-D4AA-454E-8EAF-1C783FC452A1}"/>
              </a:ext>
            </a:extLst>
          </p:cNvPr>
          <p:cNvSpPr>
            <a:spLocks noGrp="1"/>
          </p:cNvSpPr>
          <p:nvPr>
            <p:ph type="dt" sz="half" idx="10"/>
          </p:nvPr>
        </p:nvSpPr>
        <p:spPr/>
        <p:txBody>
          <a:bodyPr/>
          <a:lstStyle/>
          <a:p>
            <a:fld id="{63DBB2BA-3D21-4513-9E44-A66BAD67475E}" type="datetime1">
              <a:rPr lang="en-US" smtClean="0"/>
              <a:t>4/29/2020</a:t>
            </a:fld>
            <a:endParaRPr lang="en-US"/>
          </a:p>
        </p:txBody>
      </p:sp>
      <p:sp>
        <p:nvSpPr>
          <p:cNvPr id="5" name="Footer Placeholder 4">
            <a:extLst>
              <a:ext uri="{FF2B5EF4-FFF2-40B4-BE49-F238E27FC236}">
                <a16:creationId xmlns:a16="http://schemas.microsoft.com/office/drawing/2014/main" id="{A013B3C0-6FC8-4B34-A158-7D13FBD3AE9A}"/>
              </a:ext>
            </a:extLst>
          </p:cNvPr>
          <p:cNvSpPr>
            <a:spLocks noGrp="1"/>
          </p:cNvSpPr>
          <p:nvPr>
            <p:ph type="ftr" sz="quarter" idx="11"/>
          </p:nvPr>
        </p:nvSpPr>
        <p:spPr/>
        <p:txBody>
          <a:bodyPr/>
          <a:lstStyle/>
          <a:p>
            <a:r>
              <a:rPr lang="en-US"/>
              <a:t>intro to containers:  functor, applicative, and monad</a:t>
            </a:r>
            <a:endParaRPr lang="en-US" dirty="0"/>
          </a:p>
        </p:txBody>
      </p:sp>
      <p:sp>
        <p:nvSpPr>
          <p:cNvPr id="6" name="Slide Number Placeholder 5">
            <a:extLst>
              <a:ext uri="{FF2B5EF4-FFF2-40B4-BE49-F238E27FC236}">
                <a16:creationId xmlns:a16="http://schemas.microsoft.com/office/drawing/2014/main" id="{1B0978C0-1EA1-4EDC-8811-5C94D1191FDF}"/>
              </a:ext>
            </a:extLst>
          </p:cNvPr>
          <p:cNvSpPr>
            <a:spLocks noGrp="1"/>
          </p:cNvSpPr>
          <p:nvPr>
            <p:ph type="sldNum" sz="quarter" idx="12"/>
          </p:nvPr>
        </p:nvSpPr>
        <p:spPr/>
        <p:txBody>
          <a:bodyPr/>
          <a:lstStyle/>
          <a:p>
            <a:fld id="{B4255791-6312-4D17-A4B6-4EB094556A34}" type="slidenum">
              <a:rPr lang="en-US" smtClean="0"/>
              <a:t>24</a:t>
            </a:fld>
            <a:endParaRPr lang="en-US"/>
          </a:p>
        </p:txBody>
      </p:sp>
      <p:pic>
        <p:nvPicPr>
          <p:cNvPr id="4098" name="Picture 2" descr="Image result for questions">
            <a:extLst>
              <a:ext uri="{FF2B5EF4-FFF2-40B4-BE49-F238E27FC236}">
                <a16:creationId xmlns:a16="http://schemas.microsoft.com/office/drawing/2014/main" id="{232B3D6E-31D1-4121-AB17-D2A93C37E5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1870075"/>
            <a:ext cx="7728858" cy="386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22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2FBB-2F0C-4A67-815D-6FE90D706772}"/>
              </a:ext>
            </a:extLst>
          </p:cNvPr>
          <p:cNvSpPr>
            <a:spLocks noGrp="1"/>
          </p:cNvSpPr>
          <p:nvPr>
            <p:ph type="title"/>
          </p:nvPr>
        </p:nvSpPr>
        <p:spPr/>
        <p:txBody>
          <a:bodyPr/>
          <a:lstStyle/>
          <a:p>
            <a:r>
              <a:rPr lang="en-US" dirty="0"/>
              <a:t>References</a:t>
            </a:r>
          </a:p>
        </p:txBody>
      </p:sp>
      <p:sp>
        <p:nvSpPr>
          <p:cNvPr id="4" name="Footer Placeholder 3">
            <a:extLst>
              <a:ext uri="{FF2B5EF4-FFF2-40B4-BE49-F238E27FC236}">
                <a16:creationId xmlns:a16="http://schemas.microsoft.com/office/drawing/2014/main" id="{51115693-FCE7-4D3F-930E-84EBAA71C696}"/>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1AB8CC69-BE75-4094-8D04-90BF080EDC89}"/>
              </a:ext>
            </a:extLst>
          </p:cNvPr>
          <p:cNvSpPr>
            <a:spLocks noGrp="1"/>
          </p:cNvSpPr>
          <p:nvPr>
            <p:ph type="sldNum" sz="quarter" idx="12"/>
          </p:nvPr>
        </p:nvSpPr>
        <p:spPr/>
        <p:txBody>
          <a:bodyPr/>
          <a:lstStyle/>
          <a:p>
            <a:fld id="{A89E7580-CE9D-4E55-80EA-6E04CE00B3BC}" type="slidenum">
              <a:rPr lang="en-US" smtClean="0"/>
              <a:t>25</a:t>
            </a:fld>
            <a:endParaRPr lang="en-US"/>
          </a:p>
        </p:txBody>
      </p:sp>
      <p:sp>
        <p:nvSpPr>
          <p:cNvPr id="8" name="Content Placeholder 7">
            <a:extLst>
              <a:ext uri="{FF2B5EF4-FFF2-40B4-BE49-F238E27FC236}">
                <a16:creationId xmlns:a16="http://schemas.microsoft.com/office/drawing/2014/main" id="{C5A3C262-161E-4DE1-99E1-D3274C2B4BCE}"/>
              </a:ext>
            </a:extLst>
          </p:cNvPr>
          <p:cNvSpPr>
            <a:spLocks noGrp="1"/>
          </p:cNvSpPr>
          <p:nvPr>
            <p:ph idx="1"/>
          </p:nvPr>
        </p:nvSpPr>
        <p:spPr>
          <a:xfrm>
            <a:off x="838200" y="1690688"/>
            <a:ext cx="10515600" cy="4087812"/>
          </a:xfrm>
        </p:spPr>
        <p:txBody>
          <a:bodyPr>
            <a:normAutofit fontScale="77500" lnSpcReduction="20000"/>
          </a:bodyPr>
          <a:lstStyle/>
          <a:p>
            <a:pPr marL="0" indent="0">
              <a:buNone/>
            </a:pPr>
            <a:r>
              <a:rPr lang="en-US" dirty="0"/>
              <a:t>[author] Kasahara </a:t>
            </a:r>
            <a:r>
              <a:rPr lang="en-US" dirty="0" err="1"/>
              <a:t>sonobe</a:t>
            </a:r>
            <a:r>
              <a:rPr lang="en-US" dirty="0"/>
              <a:t> horse folded using pixel units by André </a:t>
            </a:r>
            <a:r>
              <a:rPr lang="en-US"/>
              <a:t>van Meulebrouck</a:t>
            </a:r>
          </a:p>
          <a:p>
            <a:pPr marL="0" indent="0">
              <a:buNone/>
            </a:pPr>
            <a:r>
              <a:rPr lang="en-US" dirty="0"/>
              <a:t>[Bertrand Meyer]  </a:t>
            </a:r>
            <a:r>
              <a:rPr lang="en-US" dirty="0">
                <a:hlinkClick r:id="rId3"/>
              </a:rPr>
              <a:t>https://hu.wikipedia.org/wiki/Bertrand_Meyer</a:t>
            </a:r>
            <a:endParaRPr lang="en-US" dirty="0"/>
          </a:p>
          <a:p>
            <a:pPr marL="0" indent="0">
              <a:buNone/>
            </a:pPr>
            <a:r>
              <a:rPr lang="en-US" dirty="0"/>
              <a:t>[Brian Beckman] </a:t>
            </a:r>
            <a:r>
              <a:rPr lang="en-US" dirty="0">
                <a:hlinkClick r:id="rId4"/>
              </a:rPr>
              <a:t>https://www.youtube.com/watch?v=ZhuHCtR3xq8</a:t>
            </a:r>
            <a:endParaRPr lang="en-US" dirty="0"/>
          </a:p>
          <a:p>
            <a:pPr marL="0" indent="0">
              <a:buNone/>
            </a:pPr>
            <a:r>
              <a:rPr lang="en-US" dirty="0"/>
              <a:t>[Gerald Jay Sussman  </a:t>
            </a:r>
            <a:r>
              <a:rPr lang="en-US" dirty="0">
                <a:hlinkClick r:id="rId5"/>
              </a:rPr>
              <a:t>https://en.wikipedia.org/wiki/Gerald_Jay_Sussman</a:t>
            </a:r>
            <a:r>
              <a:rPr lang="en-US" dirty="0"/>
              <a:t> </a:t>
            </a:r>
          </a:p>
          <a:p>
            <a:pPr marL="0" indent="0">
              <a:buNone/>
            </a:pPr>
            <a:r>
              <a:rPr lang="en-US" dirty="0"/>
              <a:t>[Neil Armstrong]  </a:t>
            </a:r>
            <a:r>
              <a:rPr lang="en-US" dirty="0">
                <a:hlinkClick r:id="rId6"/>
              </a:rPr>
              <a:t>https://lovequoteswiki.com/one-small-step-for-man-quote/one-small-step-for-man-quote-success-quote-thats-one-small-step-for-man-one-giant-leap-for/</a:t>
            </a:r>
            <a:endParaRPr lang="en-US" dirty="0"/>
          </a:p>
          <a:p>
            <a:pPr marL="0" indent="0">
              <a:buNone/>
            </a:pPr>
            <a:r>
              <a:rPr lang="en-US" dirty="0"/>
              <a:t>[Phillip </a:t>
            </a:r>
            <a:r>
              <a:rPr lang="en-US" dirty="0" err="1"/>
              <a:t>Wadler</a:t>
            </a:r>
            <a:r>
              <a:rPr lang="en-US" dirty="0"/>
              <a:t>]  </a:t>
            </a:r>
            <a:r>
              <a:rPr lang="en-US" dirty="0">
                <a:hlinkClick r:id="rId7"/>
              </a:rPr>
              <a:t>http://homepages.inf.ed.ac.uk/wadler/</a:t>
            </a:r>
            <a:r>
              <a:rPr lang="en-US" dirty="0"/>
              <a:t> </a:t>
            </a:r>
          </a:p>
          <a:p>
            <a:pPr marL="0" indent="0">
              <a:buNone/>
            </a:pPr>
            <a:r>
              <a:rPr lang="en-US" dirty="0"/>
              <a:t>[Regan] </a:t>
            </a:r>
            <a:r>
              <a:rPr lang="en-US" dirty="0">
                <a:hlinkClick r:id="rId8"/>
              </a:rPr>
              <a:t>http://www.thecomicstrips.com/subject/The-Regan-Comic-Strips.php</a:t>
            </a:r>
            <a:r>
              <a:rPr lang="en-US" dirty="0"/>
              <a:t> </a:t>
            </a:r>
          </a:p>
          <a:p>
            <a:pPr marL="0" indent="0">
              <a:buNone/>
            </a:pPr>
            <a:r>
              <a:rPr lang="en-US" dirty="0"/>
              <a:t>[SICP] </a:t>
            </a:r>
            <a:r>
              <a:rPr lang="en-US" dirty="0">
                <a:hlinkClick r:id="rId9"/>
              </a:rPr>
              <a:t>https://en.wikipedia.org/wiki/Structure_and_Interpretation_of_Computer_Programs</a:t>
            </a:r>
            <a:r>
              <a:rPr lang="en-US" dirty="0"/>
              <a:t> </a:t>
            </a:r>
          </a:p>
          <a:p>
            <a:pPr marL="0" indent="0">
              <a:buNone/>
            </a:pPr>
            <a:r>
              <a:rPr lang="en-US" dirty="0"/>
              <a:t>[Simon Peyton Jones]  </a:t>
            </a:r>
            <a:r>
              <a:rPr lang="en-US" dirty="0">
                <a:hlinkClick r:id="rId10"/>
              </a:rPr>
              <a:t>http://www.bath.ac.uk/corporate-information/professor-simon-peyton-jones-oration/</a:t>
            </a:r>
            <a:r>
              <a:rPr lang="en-US" dirty="0"/>
              <a:t> </a:t>
            </a:r>
          </a:p>
          <a:p>
            <a:pPr marL="0" indent="0">
              <a:buNone/>
            </a:pPr>
            <a:endParaRPr lang="en-US" dirty="0"/>
          </a:p>
          <a:p>
            <a:endParaRPr lang="en-US" dirty="0"/>
          </a:p>
          <a:p>
            <a:endParaRPr lang="en-US" dirty="0"/>
          </a:p>
          <a:p>
            <a:pPr marL="0" indent="0">
              <a:buNone/>
            </a:pPr>
            <a:endParaRPr lang="en-US" dirty="0"/>
          </a:p>
        </p:txBody>
      </p:sp>
      <p:sp>
        <p:nvSpPr>
          <p:cNvPr id="9" name="Date Placeholder 8">
            <a:extLst>
              <a:ext uri="{FF2B5EF4-FFF2-40B4-BE49-F238E27FC236}">
                <a16:creationId xmlns:a16="http://schemas.microsoft.com/office/drawing/2014/main" id="{39DD7566-408F-4775-BC2E-AC110B079934}"/>
              </a:ext>
            </a:extLst>
          </p:cNvPr>
          <p:cNvSpPr>
            <a:spLocks noGrp="1"/>
          </p:cNvSpPr>
          <p:nvPr>
            <p:ph type="dt" sz="half" idx="10"/>
          </p:nvPr>
        </p:nvSpPr>
        <p:spPr/>
        <p:txBody>
          <a:bodyPr/>
          <a:lstStyle/>
          <a:p>
            <a:fld id="{FDB70BD0-5DD1-44C3-88A0-E1096BF4AA25}" type="datetime1">
              <a:rPr lang="en-US" smtClean="0"/>
              <a:t>4/29/2020</a:t>
            </a:fld>
            <a:endParaRPr lang="en-US"/>
          </a:p>
        </p:txBody>
      </p:sp>
    </p:spTree>
    <p:extLst>
      <p:ext uri="{BB962C8B-B14F-4D97-AF65-F5344CB8AC3E}">
        <p14:creationId xmlns:p14="http://schemas.microsoft.com/office/powerpoint/2010/main" val="125777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57B6-A3B8-4B9F-9106-B27357949F0D}"/>
              </a:ext>
            </a:extLst>
          </p:cNvPr>
          <p:cNvSpPr>
            <a:spLocks noGrp="1"/>
          </p:cNvSpPr>
          <p:nvPr>
            <p:ph type="title"/>
          </p:nvPr>
        </p:nvSpPr>
        <p:spPr/>
        <p:txBody>
          <a:bodyPr/>
          <a:lstStyle/>
          <a:p>
            <a:r>
              <a:rPr lang="en-US" dirty="0"/>
              <a:t>Containers:  motivation</a:t>
            </a:r>
          </a:p>
        </p:txBody>
      </p:sp>
      <p:sp>
        <p:nvSpPr>
          <p:cNvPr id="3" name="Content Placeholder 2">
            <a:extLst>
              <a:ext uri="{FF2B5EF4-FFF2-40B4-BE49-F238E27FC236}">
                <a16:creationId xmlns:a16="http://schemas.microsoft.com/office/drawing/2014/main" id="{AAA2DFFB-18B0-4C0B-AC9A-C7425856A040}"/>
              </a:ext>
            </a:extLst>
          </p:cNvPr>
          <p:cNvSpPr>
            <a:spLocks noGrp="1"/>
          </p:cNvSpPr>
          <p:nvPr>
            <p:ph idx="1"/>
          </p:nvPr>
        </p:nvSpPr>
        <p:spPr/>
        <p:txBody>
          <a:bodyPr>
            <a:normAutofit fontScale="92500" lnSpcReduction="10000"/>
          </a:bodyPr>
          <a:lstStyle/>
          <a:p>
            <a:r>
              <a:rPr lang="en-US" dirty="0"/>
              <a:t>Communicate absence</a:t>
            </a:r>
          </a:p>
          <a:p>
            <a:pPr lvl="1"/>
            <a:r>
              <a:rPr lang="en-US" dirty="0"/>
              <a:t>Similar to 0 in arithmetic</a:t>
            </a:r>
          </a:p>
          <a:p>
            <a:pPr lvl="1"/>
            <a:r>
              <a:rPr lang="en-US" dirty="0"/>
              <a:t>Get rid of null reference errors</a:t>
            </a:r>
          </a:p>
          <a:p>
            <a:r>
              <a:rPr lang="en-US" dirty="0"/>
              <a:t>Express computations that can fail</a:t>
            </a:r>
          </a:p>
          <a:p>
            <a:pPr lvl="1"/>
            <a:r>
              <a:rPr lang="en-US" dirty="0"/>
              <a:t>Incorporate the idea of failure into the type system</a:t>
            </a:r>
          </a:p>
          <a:p>
            <a:pPr lvl="2"/>
            <a:r>
              <a:rPr lang="en-US" dirty="0"/>
              <a:t>Soft errors instead of panics</a:t>
            </a:r>
          </a:p>
          <a:p>
            <a:r>
              <a:rPr lang="en-US" dirty="0"/>
              <a:t>Lift partial functions to total functions</a:t>
            </a:r>
          </a:p>
          <a:p>
            <a:pPr lvl="1"/>
            <a:r>
              <a:rPr lang="en-US" dirty="0"/>
              <a:t>Division by zero</a:t>
            </a:r>
          </a:p>
          <a:p>
            <a:pPr lvl="1"/>
            <a:r>
              <a:rPr lang="en-US" dirty="0"/>
              <a:t>i.e. number -&gt; number -&gt; Maybe number</a:t>
            </a:r>
          </a:p>
          <a:p>
            <a:r>
              <a:rPr lang="en-US" dirty="0"/>
              <a:t>Quarantine things that don’t fit neatly fit into functional model</a:t>
            </a:r>
          </a:p>
          <a:p>
            <a:pPr lvl="1"/>
            <a:r>
              <a:rPr lang="en-US" dirty="0"/>
              <a:t>But still allow composing them</a:t>
            </a:r>
          </a:p>
        </p:txBody>
      </p:sp>
      <p:sp>
        <p:nvSpPr>
          <p:cNvPr id="4" name="Footer Placeholder 3">
            <a:extLst>
              <a:ext uri="{FF2B5EF4-FFF2-40B4-BE49-F238E27FC236}">
                <a16:creationId xmlns:a16="http://schemas.microsoft.com/office/drawing/2014/main" id="{6F5F3F60-712C-4994-B4C5-200E8F38FC79}"/>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5EB54F05-0C50-4F56-B4C7-92C2861E21B8}"/>
              </a:ext>
            </a:extLst>
          </p:cNvPr>
          <p:cNvSpPr>
            <a:spLocks noGrp="1"/>
          </p:cNvSpPr>
          <p:nvPr>
            <p:ph type="sldNum" sz="quarter" idx="12"/>
          </p:nvPr>
        </p:nvSpPr>
        <p:spPr/>
        <p:txBody>
          <a:bodyPr/>
          <a:lstStyle/>
          <a:p>
            <a:fld id="{A89E7580-CE9D-4E55-80EA-6E04CE00B3BC}" type="slidenum">
              <a:rPr lang="en-US" smtClean="0"/>
              <a:t>3</a:t>
            </a:fld>
            <a:endParaRPr lang="en-US"/>
          </a:p>
        </p:txBody>
      </p:sp>
      <p:sp>
        <p:nvSpPr>
          <p:cNvPr id="6" name="Date Placeholder 5">
            <a:extLst>
              <a:ext uri="{FF2B5EF4-FFF2-40B4-BE49-F238E27FC236}">
                <a16:creationId xmlns:a16="http://schemas.microsoft.com/office/drawing/2014/main" id="{108AACA1-7364-483E-86B4-462247303A33}"/>
              </a:ext>
            </a:extLst>
          </p:cNvPr>
          <p:cNvSpPr>
            <a:spLocks noGrp="1"/>
          </p:cNvSpPr>
          <p:nvPr>
            <p:ph type="dt" sz="half" idx="10"/>
          </p:nvPr>
        </p:nvSpPr>
        <p:spPr/>
        <p:txBody>
          <a:bodyPr/>
          <a:lstStyle/>
          <a:p>
            <a:fld id="{599B7214-5342-4DED-91A6-3135048A9467}" type="datetime1">
              <a:rPr lang="en-US" smtClean="0"/>
              <a:t>4/29/2020</a:t>
            </a:fld>
            <a:endParaRPr lang="en-US"/>
          </a:p>
        </p:txBody>
      </p:sp>
    </p:spTree>
    <p:extLst>
      <p:ext uri="{BB962C8B-B14F-4D97-AF65-F5344CB8AC3E}">
        <p14:creationId xmlns:p14="http://schemas.microsoft.com/office/powerpoint/2010/main" val="272341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E341-AB56-4E66-AC17-94AE74BD9764}"/>
              </a:ext>
            </a:extLst>
          </p:cNvPr>
          <p:cNvSpPr>
            <a:spLocks noGrp="1"/>
          </p:cNvSpPr>
          <p:nvPr>
            <p:ph type="title"/>
          </p:nvPr>
        </p:nvSpPr>
        <p:spPr/>
        <p:txBody>
          <a:bodyPr/>
          <a:lstStyle/>
          <a:p>
            <a:r>
              <a:rPr lang="en-US" dirty="0"/>
              <a:t>Early containers</a:t>
            </a:r>
          </a:p>
        </p:txBody>
      </p:sp>
      <p:sp>
        <p:nvSpPr>
          <p:cNvPr id="3" name="Content Placeholder 2">
            <a:extLst>
              <a:ext uri="{FF2B5EF4-FFF2-40B4-BE49-F238E27FC236}">
                <a16:creationId xmlns:a16="http://schemas.microsoft.com/office/drawing/2014/main" id="{566E57DB-C75A-4C12-BBF7-0971FC544474}"/>
              </a:ext>
            </a:extLst>
          </p:cNvPr>
          <p:cNvSpPr>
            <a:spLocks noGrp="1"/>
          </p:cNvSpPr>
          <p:nvPr>
            <p:ph idx="1"/>
          </p:nvPr>
        </p:nvSpPr>
        <p:spPr/>
        <p:txBody>
          <a:bodyPr/>
          <a:lstStyle/>
          <a:p>
            <a:r>
              <a:rPr lang="en-US" dirty="0"/>
              <a:t>Low ceremony containers since </a:t>
            </a:r>
            <a:r>
              <a:rPr lang="el-GR" dirty="0"/>
              <a:t>λ</a:t>
            </a:r>
            <a:r>
              <a:rPr lang="en-US" dirty="0"/>
              <a:t>-calculus days:</a:t>
            </a:r>
          </a:p>
          <a:p>
            <a:pPr lvl="1"/>
            <a:r>
              <a:rPr lang="en-US" dirty="0"/>
              <a:t>Lists</a:t>
            </a:r>
          </a:p>
          <a:p>
            <a:pPr lvl="1"/>
            <a:r>
              <a:rPr lang="en-US" dirty="0"/>
              <a:t>Pairs</a:t>
            </a:r>
          </a:p>
        </p:txBody>
      </p:sp>
      <p:sp>
        <p:nvSpPr>
          <p:cNvPr id="4" name="Date Placeholder 3">
            <a:extLst>
              <a:ext uri="{FF2B5EF4-FFF2-40B4-BE49-F238E27FC236}">
                <a16:creationId xmlns:a16="http://schemas.microsoft.com/office/drawing/2014/main" id="{B40D495E-07BB-4902-904B-8DF35F98F479}"/>
              </a:ext>
            </a:extLst>
          </p:cNvPr>
          <p:cNvSpPr>
            <a:spLocks noGrp="1"/>
          </p:cNvSpPr>
          <p:nvPr>
            <p:ph type="dt" sz="half" idx="10"/>
          </p:nvPr>
        </p:nvSpPr>
        <p:spPr/>
        <p:txBody>
          <a:bodyPr/>
          <a:lstStyle/>
          <a:p>
            <a:fld id="{2AB40483-966F-4037-A75C-EE9DF7D52E20}" type="datetime1">
              <a:rPr lang="en-US" smtClean="0"/>
              <a:t>4/29/2020</a:t>
            </a:fld>
            <a:endParaRPr lang="en-US"/>
          </a:p>
        </p:txBody>
      </p:sp>
      <p:sp>
        <p:nvSpPr>
          <p:cNvPr id="5" name="Footer Placeholder 4">
            <a:extLst>
              <a:ext uri="{FF2B5EF4-FFF2-40B4-BE49-F238E27FC236}">
                <a16:creationId xmlns:a16="http://schemas.microsoft.com/office/drawing/2014/main" id="{84121D04-F5A4-4CDA-8AFE-EDC1E0888D54}"/>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DE46B321-329E-48AD-9640-61BA08F7D3E3}"/>
              </a:ext>
            </a:extLst>
          </p:cNvPr>
          <p:cNvSpPr>
            <a:spLocks noGrp="1"/>
          </p:cNvSpPr>
          <p:nvPr>
            <p:ph type="sldNum" sz="quarter" idx="12"/>
          </p:nvPr>
        </p:nvSpPr>
        <p:spPr/>
        <p:txBody>
          <a:bodyPr/>
          <a:lstStyle/>
          <a:p>
            <a:fld id="{A89E7580-CE9D-4E55-80EA-6E04CE00B3BC}" type="slidenum">
              <a:rPr lang="en-US" smtClean="0"/>
              <a:t>4</a:t>
            </a:fld>
            <a:endParaRPr lang="en-US"/>
          </a:p>
        </p:txBody>
      </p:sp>
    </p:spTree>
    <p:extLst>
      <p:ext uri="{BB962C8B-B14F-4D97-AF65-F5344CB8AC3E}">
        <p14:creationId xmlns:p14="http://schemas.microsoft.com/office/powerpoint/2010/main" val="191014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57F5-ACB8-4E20-97CD-7BB4483BCD7D}"/>
              </a:ext>
            </a:extLst>
          </p:cNvPr>
          <p:cNvSpPr>
            <a:spLocks noGrp="1"/>
          </p:cNvSpPr>
          <p:nvPr>
            <p:ph type="title"/>
          </p:nvPr>
        </p:nvSpPr>
        <p:spPr/>
        <p:txBody>
          <a:bodyPr/>
          <a:lstStyle/>
          <a:p>
            <a:r>
              <a:rPr lang="en-US" dirty="0"/>
              <a:t>Containers:  basic concepts</a:t>
            </a:r>
          </a:p>
        </p:txBody>
      </p:sp>
      <p:sp>
        <p:nvSpPr>
          <p:cNvPr id="3" name="Content Placeholder 2">
            <a:extLst>
              <a:ext uri="{FF2B5EF4-FFF2-40B4-BE49-F238E27FC236}">
                <a16:creationId xmlns:a16="http://schemas.microsoft.com/office/drawing/2014/main" id="{1E123FE9-3336-474C-ACF3-546D21C17F87}"/>
              </a:ext>
            </a:extLst>
          </p:cNvPr>
          <p:cNvSpPr>
            <a:spLocks noGrp="1"/>
          </p:cNvSpPr>
          <p:nvPr>
            <p:ph idx="1"/>
          </p:nvPr>
        </p:nvSpPr>
        <p:spPr/>
        <p:txBody>
          <a:bodyPr>
            <a:normAutofit fontScale="85000" lnSpcReduction="20000"/>
          </a:bodyPr>
          <a:lstStyle/>
          <a:p>
            <a:r>
              <a:rPr lang="en-US" dirty="0"/>
              <a:t>Axiom:  </a:t>
            </a:r>
          </a:p>
          <a:p>
            <a:pPr lvl="1"/>
            <a:r>
              <a:rPr lang="en-US" dirty="0"/>
              <a:t>Composition is the best way to control complexity.</a:t>
            </a:r>
          </a:p>
          <a:p>
            <a:r>
              <a:rPr lang="en-US" dirty="0"/>
              <a:t>Arity:</a:t>
            </a:r>
          </a:p>
          <a:p>
            <a:pPr lvl="1"/>
            <a:r>
              <a:rPr lang="en-US" dirty="0"/>
              <a:t>A container can have 0 or more wrapped elements</a:t>
            </a:r>
          </a:p>
          <a:p>
            <a:r>
              <a:rPr lang="en-US" dirty="0"/>
              <a:t>Emptiness:</a:t>
            </a:r>
          </a:p>
          <a:p>
            <a:pPr lvl="1"/>
            <a:r>
              <a:rPr lang="en-US" dirty="0"/>
              <a:t>Checks should be in </a:t>
            </a:r>
            <a:r>
              <a:rPr lang="en-US" dirty="0" err="1"/>
              <a:t>callee</a:t>
            </a:r>
            <a:r>
              <a:rPr lang="en-US" dirty="0"/>
              <a:t>, never caller.</a:t>
            </a:r>
          </a:p>
          <a:p>
            <a:pPr lvl="1"/>
            <a:r>
              <a:rPr lang="en-US" dirty="0"/>
              <a:t>Empty checks in caller would make composition difficult</a:t>
            </a:r>
          </a:p>
          <a:p>
            <a:r>
              <a:rPr lang="en-US" dirty="0"/>
              <a:t>Members:</a:t>
            </a:r>
          </a:p>
          <a:p>
            <a:pPr lvl="1"/>
            <a:r>
              <a:rPr lang="en-US" dirty="0"/>
              <a:t>Wrap (lift):  </a:t>
            </a:r>
          </a:p>
          <a:p>
            <a:pPr lvl="2"/>
            <a:r>
              <a:rPr lang="en-US" dirty="0"/>
              <a:t>Take a raw value and wrap it inside a container.</a:t>
            </a:r>
          </a:p>
          <a:p>
            <a:pPr lvl="1"/>
            <a:r>
              <a:rPr lang="en-US" dirty="0"/>
              <a:t>Map (apply):  </a:t>
            </a:r>
          </a:p>
          <a:p>
            <a:pPr lvl="2"/>
            <a:r>
              <a:rPr lang="en-US" dirty="0"/>
              <a:t>Apply a (potentially wrapped) function to a (potentially wrapped) value.</a:t>
            </a:r>
          </a:p>
          <a:p>
            <a:pPr lvl="1"/>
            <a:r>
              <a:rPr lang="en-US" dirty="0"/>
              <a:t>Compose (bind):</a:t>
            </a:r>
          </a:p>
          <a:p>
            <a:pPr lvl="2"/>
            <a:r>
              <a:rPr lang="en-US" dirty="0"/>
              <a:t>Ability to compose wrapped values with other wrapped values.</a:t>
            </a:r>
          </a:p>
        </p:txBody>
      </p:sp>
      <p:sp>
        <p:nvSpPr>
          <p:cNvPr id="4" name="Footer Placeholder 3">
            <a:extLst>
              <a:ext uri="{FF2B5EF4-FFF2-40B4-BE49-F238E27FC236}">
                <a16:creationId xmlns:a16="http://schemas.microsoft.com/office/drawing/2014/main" id="{9F0517E9-CB24-4FB1-B5DD-E5F4DB01701E}"/>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EFC400DB-6F92-4ACB-96A8-41E39795B90A}"/>
              </a:ext>
            </a:extLst>
          </p:cNvPr>
          <p:cNvSpPr>
            <a:spLocks noGrp="1"/>
          </p:cNvSpPr>
          <p:nvPr>
            <p:ph type="sldNum" sz="quarter" idx="12"/>
          </p:nvPr>
        </p:nvSpPr>
        <p:spPr/>
        <p:txBody>
          <a:bodyPr/>
          <a:lstStyle/>
          <a:p>
            <a:fld id="{A89E7580-CE9D-4E55-80EA-6E04CE00B3BC}" type="slidenum">
              <a:rPr lang="en-US" smtClean="0"/>
              <a:t>5</a:t>
            </a:fld>
            <a:endParaRPr lang="en-US"/>
          </a:p>
        </p:txBody>
      </p:sp>
      <p:pic>
        <p:nvPicPr>
          <p:cNvPr id="7" name="Picture 6">
            <a:extLst>
              <a:ext uri="{FF2B5EF4-FFF2-40B4-BE49-F238E27FC236}">
                <a16:creationId xmlns:a16="http://schemas.microsoft.com/office/drawing/2014/main" id="{0D20D716-7F53-444C-BB93-21D7A3499D07}"/>
              </a:ext>
            </a:extLst>
          </p:cNvPr>
          <p:cNvPicPr>
            <a:picLocks noChangeAspect="1"/>
          </p:cNvPicPr>
          <p:nvPr/>
        </p:nvPicPr>
        <p:blipFill>
          <a:blip r:embed="rId3"/>
          <a:stretch>
            <a:fillRect/>
          </a:stretch>
        </p:blipFill>
        <p:spPr>
          <a:xfrm>
            <a:off x="8153400" y="2066925"/>
            <a:ext cx="2466975" cy="1847850"/>
          </a:xfrm>
          <a:prstGeom prst="rect">
            <a:avLst/>
          </a:prstGeom>
        </p:spPr>
      </p:pic>
      <p:sp>
        <p:nvSpPr>
          <p:cNvPr id="8" name="TextBox 7">
            <a:extLst>
              <a:ext uri="{FF2B5EF4-FFF2-40B4-BE49-F238E27FC236}">
                <a16:creationId xmlns:a16="http://schemas.microsoft.com/office/drawing/2014/main" id="{D6A1BCD1-AAA8-4335-A91C-294207DC9837}"/>
              </a:ext>
            </a:extLst>
          </p:cNvPr>
          <p:cNvSpPr txBox="1"/>
          <p:nvPr/>
        </p:nvSpPr>
        <p:spPr>
          <a:xfrm>
            <a:off x="7819951" y="4094162"/>
            <a:ext cx="3133871" cy="369332"/>
          </a:xfrm>
          <a:prstGeom prst="rect">
            <a:avLst/>
          </a:prstGeom>
          <a:noFill/>
        </p:spPr>
        <p:txBody>
          <a:bodyPr wrap="none" rtlCol="0">
            <a:spAutoFit/>
          </a:bodyPr>
          <a:lstStyle/>
          <a:p>
            <a:r>
              <a:rPr lang="en-US" dirty="0"/>
              <a:t>[Brian Beckman]:  composition!</a:t>
            </a:r>
          </a:p>
        </p:txBody>
      </p:sp>
      <p:sp>
        <p:nvSpPr>
          <p:cNvPr id="9" name="Date Placeholder 8">
            <a:extLst>
              <a:ext uri="{FF2B5EF4-FFF2-40B4-BE49-F238E27FC236}">
                <a16:creationId xmlns:a16="http://schemas.microsoft.com/office/drawing/2014/main" id="{484F65A2-8DA3-40FF-A335-9B884A405C76}"/>
              </a:ext>
            </a:extLst>
          </p:cNvPr>
          <p:cNvSpPr>
            <a:spLocks noGrp="1"/>
          </p:cNvSpPr>
          <p:nvPr>
            <p:ph type="dt" sz="half" idx="10"/>
          </p:nvPr>
        </p:nvSpPr>
        <p:spPr/>
        <p:txBody>
          <a:bodyPr/>
          <a:lstStyle/>
          <a:p>
            <a:fld id="{A9CFE541-681E-4F29-A735-FB8D3389CCAB}" type="datetime1">
              <a:rPr lang="en-US" smtClean="0"/>
              <a:t>4/29/2020</a:t>
            </a:fld>
            <a:endParaRPr lang="en-US"/>
          </a:p>
        </p:txBody>
      </p:sp>
    </p:spTree>
    <p:extLst>
      <p:ext uri="{BB962C8B-B14F-4D97-AF65-F5344CB8AC3E}">
        <p14:creationId xmlns:p14="http://schemas.microsoft.com/office/powerpoint/2010/main" val="238725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B027-9EAA-4C8D-BAB4-65EF0EDBD995}"/>
              </a:ext>
            </a:extLst>
          </p:cNvPr>
          <p:cNvSpPr>
            <a:spLocks noGrp="1"/>
          </p:cNvSpPr>
          <p:nvPr>
            <p:ph type="title"/>
          </p:nvPr>
        </p:nvSpPr>
        <p:spPr/>
        <p:txBody>
          <a:bodyPr/>
          <a:lstStyle/>
          <a:p>
            <a:r>
              <a:rPr lang="en-US" dirty="0"/>
              <a:t>Bertrand Meyer:  contracts</a:t>
            </a:r>
          </a:p>
        </p:txBody>
      </p:sp>
      <p:sp>
        <p:nvSpPr>
          <p:cNvPr id="3" name="Content Placeholder 2">
            <a:extLst>
              <a:ext uri="{FF2B5EF4-FFF2-40B4-BE49-F238E27FC236}">
                <a16:creationId xmlns:a16="http://schemas.microsoft.com/office/drawing/2014/main" id="{8A78595E-E09A-465E-87A8-4ED64AE5654A}"/>
              </a:ext>
            </a:extLst>
          </p:cNvPr>
          <p:cNvSpPr>
            <a:spLocks noGrp="1"/>
          </p:cNvSpPr>
          <p:nvPr>
            <p:ph idx="1"/>
          </p:nvPr>
        </p:nvSpPr>
        <p:spPr>
          <a:xfrm>
            <a:off x="838200" y="1825625"/>
            <a:ext cx="10515600" cy="4351338"/>
          </a:xfrm>
        </p:spPr>
        <p:txBody>
          <a:bodyPr>
            <a:normAutofit/>
          </a:bodyPr>
          <a:lstStyle/>
          <a:p>
            <a:r>
              <a:rPr lang="en-US" dirty="0"/>
              <a:t>Contracts and responsibilities:</a:t>
            </a:r>
          </a:p>
          <a:p>
            <a:pPr lvl="1"/>
            <a:r>
              <a:rPr lang="en-US" dirty="0"/>
              <a:t>Caller versus </a:t>
            </a:r>
            <a:r>
              <a:rPr lang="en-US" dirty="0" err="1"/>
              <a:t>callee</a:t>
            </a:r>
            <a:endParaRPr lang="en-US" dirty="0"/>
          </a:p>
          <a:p>
            <a:r>
              <a:rPr lang="en-US" dirty="0"/>
              <a:t>FP applies this principle better than OOP.</a:t>
            </a:r>
          </a:p>
          <a:p>
            <a:pPr lvl="1"/>
            <a:r>
              <a:rPr lang="en-US" dirty="0"/>
              <a:t>OOP missed most obvious application of principle!</a:t>
            </a:r>
          </a:p>
          <a:p>
            <a:r>
              <a:rPr lang="en-US" dirty="0"/>
              <a:t>Check for empty container:</a:t>
            </a:r>
          </a:p>
          <a:p>
            <a:pPr lvl="1"/>
            <a:r>
              <a:rPr lang="en-US" dirty="0"/>
              <a:t>Not in caller!</a:t>
            </a:r>
          </a:p>
          <a:p>
            <a:pPr lvl="2"/>
            <a:r>
              <a:rPr lang="en-US" dirty="0"/>
              <a:t>Makes it hard to pipe and compose</a:t>
            </a:r>
          </a:p>
          <a:p>
            <a:pPr lvl="2"/>
            <a:r>
              <a:rPr lang="en-US" dirty="0"/>
              <a:t>Null reference errors possible</a:t>
            </a:r>
          </a:p>
          <a:p>
            <a:pPr lvl="1"/>
            <a:r>
              <a:rPr lang="en-US" dirty="0"/>
              <a:t>Move to </a:t>
            </a:r>
            <a:r>
              <a:rPr lang="en-US" dirty="0" err="1"/>
              <a:t>callee</a:t>
            </a:r>
            <a:endParaRPr lang="en-US" dirty="0"/>
          </a:p>
          <a:p>
            <a:pPr lvl="2"/>
            <a:r>
              <a:rPr lang="en-US" dirty="0"/>
              <a:t>No more null references</a:t>
            </a:r>
          </a:p>
        </p:txBody>
      </p:sp>
      <p:sp>
        <p:nvSpPr>
          <p:cNvPr id="4" name="Footer Placeholder 3">
            <a:extLst>
              <a:ext uri="{FF2B5EF4-FFF2-40B4-BE49-F238E27FC236}">
                <a16:creationId xmlns:a16="http://schemas.microsoft.com/office/drawing/2014/main" id="{2F3528E1-E379-41CE-A5D7-2AEDEF3855AC}"/>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6D6D238C-08A6-4926-9D0F-EEB701D9A81F}"/>
              </a:ext>
            </a:extLst>
          </p:cNvPr>
          <p:cNvSpPr>
            <a:spLocks noGrp="1"/>
          </p:cNvSpPr>
          <p:nvPr>
            <p:ph type="sldNum" sz="quarter" idx="12"/>
          </p:nvPr>
        </p:nvSpPr>
        <p:spPr/>
        <p:txBody>
          <a:bodyPr/>
          <a:lstStyle/>
          <a:p>
            <a:fld id="{A89E7580-CE9D-4E55-80EA-6E04CE00B3BC}" type="slidenum">
              <a:rPr lang="en-US" smtClean="0"/>
              <a:t>6</a:t>
            </a:fld>
            <a:endParaRPr lang="en-US"/>
          </a:p>
        </p:txBody>
      </p:sp>
      <p:pic>
        <p:nvPicPr>
          <p:cNvPr id="1028" name="Picture 4" descr="Bertrand Meyer IMG 2481.jpg">
            <a:extLst>
              <a:ext uri="{FF2B5EF4-FFF2-40B4-BE49-F238E27FC236}">
                <a16:creationId xmlns:a16="http://schemas.microsoft.com/office/drawing/2014/main" id="{1599D7AE-9EB8-41D2-B9AB-0C55BEE6F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176" y="991894"/>
            <a:ext cx="2381250" cy="1590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B7094EC-3E1A-4446-AC0E-9421CF2401D4}"/>
              </a:ext>
            </a:extLst>
          </p:cNvPr>
          <p:cNvSpPr txBox="1"/>
          <p:nvPr/>
        </p:nvSpPr>
        <p:spPr>
          <a:xfrm>
            <a:off x="7845798" y="2731294"/>
            <a:ext cx="2922403" cy="369332"/>
          </a:xfrm>
          <a:prstGeom prst="rect">
            <a:avLst/>
          </a:prstGeom>
          <a:noFill/>
        </p:spPr>
        <p:txBody>
          <a:bodyPr wrap="none" rtlCol="0">
            <a:spAutoFit/>
          </a:bodyPr>
          <a:lstStyle/>
          <a:p>
            <a:r>
              <a:rPr lang="en-US" dirty="0"/>
              <a:t>[Bertrand Meyer]:  contracts!</a:t>
            </a:r>
          </a:p>
        </p:txBody>
      </p:sp>
      <p:pic>
        <p:nvPicPr>
          <p:cNvPr id="4098" name="Picture 2" descr="Image result for missed the boat">
            <a:extLst>
              <a:ext uri="{FF2B5EF4-FFF2-40B4-BE49-F238E27FC236}">
                <a16:creationId xmlns:a16="http://schemas.microsoft.com/office/drawing/2014/main" id="{5DC11093-2D37-486A-A83B-9A5F6A2C0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496" y="3431382"/>
            <a:ext cx="1868805" cy="2076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E166B86-A93F-498A-98E4-2C4FBBBCEFB0}"/>
              </a:ext>
            </a:extLst>
          </p:cNvPr>
          <p:cNvSpPr txBox="1"/>
          <p:nvPr/>
        </p:nvSpPr>
        <p:spPr>
          <a:xfrm>
            <a:off x="8919424" y="5634038"/>
            <a:ext cx="932914" cy="367517"/>
          </a:xfrm>
          <a:prstGeom prst="rect">
            <a:avLst/>
          </a:prstGeom>
          <a:noFill/>
        </p:spPr>
        <p:txBody>
          <a:bodyPr wrap="square" rtlCol="0">
            <a:spAutoFit/>
          </a:bodyPr>
          <a:lstStyle/>
          <a:p>
            <a:r>
              <a:rPr lang="en-US" dirty="0"/>
              <a:t>[Regan]</a:t>
            </a:r>
          </a:p>
        </p:txBody>
      </p:sp>
      <p:sp>
        <p:nvSpPr>
          <p:cNvPr id="7" name="Date Placeholder 6">
            <a:extLst>
              <a:ext uri="{FF2B5EF4-FFF2-40B4-BE49-F238E27FC236}">
                <a16:creationId xmlns:a16="http://schemas.microsoft.com/office/drawing/2014/main" id="{393F1918-3EE8-418C-AB99-313AFB54FDAE}"/>
              </a:ext>
            </a:extLst>
          </p:cNvPr>
          <p:cNvSpPr>
            <a:spLocks noGrp="1"/>
          </p:cNvSpPr>
          <p:nvPr>
            <p:ph type="dt" sz="half" idx="10"/>
          </p:nvPr>
        </p:nvSpPr>
        <p:spPr/>
        <p:txBody>
          <a:bodyPr/>
          <a:lstStyle/>
          <a:p>
            <a:fld id="{B8B6BBD4-AEE3-4AEF-9236-75B0C0B6BB86}" type="datetime1">
              <a:rPr lang="en-US" smtClean="0"/>
              <a:t>4/29/2020</a:t>
            </a:fld>
            <a:endParaRPr lang="en-US"/>
          </a:p>
        </p:txBody>
      </p:sp>
    </p:spTree>
    <p:extLst>
      <p:ext uri="{BB962C8B-B14F-4D97-AF65-F5344CB8AC3E}">
        <p14:creationId xmlns:p14="http://schemas.microsoft.com/office/powerpoint/2010/main" val="159853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9113-1F1F-4DD0-AA5E-73E7ED3D5271}"/>
              </a:ext>
            </a:extLst>
          </p:cNvPr>
          <p:cNvSpPr>
            <a:spLocks noGrp="1"/>
          </p:cNvSpPr>
          <p:nvPr>
            <p:ph type="title"/>
          </p:nvPr>
        </p:nvSpPr>
        <p:spPr/>
        <p:txBody>
          <a:bodyPr/>
          <a:lstStyle/>
          <a:p>
            <a:r>
              <a:rPr lang="en-US" dirty="0"/>
              <a:t>Empty container checks</a:t>
            </a:r>
          </a:p>
        </p:txBody>
      </p:sp>
      <p:sp>
        <p:nvSpPr>
          <p:cNvPr id="3" name="Content Placeholder 2">
            <a:extLst>
              <a:ext uri="{FF2B5EF4-FFF2-40B4-BE49-F238E27FC236}">
                <a16:creationId xmlns:a16="http://schemas.microsoft.com/office/drawing/2014/main" id="{4254177D-7175-4A86-824E-4ABAE1D12078}"/>
              </a:ext>
            </a:extLst>
          </p:cNvPr>
          <p:cNvSpPr>
            <a:spLocks noGrp="1"/>
          </p:cNvSpPr>
          <p:nvPr>
            <p:ph idx="1"/>
          </p:nvPr>
        </p:nvSpPr>
        <p:spPr/>
        <p:txBody>
          <a:bodyPr>
            <a:normAutofit fontScale="85000" lnSpcReduction="20000"/>
          </a:bodyPr>
          <a:lstStyle/>
          <a:p>
            <a:r>
              <a:rPr lang="en-US" dirty="0"/>
              <a:t>Typical (unreadable!) legacy code:</a:t>
            </a:r>
          </a:p>
          <a:p>
            <a:pPr marL="457200" lvl="1" indent="0">
              <a:buNone/>
            </a:pPr>
            <a:r>
              <a:rPr lang="en-US" dirty="0">
                <a:solidFill>
                  <a:srgbClr val="C00000"/>
                </a:solidFill>
              </a:rPr>
              <a:t>if container is not empty then</a:t>
            </a:r>
          </a:p>
          <a:p>
            <a:pPr marL="457200" lvl="1" indent="0">
              <a:buNone/>
            </a:pPr>
            <a:r>
              <a:rPr lang="en-US" dirty="0">
                <a:solidFill>
                  <a:srgbClr val="C00000"/>
                </a:solidFill>
              </a:rPr>
              <a:t>	if nested container is not empty then</a:t>
            </a:r>
          </a:p>
          <a:p>
            <a:pPr marL="457200" lvl="1" indent="0">
              <a:buNone/>
            </a:pPr>
            <a:r>
              <a:rPr lang="en-US" dirty="0">
                <a:solidFill>
                  <a:srgbClr val="C00000"/>
                </a:solidFill>
              </a:rPr>
              <a:t>		{run function on container}</a:t>
            </a:r>
          </a:p>
          <a:p>
            <a:pPr marL="457200" lvl="1" indent="0">
              <a:buNone/>
            </a:pPr>
            <a:r>
              <a:rPr lang="en-US" dirty="0">
                <a:solidFill>
                  <a:srgbClr val="C00000"/>
                </a:solidFill>
              </a:rPr>
              <a:t>	else</a:t>
            </a:r>
          </a:p>
          <a:p>
            <a:pPr marL="457200" lvl="1" indent="0">
              <a:buNone/>
            </a:pPr>
            <a:r>
              <a:rPr lang="en-US" dirty="0">
                <a:solidFill>
                  <a:srgbClr val="C00000"/>
                </a:solidFill>
              </a:rPr>
              <a:t>		{return a different type}</a:t>
            </a:r>
          </a:p>
          <a:p>
            <a:pPr marL="457200" lvl="1" indent="0">
              <a:buNone/>
            </a:pPr>
            <a:r>
              <a:rPr lang="en-US" dirty="0">
                <a:solidFill>
                  <a:srgbClr val="C00000"/>
                </a:solidFill>
              </a:rPr>
              <a:t>else</a:t>
            </a:r>
          </a:p>
          <a:p>
            <a:pPr marL="457200" lvl="1" indent="0">
              <a:buNone/>
            </a:pPr>
            <a:r>
              <a:rPr lang="en-US" dirty="0">
                <a:solidFill>
                  <a:srgbClr val="C00000"/>
                </a:solidFill>
              </a:rPr>
              <a:t>	{return a different type}</a:t>
            </a:r>
          </a:p>
          <a:p>
            <a:r>
              <a:rPr lang="en-US" dirty="0"/>
              <a:t>When call sites test for empty containers:</a:t>
            </a:r>
          </a:p>
          <a:p>
            <a:pPr lvl="1"/>
            <a:r>
              <a:rPr lang="en-US" dirty="0"/>
              <a:t>Inconsistent checks mean ugly surprises at run time.</a:t>
            </a:r>
          </a:p>
          <a:p>
            <a:r>
              <a:rPr lang="en-US" dirty="0"/>
              <a:t>Both branches of if tests should return same type!</a:t>
            </a:r>
          </a:p>
          <a:p>
            <a:pPr lvl="1"/>
            <a:r>
              <a:rPr lang="en-US" dirty="0"/>
              <a:t>Otherwise we lose type coherence</a:t>
            </a:r>
          </a:p>
          <a:p>
            <a:pPr lvl="1"/>
            <a:r>
              <a:rPr lang="en-US" dirty="0"/>
              <a:t>Good solution:  if the container is empty, just return it.</a:t>
            </a:r>
          </a:p>
          <a:p>
            <a:r>
              <a:rPr lang="en-US" dirty="0"/>
              <a:t>Conclusion:  don’t chain if tests, chain functions!</a:t>
            </a:r>
          </a:p>
        </p:txBody>
      </p:sp>
      <p:sp>
        <p:nvSpPr>
          <p:cNvPr id="4" name="Footer Placeholder 3">
            <a:extLst>
              <a:ext uri="{FF2B5EF4-FFF2-40B4-BE49-F238E27FC236}">
                <a16:creationId xmlns:a16="http://schemas.microsoft.com/office/drawing/2014/main" id="{21C75CC5-8017-4C25-8A41-517E7A3B51EF}"/>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DB0E1A74-6690-4707-BEC7-5786FA91B095}"/>
              </a:ext>
            </a:extLst>
          </p:cNvPr>
          <p:cNvSpPr>
            <a:spLocks noGrp="1"/>
          </p:cNvSpPr>
          <p:nvPr>
            <p:ph type="sldNum" sz="quarter" idx="12"/>
          </p:nvPr>
        </p:nvSpPr>
        <p:spPr/>
        <p:txBody>
          <a:bodyPr/>
          <a:lstStyle/>
          <a:p>
            <a:fld id="{A89E7580-CE9D-4E55-80EA-6E04CE00B3BC}" type="slidenum">
              <a:rPr lang="en-US" smtClean="0"/>
              <a:t>7</a:t>
            </a:fld>
            <a:endParaRPr lang="en-US"/>
          </a:p>
        </p:txBody>
      </p:sp>
      <p:pic>
        <p:nvPicPr>
          <p:cNvPr id="9" name="Picture 8">
            <a:extLst>
              <a:ext uri="{FF2B5EF4-FFF2-40B4-BE49-F238E27FC236}">
                <a16:creationId xmlns:a16="http://schemas.microsoft.com/office/drawing/2014/main" id="{55727B67-797F-490D-8F99-361560DB5C8D}"/>
              </a:ext>
            </a:extLst>
          </p:cNvPr>
          <p:cNvPicPr>
            <a:picLocks noChangeAspect="1"/>
          </p:cNvPicPr>
          <p:nvPr/>
        </p:nvPicPr>
        <p:blipFill>
          <a:blip r:embed="rId3"/>
          <a:stretch>
            <a:fillRect/>
          </a:stretch>
        </p:blipFill>
        <p:spPr>
          <a:xfrm>
            <a:off x="7213600" y="2226469"/>
            <a:ext cx="2286000" cy="2000250"/>
          </a:xfrm>
          <a:prstGeom prst="rect">
            <a:avLst/>
          </a:prstGeom>
        </p:spPr>
      </p:pic>
      <p:sp>
        <p:nvSpPr>
          <p:cNvPr id="10" name="Date Placeholder 9">
            <a:extLst>
              <a:ext uri="{FF2B5EF4-FFF2-40B4-BE49-F238E27FC236}">
                <a16:creationId xmlns:a16="http://schemas.microsoft.com/office/drawing/2014/main" id="{BB1B3EDE-082E-4C27-B83C-D8083EFA4546}"/>
              </a:ext>
            </a:extLst>
          </p:cNvPr>
          <p:cNvSpPr>
            <a:spLocks noGrp="1"/>
          </p:cNvSpPr>
          <p:nvPr>
            <p:ph type="dt" sz="half" idx="10"/>
          </p:nvPr>
        </p:nvSpPr>
        <p:spPr/>
        <p:txBody>
          <a:bodyPr/>
          <a:lstStyle/>
          <a:p>
            <a:fld id="{1E6D3BAB-25B8-4A85-801A-8EC0683CF920}" type="datetime1">
              <a:rPr lang="en-US" smtClean="0"/>
              <a:t>4/29/2020</a:t>
            </a:fld>
            <a:endParaRPr lang="en-US"/>
          </a:p>
        </p:txBody>
      </p:sp>
    </p:spTree>
    <p:extLst>
      <p:ext uri="{BB962C8B-B14F-4D97-AF65-F5344CB8AC3E}">
        <p14:creationId xmlns:p14="http://schemas.microsoft.com/office/powerpoint/2010/main" val="145248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5D0C-5307-4A2F-88D6-43DD9057ADCA}"/>
              </a:ext>
            </a:extLst>
          </p:cNvPr>
          <p:cNvSpPr>
            <a:spLocks noGrp="1"/>
          </p:cNvSpPr>
          <p:nvPr>
            <p:ph type="title"/>
          </p:nvPr>
        </p:nvSpPr>
        <p:spPr/>
        <p:txBody>
          <a:bodyPr/>
          <a:lstStyle/>
          <a:p>
            <a:r>
              <a:rPr lang="en-US" dirty="0"/>
              <a:t>Scheme</a:t>
            </a:r>
          </a:p>
        </p:txBody>
      </p:sp>
      <p:sp>
        <p:nvSpPr>
          <p:cNvPr id="3" name="Content Placeholder 2">
            <a:extLst>
              <a:ext uri="{FF2B5EF4-FFF2-40B4-BE49-F238E27FC236}">
                <a16:creationId xmlns:a16="http://schemas.microsoft.com/office/drawing/2014/main" id="{9805CA1B-0794-458F-B67F-2657A2C10E7A}"/>
              </a:ext>
            </a:extLst>
          </p:cNvPr>
          <p:cNvSpPr>
            <a:spLocks noGrp="1"/>
          </p:cNvSpPr>
          <p:nvPr>
            <p:ph idx="1"/>
          </p:nvPr>
        </p:nvSpPr>
        <p:spPr>
          <a:xfrm>
            <a:off x="838200" y="1825625"/>
            <a:ext cx="10299700" cy="4351338"/>
          </a:xfrm>
        </p:spPr>
        <p:txBody>
          <a:bodyPr/>
          <a:lstStyle/>
          <a:p>
            <a:r>
              <a:rPr lang="en-US" dirty="0"/>
              <a:t>1</a:t>
            </a:r>
            <a:r>
              <a:rPr lang="en-US" baseline="30000" dirty="0"/>
              <a:t>st</a:t>
            </a:r>
            <a:r>
              <a:rPr lang="en-US" dirty="0"/>
              <a:t> class citizenship</a:t>
            </a:r>
          </a:p>
          <a:p>
            <a:pPr lvl="1"/>
            <a:r>
              <a:rPr lang="en-US" dirty="0"/>
              <a:t>All entities in a programming language must able to participate equally in all activities sanctioned by the language.</a:t>
            </a:r>
          </a:p>
        </p:txBody>
      </p:sp>
      <p:sp>
        <p:nvSpPr>
          <p:cNvPr id="4" name="Footer Placeholder 3">
            <a:extLst>
              <a:ext uri="{FF2B5EF4-FFF2-40B4-BE49-F238E27FC236}">
                <a16:creationId xmlns:a16="http://schemas.microsoft.com/office/drawing/2014/main" id="{043302BF-2EAD-4DB0-95D5-A5E948A05E77}"/>
              </a:ext>
            </a:extLst>
          </p:cNvPr>
          <p:cNvSpPr>
            <a:spLocks noGrp="1"/>
          </p:cNvSpPr>
          <p:nvPr>
            <p:ph type="ftr" sz="quarter" idx="11"/>
          </p:nvPr>
        </p:nvSpPr>
        <p:spPr/>
        <p:txBody>
          <a:bodyPr/>
          <a:lstStyle/>
          <a:p>
            <a:r>
              <a:rPr lang="en-US"/>
              <a:t>intro to containers:  functor, applicative, and monad</a:t>
            </a:r>
          </a:p>
        </p:txBody>
      </p:sp>
      <p:sp>
        <p:nvSpPr>
          <p:cNvPr id="5" name="Slide Number Placeholder 4">
            <a:extLst>
              <a:ext uri="{FF2B5EF4-FFF2-40B4-BE49-F238E27FC236}">
                <a16:creationId xmlns:a16="http://schemas.microsoft.com/office/drawing/2014/main" id="{E39898FE-41CD-48B4-A2A6-9DC61EBD1225}"/>
              </a:ext>
            </a:extLst>
          </p:cNvPr>
          <p:cNvSpPr>
            <a:spLocks noGrp="1"/>
          </p:cNvSpPr>
          <p:nvPr>
            <p:ph type="sldNum" sz="quarter" idx="12"/>
          </p:nvPr>
        </p:nvSpPr>
        <p:spPr/>
        <p:txBody>
          <a:bodyPr/>
          <a:lstStyle/>
          <a:p>
            <a:fld id="{A89E7580-CE9D-4E55-80EA-6E04CE00B3BC}" type="slidenum">
              <a:rPr lang="en-US" smtClean="0"/>
              <a:t>8</a:t>
            </a:fld>
            <a:endParaRPr lang="en-US"/>
          </a:p>
        </p:txBody>
      </p:sp>
      <p:pic>
        <p:nvPicPr>
          <p:cNvPr id="8" name="Picture 6" descr="SICP cover.jpg">
            <a:hlinkClick r:id="rId3"/>
            <a:extLst>
              <a:ext uri="{FF2B5EF4-FFF2-40B4-BE49-F238E27FC236}">
                <a16:creationId xmlns:a16="http://schemas.microsoft.com/office/drawing/2014/main" id="{392DAF4A-87E9-47FF-A3B8-477B98E9BE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777" y="3047349"/>
            <a:ext cx="1571123" cy="22728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241489D-3389-4F2A-B7DC-235F65E0DDF0}"/>
              </a:ext>
            </a:extLst>
          </p:cNvPr>
          <p:cNvSpPr txBox="1"/>
          <p:nvPr/>
        </p:nvSpPr>
        <p:spPr>
          <a:xfrm>
            <a:off x="6656805" y="5515869"/>
            <a:ext cx="1750595" cy="646331"/>
          </a:xfrm>
          <a:prstGeom prst="rect">
            <a:avLst/>
          </a:prstGeom>
          <a:noFill/>
        </p:spPr>
        <p:txBody>
          <a:bodyPr wrap="square" rtlCol="0">
            <a:spAutoFit/>
          </a:bodyPr>
          <a:lstStyle/>
          <a:p>
            <a:pPr algn="ctr"/>
            <a:r>
              <a:rPr lang="en-US" dirty="0"/>
              <a:t>[SICP]:  the “Wizard” book</a:t>
            </a:r>
          </a:p>
        </p:txBody>
      </p:sp>
      <p:pic>
        <p:nvPicPr>
          <p:cNvPr id="7" name="Picture 6">
            <a:extLst>
              <a:ext uri="{FF2B5EF4-FFF2-40B4-BE49-F238E27FC236}">
                <a16:creationId xmlns:a16="http://schemas.microsoft.com/office/drawing/2014/main" id="{B56E7424-D5E2-4C8D-ABEC-8C7CE457A357}"/>
              </a:ext>
            </a:extLst>
          </p:cNvPr>
          <p:cNvPicPr>
            <a:picLocks noChangeAspect="1"/>
          </p:cNvPicPr>
          <p:nvPr/>
        </p:nvPicPr>
        <p:blipFill>
          <a:blip r:embed="rId5"/>
          <a:stretch>
            <a:fillRect/>
          </a:stretch>
        </p:blipFill>
        <p:spPr>
          <a:xfrm>
            <a:off x="8926427" y="3031132"/>
            <a:ext cx="1571123" cy="2289109"/>
          </a:xfrm>
          <a:prstGeom prst="rect">
            <a:avLst/>
          </a:prstGeom>
        </p:spPr>
      </p:pic>
      <p:sp>
        <p:nvSpPr>
          <p:cNvPr id="10" name="TextBox 9">
            <a:extLst>
              <a:ext uri="{FF2B5EF4-FFF2-40B4-BE49-F238E27FC236}">
                <a16:creationId xmlns:a16="http://schemas.microsoft.com/office/drawing/2014/main" id="{25B4C6A6-550A-4045-9F7B-2DCD6D30D61C}"/>
              </a:ext>
            </a:extLst>
          </p:cNvPr>
          <p:cNvSpPr txBox="1"/>
          <p:nvPr/>
        </p:nvSpPr>
        <p:spPr>
          <a:xfrm>
            <a:off x="8712200" y="5547837"/>
            <a:ext cx="2235200" cy="646331"/>
          </a:xfrm>
          <a:prstGeom prst="rect">
            <a:avLst/>
          </a:prstGeom>
          <a:noFill/>
        </p:spPr>
        <p:txBody>
          <a:bodyPr wrap="square" rtlCol="0">
            <a:spAutoFit/>
          </a:bodyPr>
          <a:lstStyle/>
          <a:p>
            <a:pPr algn="ctr"/>
            <a:r>
              <a:rPr lang="en-US" dirty="0"/>
              <a:t>[Gerald Jay Sussman]:  1</a:t>
            </a:r>
            <a:r>
              <a:rPr lang="en-US" baseline="30000" dirty="0"/>
              <a:t>st</a:t>
            </a:r>
            <a:r>
              <a:rPr lang="en-US" dirty="0"/>
              <a:t> class citizens!</a:t>
            </a:r>
          </a:p>
        </p:txBody>
      </p:sp>
      <p:sp>
        <p:nvSpPr>
          <p:cNvPr id="9" name="Date Placeholder 8">
            <a:extLst>
              <a:ext uri="{FF2B5EF4-FFF2-40B4-BE49-F238E27FC236}">
                <a16:creationId xmlns:a16="http://schemas.microsoft.com/office/drawing/2014/main" id="{88AD11D1-9418-4A24-BF39-26D7CAD9E87B}"/>
              </a:ext>
            </a:extLst>
          </p:cNvPr>
          <p:cNvSpPr>
            <a:spLocks noGrp="1"/>
          </p:cNvSpPr>
          <p:nvPr>
            <p:ph type="dt" sz="half" idx="10"/>
          </p:nvPr>
        </p:nvSpPr>
        <p:spPr/>
        <p:txBody>
          <a:bodyPr/>
          <a:lstStyle/>
          <a:p>
            <a:fld id="{9BFF5275-80D3-49A2-A282-F669802CEC14}" type="datetime1">
              <a:rPr lang="en-US" smtClean="0"/>
              <a:t>4/29/2020</a:t>
            </a:fld>
            <a:endParaRPr lang="en-US"/>
          </a:p>
        </p:txBody>
      </p:sp>
    </p:spTree>
    <p:extLst>
      <p:ext uri="{BB962C8B-B14F-4D97-AF65-F5344CB8AC3E}">
        <p14:creationId xmlns:p14="http://schemas.microsoft.com/office/powerpoint/2010/main" val="379559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ED43-B6B7-40CD-8A15-265D2D77ABC8}"/>
              </a:ext>
            </a:extLst>
          </p:cNvPr>
          <p:cNvSpPr>
            <a:spLocks noGrp="1"/>
          </p:cNvSpPr>
          <p:nvPr>
            <p:ph type="title"/>
          </p:nvPr>
        </p:nvSpPr>
        <p:spPr/>
        <p:txBody>
          <a:bodyPr/>
          <a:lstStyle/>
          <a:p>
            <a:r>
              <a:rPr lang="en-US" dirty="0"/>
              <a:t>Make empty containers first class!</a:t>
            </a:r>
          </a:p>
        </p:txBody>
      </p:sp>
      <p:sp>
        <p:nvSpPr>
          <p:cNvPr id="3" name="Content Placeholder 2">
            <a:extLst>
              <a:ext uri="{FF2B5EF4-FFF2-40B4-BE49-F238E27FC236}">
                <a16:creationId xmlns:a16="http://schemas.microsoft.com/office/drawing/2014/main" id="{FC8A8432-9266-449F-A777-7F673DAFD335}"/>
              </a:ext>
            </a:extLst>
          </p:cNvPr>
          <p:cNvSpPr>
            <a:spLocks noGrp="1"/>
          </p:cNvSpPr>
          <p:nvPr>
            <p:ph idx="1"/>
          </p:nvPr>
        </p:nvSpPr>
        <p:spPr/>
        <p:txBody>
          <a:bodyPr/>
          <a:lstStyle/>
          <a:p>
            <a:r>
              <a:rPr lang="en-US" dirty="0"/>
              <a:t>If empty containers were first class:</a:t>
            </a:r>
          </a:p>
          <a:p>
            <a:pPr lvl="1"/>
            <a:r>
              <a:rPr lang="en-US" dirty="0"/>
              <a:t>We could put them through the same computations as non-empty containers.</a:t>
            </a:r>
          </a:p>
          <a:p>
            <a:r>
              <a:rPr lang="en-US" dirty="0"/>
              <a:t>Example (F#):</a:t>
            </a:r>
          </a:p>
        </p:txBody>
      </p:sp>
      <p:sp>
        <p:nvSpPr>
          <p:cNvPr id="4" name="Date Placeholder 3">
            <a:extLst>
              <a:ext uri="{FF2B5EF4-FFF2-40B4-BE49-F238E27FC236}">
                <a16:creationId xmlns:a16="http://schemas.microsoft.com/office/drawing/2014/main" id="{88E62C71-37BF-4FF5-9739-DAFF234B8714}"/>
              </a:ext>
            </a:extLst>
          </p:cNvPr>
          <p:cNvSpPr>
            <a:spLocks noGrp="1"/>
          </p:cNvSpPr>
          <p:nvPr>
            <p:ph type="dt" sz="half" idx="10"/>
          </p:nvPr>
        </p:nvSpPr>
        <p:spPr/>
        <p:txBody>
          <a:bodyPr/>
          <a:lstStyle/>
          <a:p>
            <a:fld id="{7B065A61-AF4C-4E0D-870E-DD25400F23A9}" type="datetime1">
              <a:rPr lang="en-US" smtClean="0"/>
              <a:t>4/29/2020</a:t>
            </a:fld>
            <a:endParaRPr lang="en-US"/>
          </a:p>
        </p:txBody>
      </p:sp>
      <p:sp>
        <p:nvSpPr>
          <p:cNvPr id="5" name="Footer Placeholder 4">
            <a:extLst>
              <a:ext uri="{FF2B5EF4-FFF2-40B4-BE49-F238E27FC236}">
                <a16:creationId xmlns:a16="http://schemas.microsoft.com/office/drawing/2014/main" id="{7E122959-DF1C-4E9D-B39F-1CCF23D19EB4}"/>
              </a:ext>
            </a:extLst>
          </p:cNvPr>
          <p:cNvSpPr>
            <a:spLocks noGrp="1"/>
          </p:cNvSpPr>
          <p:nvPr>
            <p:ph type="ftr" sz="quarter" idx="11"/>
          </p:nvPr>
        </p:nvSpPr>
        <p:spPr/>
        <p:txBody>
          <a:bodyPr/>
          <a:lstStyle/>
          <a:p>
            <a:r>
              <a:rPr lang="en-US"/>
              <a:t>intro to containers:  functor, applicative, and monad</a:t>
            </a:r>
          </a:p>
        </p:txBody>
      </p:sp>
      <p:sp>
        <p:nvSpPr>
          <p:cNvPr id="6" name="Slide Number Placeholder 5">
            <a:extLst>
              <a:ext uri="{FF2B5EF4-FFF2-40B4-BE49-F238E27FC236}">
                <a16:creationId xmlns:a16="http://schemas.microsoft.com/office/drawing/2014/main" id="{B6A6836C-DDB6-4AEE-8F76-E2B681AE33A4}"/>
              </a:ext>
            </a:extLst>
          </p:cNvPr>
          <p:cNvSpPr>
            <a:spLocks noGrp="1"/>
          </p:cNvSpPr>
          <p:nvPr>
            <p:ph type="sldNum" sz="quarter" idx="12"/>
          </p:nvPr>
        </p:nvSpPr>
        <p:spPr/>
        <p:txBody>
          <a:bodyPr/>
          <a:lstStyle/>
          <a:p>
            <a:fld id="{A89E7580-CE9D-4E55-80EA-6E04CE00B3BC}" type="slidenum">
              <a:rPr lang="en-US" smtClean="0"/>
              <a:t>9</a:t>
            </a:fld>
            <a:endParaRPr lang="en-US"/>
          </a:p>
        </p:txBody>
      </p:sp>
      <p:sp>
        <p:nvSpPr>
          <p:cNvPr id="9" name="Rectangle 8">
            <a:extLst>
              <a:ext uri="{FF2B5EF4-FFF2-40B4-BE49-F238E27FC236}">
                <a16:creationId xmlns:a16="http://schemas.microsoft.com/office/drawing/2014/main" id="{4A7FCC72-0942-4922-A2FA-2A8CDE854F69}"/>
              </a:ext>
            </a:extLst>
          </p:cNvPr>
          <p:cNvSpPr/>
          <p:nvPr/>
        </p:nvSpPr>
        <p:spPr>
          <a:xfrm>
            <a:off x="1270000" y="3229739"/>
            <a:ext cx="9652000" cy="2585323"/>
          </a:xfrm>
          <a:prstGeom prst="rect">
            <a:avLst/>
          </a:prstGeom>
        </p:spPr>
        <p:txBody>
          <a:bodyPr wrap="square">
            <a:spAutoFit/>
          </a:bodyPr>
          <a:lstStyle/>
          <a:p>
            <a:r>
              <a:rPr lang="da-DK" dirty="0">
                <a:solidFill>
                  <a:srgbClr val="008000"/>
                </a:solidFill>
                <a:latin typeface="Consolas" panose="020B0609020204030204" pitchFamily="49" charset="0"/>
              </a:rPr>
              <a:t>//let (|&gt;) x f = f x</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pipe =</a:t>
            </a:r>
          </a:p>
          <a:p>
            <a:r>
              <a:rPr lang="en-US" dirty="0">
                <a:solidFill>
                  <a:srgbClr val="000000"/>
                </a:solidFill>
                <a:latin typeface="Consolas" panose="020B0609020204030204" pitchFamily="49" charset="0"/>
              </a:rPr>
              <a:t>    Some 3 </a:t>
            </a:r>
          </a:p>
          <a:p>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Option.map</a:t>
            </a:r>
            <a:r>
              <a:rPr lang="en-US" dirty="0">
                <a:solidFill>
                  <a:srgbClr val="000000"/>
                </a:solidFill>
                <a:latin typeface="Consolas" panose="020B0609020204030204" pitchFamily="49" charset="0"/>
              </a:rPr>
              <a:t> id </a:t>
            </a:r>
          </a:p>
          <a:p>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Option.map</a:t>
            </a:r>
            <a:r>
              <a:rPr lang="en-US" dirty="0">
                <a:solidFill>
                  <a:srgbClr val="000000"/>
                </a:solidFill>
                <a:latin typeface="Consolas" panose="020B0609020204030204" pitchFamily="49" charset="0"/>
              </a:rPr>
              <a:t> ((+) 1)</a:t>
            </a:r>
          </a:p>
          <a:p>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Option.bind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a:t>
            </a:r>
            <a:r>
              <a:rPr lang="en-US" dirty="0">
                <a:solidFill>
                  <a:srgbClr val="000000"/>
                </a:solidFill>
                <a:latin typeface="Consolas" panose="020B0609020204030204" pitchFamily="49" charset="0"/>
              </a:rPr>
              <a:t> _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(None :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option)) </a:t>
            </a:r>
            <a:r>
              <a:rPr lang="en-US" dirty="0">
                <a:solidFill>
                  <a:srgbClr val="008000"/>
                </a:solidFill>
                <a:latin typeface="Consolas" panose="020B0609020204030204" pitchFamily="49" charset="0"/>
              </a:rPr>
              <a:t>//return empty container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Option.map</a:t>
            </a:r>
            <a:r>
              <a:rPr lang="en-US" dirty="0">
                <a:solidFill>
                  <a:srgbClr val="000000"/>
                </a:solidFill>
                <a:latin typeface="Consolas" panose="020B0609020204030204" pitchFamily="49" charset="0"/>
              </a:rPr>
              <a:t> id</a:t>
            </a:r>
          </a:p>
          <a:p>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Option.map</a:t>
            </a:r>
            <a:r>
              <a:rPr lang="en-US" dirty="0">
                <a:solidFill>
                  <a:srgbClr val="000000"/>
                </a:solidFill>
                <a:latin typeface="Consolas" panose="020B0609020204030204" pitchFamily="49" charset="0"/>
              </a:rPr>
              <a:t> ((+) 2)</a:t>
            </a:r>
          </a:p>
          <a:p>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Option.map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a:t>
            </a:r>
            <a:r>
              <a:rPr lang="en-US" dirty="0">
                <a:solidFill>
                  <a:srgbClr val="000000"/>
                </a:solidFill>
                <a:latin typeface="Consolas" panose="020B0609020204030204" pitchFamily="49" charset="0"/>
              </a:rPr>
              <a:t> x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x * 5)</a:t>
            </a:r>
            <a:endParaRPr lang="en-US" dirty="0"/>
          </a:p>
        </p:txBody>
      </p:sp>
    </p:spTree>
    <p:extLst>
      <p:ext uri="{BB962C8B-B14F-4D97-AF65-F5344CB8AC3E}">
        <p14:creationId xmlns:p14="http://schemas.microsoft.com/office/powerpoint/2010/main" val="3238757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10787</TotalTime>
  <Words>4243</Words>
  <Application>Microsoft Office PowerPoint</Application>
  <PresentationFormat>Widescreen</PresentationFormat>
  <Paragraphs>479</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Intro to containers: functor, applicative, monad</vt:lpstr>
      <vt:lpstr>quote</vt:lpstr>
      <vt:lpstr>Containers:  motivation</vt:lpstr>
      <vt:lpstr>Early containers</vt:lpstr>
      <vt:lpstr>Containers:  basic concepts</vt:lpstr>
      <vt:lpstr>Bertrand Meyer:  contracts</vt:lpstr>
      <vt:lpstr>Empty container checks</vt:lpstr>
      <vt:lpstr>Scheme</vt:lpstr>
      <vt:lpstr>Make empty containers first class!</vt:lpstr>
      <vt:lpstr>One small step…</vt:lpstr>
      <vt:lpstr>f x</vt:lpstr>
      <vt:lpstr>Wrap x</vt:lpstr>
      <vt:lpstr>1st class citizenship:  functions</vt:lpstr>
      <vt:lpstr>Wrap f</vt:lpstr>
      <vt:lpstr>Confusing terminology?</vt:lpstr>
      <vt:lpstr>functor</vt:lpstr>
      <vt:lpstr>applicative</vt:lpstr>
      <vt:lpstr>Desideratum:  returning an empty container</vt:lpstr>
      <vt:lpstr>monad</vt:lpstr>
      <vt:lpstr>Map wraps, bind doesn’t</vt:lpstr>
      <vt:lpstr>Either</vt:lpstr>
      <vt:lpstr>suggestions</vt:lpstr>
      <vt:lpstr>“wrap up”</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André van Meulebrouck</dc:creator>
  <cp:lastModifiedBy>André van Meulebrouck</cp:lastModifiedBy>
  <cp:revision>267</cp:revision>
  <dcterms:created xsi:type="dcterms:W3CDTF">2018-04-14T07:34:51Z</dcterms:created>
  <dcterms:modified xsi:type="dcterms:W3CDTF">2020-04-29T18:17:44Z</dcterms:modified>
</cp:coreProperties>
</file>