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301" r:id="rId4"/>
    <p:sldId id="291" r:id="rId5"/>
    <p:sldId id="304" r:id="rId6"/>
    <p:sldId id="300" r:id="rId7"/>
    <p:sldId id="272" r:id="rId8"/>
    <p:sldId id="269" r:id="rId9"/>
    <p:sldId id="257" r:id="rId10"/>
    <p:sldId id="270" r:id="rId11"/>
    <p:sldId id="271" r:id="rId12"/>
    <p:sldId id="258" r:id="rId13"/>
    <p:sldId id="259" r:id="rId14"/>
    <p:sldId id="295" r:id="rId15"/>
    <p:sldId id="261" r:id="rId16"/>
    <p:sldId id="268" r:id="rId17"/>
    <p:sldId id="262" r:id="rId18"/>
    <p:sldId id="260" r:id="rId19"/>
    <p:sldId id="263" r:id="rId20"/>
    <p:sldId id="265" r:id="rId21"/>
    <p:sldId id="273" r:id="rId22"/>
    <p:sldId id="274" r:id="rId23"/>
    <p:sldId id="266" r:id="rId24"/>
    <p:sldId id="264" r:id="rId25"/>
    <p:sldId id="302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156" autoAdjust="0"/>
  </p:normalViewPr>
  <p:slideViewPr>
    <p:cSldViewPr snapToGrid="0">
      <p:cViewPr varScale="1">
        <p:scale>
          <a:sx n="91" d="100"/>
          <a:sy n="91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7230-8BE7-4F48-A6E4-2B197D2BF88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4E451-68B3-423B-ABB1-3D115A40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want to do a survey of type providers, and explain why they are really useful; with the benefit of some hindsight from real world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4E451-68B3-423B-ABB1-3D115A40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I’ll start with a definition.  Type providers provide types via automatically created schemas, for disparate data sources, and they provide them at IDE and compile </a:t>
            </a:r>
            <a:r>
              <a:rPr lang="en-US"/>
              <a:t>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4E451-68B3-423B-ABB1-3D115A40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E9C6-C122-4A73-B3A7-2BDAD166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F922E-5322-4897-9B10-F4905C1D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5805-7892-4811-A916-CFB3811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0A62-A805-4DFB-BE85-E32A65952201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F6FB-6511-4D7F-9DBE-DB639E74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ED6E-16B7-4E92-8A1C-F2F1C981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35C1-8593-4939-8B57-1744C6D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AF00-C84D-41D1-9295-9E911221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BF1A-2AEF-4053-B13D-8DF6094C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5601-B20B-43BC-9900-0D9ABC46818F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6F43-E409-4C19-A9F6-6D611DC0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7973-B725-448F-A8D4-17987A06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C1FE4-FA62-4D47-97D0-F5D27181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9B9A0-0B48-441A-A609-A4AFBEF3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63BB-08ED-4951-90E9-DE55288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D89-9068-462C-AF03-590549CF4A44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5FCE-FD8C-4011-82F9-060A63C8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009F-A293-4476-AE30-9DD4C2F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93BE-F3BE-471D-AF10-766C6423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86F6-5AD8-4638-B4F8-F243E07C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DC73-30BA-4689-9C0A-8666430E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DDFA-E8F3-4E55-9377-EA7CB22A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DA96-7BA5-4665-AC4C-95BF1C3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BD9F-0A39-40BE-B89B-224F3D4A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745B-26DB-45E3-9D23-0DBEECCE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AC52-2C35-475F-93CE-8DF6FBBF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310B-4789-4F74-BEAB-32888E2626AA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A567-D6C0-4243-A357-335FBC91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49B9-B618-4BB1-BEEB-568B5D21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0EC8-6A01-4AFD-9C66-D821719F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E78D-DBA1-4F49-82EA-901630C6F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2293-B578-43D0-B9C6-8FF25B77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EB6E9-3669-4E6C-924C-B872D198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D327-CF51-4D3A-828A-F59279F3FB8C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F486-C6D8-4A37-A73F-A9DEFDF1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18EC-3A57-4DA0-A440-24257FAC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A8BE-4EA3-42B4-987F-DE09C4A7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E2C-4F02-43A0-9745-C4190639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52AAB-6595-4D3D-940F-88C929AF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A1C2-98F1-455E-B3C2-4BB163AE5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C2821-BBE9-4926-965C-3115B662E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F29DE-453B-4C8E-BA23-9BD766D3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12B2-D980-4D95-BAE0-609FA1838950}" type="datetime1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A453F-9F6A-4FED-A2EC-96C21B26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84D5C-E845-4E88-AF04-E100EFFD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3785-CD62-4A80-AD3C-49CDB0F1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57E12-D544-434F-9D68-110FA305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9CF3-A82F-4D15-ADC1-86DD34850003}" type="datetime1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4BB8E-637B-4818-8BF7-9DB5FECA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0FB78-BF5B-4B7D-837E-1657D270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B6DC4-047E-48E7-814E-F22C2E4E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F6F5-6887-46F1-A327-D77F78B60DB2}" type="datetime1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8A972-16CF-4537-8346-FD43C7F0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0DBF3-0A09-455B-81D0-CBD4E949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22C3-0290-4261-8343-D42FC39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26CB-2872-4D54-8314-7F3F5664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4596E-1447-4109-966D-717674D8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6DF7D-3062-4C6B-AB91-3B31AD1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6D81-37A4-4640-AE6A-32C1C8FFB1AA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7793-A491-4A0E-A1E7-A95DD2E8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35A23-97F8-4FFC-A7F5-7DB0EE2C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4CA7-0329-44D4-9145-AC1FAB0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77022-8D7A-48E4-8FB8-175EE5548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E5C9-EE74-4333-8276-9D02CB09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5952-0DB6-4249-9212-CB2023D0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74A-436C-4386-A1B5-854816E98885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D9C5-8B08-4147-A7F5-A6B0759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52D5-05C5-4E41-98A0-82B698E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04626-026C-4B3E-A65D-8152DCED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17D4A-B5F6-4C6D-87DA-3D1509F0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D20F-2462-487C-AC44-74F56A64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5201-E56A-486B-AC72-6012316DB7D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CE5F-E3CB-4198-BD3C-7EADF89AD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BE2C-5A7B-489F-B4C7-E9D8130A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ataHaskell/type-provid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F7D0-92AE-4561-9A9B-D779B1781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Providers:</a:t>
            </a:r>
            <a:br>
              <a:rPr lang="en-US" dirty="0"/>
            </a:br>
            <a:r>
              <a:rPr lang="en-US" dirty="0"/>
              <a:t>making data </a:t>
            </a: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6D56B-563C-4A8E-9B1F-43AE8D2D8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Copyright © 2019 by André van Meulebrouck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D8E6-AD0B-427D-B57D-4FFA03C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1AC7-B683-456B-BDFD-E17C0F71E369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016F-7B9F-46CA-9F2E-7F7BF8CD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6626-EB69-489D-9D96-A8236DE6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0761-0C68-44D7-88CB-22C2C4D7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907C-42C1-4C1E-80A2-B7BBFD99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17"/>
            <a:ext cx="10515600" cy="4351338"/>
          </a:xfrm>
        </p:spPr>
        <p:txBody>
          <a:bodyPr/>
          <a:lstStyle/>
          <a:p>
            <a:r>
              <a:rPr lang="en-US" dirty="0"/>
              <a:t>Desiderata:</a:t>
            </a:r>
          </a:p>
          <a:p>
            <a:pPr lvl="1"/>
            <a:r>
              <a:rPr lang="en-US" dirty="0"/>
              <a:t>Find out about failures as early as possible</a:t>
            </a:r>
          </a:p>
          <a:p>
            <a:pPr lvl="1"/>
            <a:r>
              <a:rPr lang="en-US" dirty="0"/>
              <a:t>Avoid runtime surprises</a:t>
            </a:r>
          </a:p>
          <a:p>
            <a:pPr lvl="1"/>
            <a:r>
              <a:rPr lang="en-US" dirty="0"/>
              <a:t>Push things up the pipe line to IDE</a:t>
            </a:r>
          </a:p>
          <a:p>
            <a:pPr lvl="1"/>
            <a:r>
              <a:rPr lang="en-US" dirty="0"/>
              <a:t>Empower exploring data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0D90-C7A4-4797-84E2-5F7E42F4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0D57-82D1-47E2-AA10-E8269EBA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8ADA-C594-4884-8D00-21B62174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Image result for early warning indicators">
            <a:extLst>
              <a:ext uri="{FF2B5EF4-FFF2-40B4-BE49-F238E27FC236}">
                <a16:creationId xmlns:a16="http://schemas.microsoft.com/office/drawing/2014/main" id="{A245E521-56BB-4EB9-BFD9-BED96D2A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5" y="20552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9C6DC-3FFD-4274-A8C7-3315CA16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32" y="4543357"/>
            <a:ext cx="5134692" cy="4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CCE95-9976-4C4A-8656-AFABF754EE27}"/>
              </a:ext>
            </a:extLst>
          </p:cNvPr>
          <p:cNvSpPr txBox="1"/>
          <p:nvPr/>
        </p:nvSpPr>
        <p:spPr>
          <a:xfrm>
            <a:off x="1788544" y="4932831"/>
            <a:ext cx="498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providers empower exploration with lots of info.</a:t>
            </a:r>
          </a:p>
        </p:txBody>
      </p:sp>
    </p:spTree>
    <p:extLst>
      <p:ext uri="{BB962C8B-B14F-4D97-AF65-F5344CB8AC3E}">
        <p14:creationId xmlns:p14="http://schemas.microsoft.com/office/powerpoint/2010/main" val="398315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34B0-E4C4-482E-AB48-B5BCD1BE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= type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5E1F-032F-4BEB-B21A-7F62AF99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are better than tests</a:t>
            </a:r>
          </a:p>
          <a:p>
            <a:pPr lvl="1"/>
            <a:r>
              <a:rPr lang="en-US" dirty="0"/>
              <a:t>Test are:</a:t>
            </a:r>
          </a:p>
          <a:p>
            <a:pPr lvl="2"/>
            <a:r>
              <a:rPr lang="en-US" dirty="0"/>
              <a:t>too slow, </a:t>
            </a:r>
          </a:p>
          <a:p>
            <a:pPr lvl="2"/>
            <a:r>
              <a:rPr lang="en-US" dirty="0"/>
              <a:t>too late, </a:t>
            </a:r>
          </a:p>
          <a:p>
            <a:pPr lvl="2"/>
            <a:r>
              <a:rPr lang="en-US" dirty="0"/>
              <a:t>too incomplete</a:t>
            </a:r>
          </a:p>
          <a:p>
            <a:pPr lvl="1"/>
            <a:r>
              <a:rPr lang="en-US" dirty="0"/>
              <a:t>Make it impossible to define illegal states</a:t>
            </a:r>
          </a:p>
          <a:p>
            <a:pPr lvl="2"/>
            <a:r>
              <a:rPr lang="en-US" dirty="0"/>
              <a:t>If they can’t be produced:</a:t>
            </a:r>
          </a:p>
          <a:p>
            <a:pPr lvl="3"/>
            <a:r>
              <a:rPr lang="en-US" dirty="0"/>
              <a:t>We don’t need to test for them</a:t>
            </a:r>
          </a:p>
          <a:p>
            <a:pPr lvl="3"/>
            <a:r>
              <a:rPr lang="en-US" dirty="0"/>
              <a:t>We can’t forget to cover them</a:t>
            </a:r>
          </a:p>
          <a:p>
            <a:pPr lvl="1"/>
            <a:r>
              <a:rPr lang="en-US" dirty="0"/>
              <a:t>Maximize help:</a:t>
            </a:r>
          </a:p>
          <a:p>
            <a:pPr lvl="2"/>
            <a:r>
              <a:rPr lang="en-US" dirty="0"/>
              <a:t>from IDE </a:t>
            </a:r>
          </a:p>
          <a:p>
            <a:pPr lvl="2"/>
            <a:r>
              <a:rPr lang="en-US" dirty="0"/>
              <a:t>compiler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5A33-6EFE-4DBD-AF29-7958ABDB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C52C-F73A-42AC-B7E4-DFDD663C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36245-F2E4-4A8B-88D5-A4EA1EA7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57B3-6B79-4A2E-86FD-E65EE54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2237602"/>
            <a:ext cx="3722688" cy="278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76C5E-DAF1-4223-BE29-641B53AEA16C}"/>
              </a:ext>
            </a:extLst>
          </p:cNvPr>
          <p:cNvSpPr txBox="1"/>
          <p:nvPr/>
        </p:nvSpPr>
        <p:spPr>
          <a:xfrm>
            <a:off x="6639339" y="5114836"/>
            <a:ext cx="41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Example from Scott </a:t>
            </a:r>
            <a:r>
              <a:rPr lang="en-US" sz="1600" dirty="0" err="1"/>
              <a:t>Wlaschin’s</a:t>
            </a:r>
            <a:r>
              <a:rPr lang="en-US" sz="1600" dirty="0"/>
              <a:t> DDD in F# talk.</a:t>
            </a:r>
          </a:p>
        </p:txBody>
      </p:sp>
    </p:spTree>
    <p:extLst>
      <p:ext uri="{BB962C8B-B14F-4D97-AF65-F5344CB8AC3E}">
        <p14:creationId xmlns:p14="http://schemas.microsoft.com/office/powerpoint/2010/main" val="41017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8B97-B623-4E71-9C39-4314C254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CAFB-DF2D-43F4-8997-7DD0EB28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typing</a:t>
            </a:r>
          </a:p>
          <a:p>
            <a:pPr lvl="1"/>
            <a:r>
              <a:rPr lang="en-US" dirty="0"/>
              <a:t>IDE feedback</a:t>
            </a:r>
          </a:p>
          <a:p>
            <a:r>
              <a:rPr lang="en-US" dirty="0"/>
              <a:t>IntelliSense</a:t>
            </a:r>
          </a:p>
          <a:p>
            <a:r>
              <a:rPr lang="en-US" dirty="0"/>
              <a:t>Hovers</a:t>
            </a:r>
          </a:p>
          <a:p>
            <a:r>
              <a:rPr lang="en-US" dirty="0"/>
              <a:t>Squiggles</a:t>
            </a:r>
          </a:p>
          <a:p>
            <a:pPr lvl="1"/>
            <a:r>
              <a:rPr lang="en-US" dirty="0"/>
              <a:t>Don’t need to call compiler to know if it will compile</a:t>
            </a:r>
          </a:p>
          <a:p>
            <a:r>
              <a:rPr lang="en-US" dirty="0"/>
              <a:t>Directly connect to source:</a:t>
            </a:r>
          </a:p>
          <a:p>
            <a:pPr lvl="1"/>
            <a:r>
              <a:rPr lang="en-US" dirty="0"/>
              <a:t>If data source goes off-line; squiggles show all affected sites</a:t>
            </a:r>
          </a:p>
          <a:p>
            <a:r>
              <a:rPr lang="en-US" dirty="0"/>
              <a:t>Change data source</a:t>
            </a:r>
          </a:p>
          <a:p>
            <a:pPr lvl="1"/>
            <a:r>
              <a:rPr lang="en-US" dirty="0"/>
              <a:t>Rebuild will rebuild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4551-C742-442B-A959-7E88FB77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89A-8D0D-4642-B0C0-3ED03A20F122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2A5-358A-4995-B77E-7DED595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AF25-EBC8-4A36-9064-A4033D64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Image result for intellisense typeprovider">
            <a:extLst>
              <a:ext uri="{FF2B5EF4-FFF2-40B4-BE49-F238E27FC236}">
                <a16:creationId xmlns:a16="http://schemas.microsoft.com/office/drawing/2014/main" id="{4E6BB548-2C50-4DEC-B70C-A2874E6E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417638"/>
            <a:ext cx="73818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7B48-1818-4FD1-A830-24F10F9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citizenship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F8B6-1437-4233-AFD9-E06E4094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Currently:  </a:t>
            </a:r>
          </a:p>
          <a:p>
            <a:pPr lvl="1"/>
            <a:r>
              <a:rPr lang="en-US" dirty="0"/>
              <a:t>Citizenship hierarchy for data:</a:t>
            </a:r>
          </a:p>
          <a:p>
            <a:pPr lvl="2"/>
            <a:r>
              <a:rPr lang="en-US" dirty="0"/>
              <a:t>CSV (lowest)</a:t>
            </a:r>
          </a:p>
          <a:p>
            <a:pPr lvl="2"/>
            <a:r>
              <a:rPr lang="en-US" dirty="0"/>
              <a:t>XML (higher)</a:t>
            </a:r>
          </a:p>
          <a:p>
            <a:pPr lvl="2"/>
            <a:r>
              <a:rPr lang="en-US" dirty="0"/>
              <a:t>Database (higher)</a:t>
            </a:r>
          </a:p>
          <a:p>
            <a:pPr lvl="2"/>
            <a:r>
              <a:rPr lang="en-US" dirty="0"/>
              <a:t>In memory data (highest type safety)</a:t>
            </a:r>
          </a:p>
          <a:p>
            <a:r>
              <a:rPr lang="en-US" dirty="0"/>
              <a:t>Desiderata:</a:t>
            </a:r>
          </a:p>
          <a:p>
            <a:pPr lvl="1"/>
            <a:r>
              <a:rPr lang="en-US" dirty="0"/>
              <a:t>Disparate data sources lifted to same type safety</a:t>
            </a:r>
          </a:p>
          <a:p>
            <a:pPr lvl="1"/>
            <a:r>
              <a:rPr lang="en-US" dirty="0"/>
              <a:t>Queries involving disparate sources</a:t>
            </a:r>
          </a:p>
          <a:p>
            <a:pPr lvl="1"/>
            <a:r>
              <a:rPr lang="en-US" dirty="0"/>
              <a:t>Elevate data source type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828D-CC82-4602-99CB-E48ABDA0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2E45-A76A-473C-B80D-877966C6B2AB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2C7A-94FF-44EF-8670-4A9ECDB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3E72-D49A-408C-BCFD-A84B6B27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D3B5-3211-4974-851E-73A375FC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72" y="4033838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284057-DC16-434D-8FFB-5D2A52A4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5" y="1136650"/>
            <a:ext cx="1771650" cy="2581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AE69E-093A-446C-8397-EFDF5A346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147762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C026-EEBA-43E0-983E-28E5BC76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type incoherence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48B4-ADA8-4DE4-A3B3-3EBD110E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provider:  </a:t>
            </a:r>
          </a:p>
          <a:p>
            <a:pPr lvl="1"/>
            <a:r>
              <a:rPr lang="en-US" dirty="0"/>
              <a:t>Null safety:  convert nulls into option types.</a:t>
            </a:r>
          </a:p>
          <a:p>
            <a:pPr lvl="1"/>
            <a:r>
              <a:rPr lang="en-US" dirty="0"/>
              <a:t>Join safety:  Navigate to another table through a FK.</a:t>
            </a:r>
          </a:p>
          <a:p>
            <a:pPr lvl="2"/>
            <a:r>
              <a:rPr lang="en-US" dirty="0"/>
              <a:t>Better than raw int safety!</a:t>
            </a:r>
          </a:p>
          <a:p>
            <a:r>
              <a:rPr lang="en-US" dirty="0"/>
              <a:t>SQL type puns:</a:t>
            </a:r>
          </a:p>
          <a:p>
            <a:pPr lvl="1"/>
            <a:r>
              <a:rPr lang="en-US" dirty="0"/>
              <a:t>Null = </a:t>
            </a:r>
            <a:r>
              <a:rPr lang="en-US"/>
              <a:t>unique absence</a:t>
            </a:r>
            <a:endParaRPr lang="en-US" dirty="0"/>
          </a:p>
          <a:p>
            <a:pPr lvl="2"/>
            <a:r>
              <a:rPr lang="en-US" dirty="0"/>
              <a:t>Left joins can produce nulls</a:t>
            </a:r>
          </a:p>
          <a:p>
            <a:pPr lvl="3"/>
            <a:r>
              <a:rPr lang="en-US" dirty="0"/>
              <a:t>If something in the right table has no match for the left table.</a:t>
            </a:r>
          </a:p>
          <a:p>
            <a:pPr lvl="3"/>
            <a:r>
              <a:rPr lang="en-US" dirty="0"/>
              <a:t>Even though the keys joined on may be non-nullable!</a:t>
            </a:r>
          </a:p>
          <a:p>
            <a:pPr lvl="2"/>
            <a:r>
              <a:rPr lang="en-US" dirty="0"/>
              <a:t>Type safe refactoring:</a:t>
            </a:r>
          </a:p>
          <a:p>
            <a:pPr lvl="3"/>
            <a:r>
              <a:rPr lang="en-US" dirty="0"/>
              <a:t>Left join where exists (or not exists) target in right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0D7D-3777-4B77-B873-2AADABD4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04BD-1492-47A7-A2E4-F73875B1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3B92-0675-4D6D-845F-DEC8E6B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E8797-0EC0-41C7-9273-19F30C5E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13" y="1017500"/>
            <a:ext cx="3934374" cy="12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66B49-3BFD-4635-AD14-DF0F931A1DC1}"/>
              </a:ext>
            </a:extLst>
          </p:cNvPr>
          <p:cNvSpPr txBox="1"/>
          <p:nvPr/>
        </p:nvSpPr>
        <p:spPr>
          <a:xfrm>
            <a:off x="6957392" y="2285085"/>
            <a:ext cx="372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Safe FK navigation.</a:t>
            </a:r>
          </a:p>
        </p:txBody>
      </p:sp>
      <p:pic>
        <p:nvPicPr>
          <p:cNvPr id="1028" name="Picture 4" descr="Image result for banana peel danger">
            <a:extLst>
              <a:ext uri="{FF2B5EF4-FFF2-40B4-BE49-F238E27FC236}">
                <a16:creationId xmlns:a16="http://schemas.microsoft.com/office/drawing/2014/main" id="{DF16418F-43DC-4CB3-B1A6-3E58D28E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962" y="342900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BC9859-0259-4DAA-82E5-48F587868968}"/>
              </a:ext>
            </a:extLst>
          </p:cNvPr>
          <p:cNvSpPr txBox="1"/>
          <p:nvPr/>
        </p:nvSpPr>
        <p:spPr>
          <a:xfrm>
            <a:off x="8236749" y="5353635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Avoid slippery type errors.</a:t>
            </a:r>
          </a:p>
        </p:txBody>
      </p:sp>
    </p:spTree>
    <p:extLst>
      <p:ext uri="{BB962C8B-B14F-4D97-AF65-F5344CB8AC3E}">
        <p14:creationId xmlns:p14="http://schemas.microsoft.com/office/powerpoint/2010/main" val="427399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9703-4E59-4D44-BDA3-CC8A7C85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Erasive</a:t>
            </a:r>
            <a:r>
              <a:rPr lang="en-US" dirty="0"/>
              <a:t> vs generative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B6A3-D0A5-4B0F-B48F-4B2E0C22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Spectrum:</a:t>
            </a:r>
          </a:p>
          <a:p>
            <a:pPr lvl="1"/>
            <a:r>
              <a:rPr lang="en-US" dirty="0" err="1"/>
              <a:t>Erasive</a:t>
            </a:r>
            <a:endParaRPr lang="en-US" dirty="0"/>
          </a:p>
          <a:p>
            <a:pPr lvl="2"/>
            <a:r>
              <a:rPr lang="en-US" dirty="0"/>
              <a:t>Types a fiction of compile time</a:t>
            </a:r>
          </a:p>
          <a:p>
            <a:pPr lvl="3"/>
            <a:r>
              <a:rPr lang="en-US" dirty="0"/>
              <a:t>Don’t exist in run runtime</a:t>
            </a:r>
          </a:p>
          <a:p>
            <a:pPr lvl="2"/>
            <a:r>
              <a:rPr lang="en-US" dirty="0"/>
              <a:t>Statically type safe</a:t>
            </a:r>
          </a:p>
          <a:p>
            <a:pPr lvl="2"/>
            <a:r>
              <a:rPr lang="en-US" dirty="0"/>
              <a:t>No run time</a:t>
            </a:r>
          </a:p>
          <a:p>
            <a:pPr lvl="2"/>
            <a:r>
              <a:rPr lang="en-US" dirty="0"/>
              <a:t>No performance penalty</a:t>
            </a:r>
          </a:p>
          <a:p>
            <a:pPr lvl="2"/>
            <a:r>
              <a:rPr lang="en-US" dirty="0"/>
              <a:t>No reflection</a:t>
            </a:r>
          </a:p>
          <a:p>
            <a:pPr lvl="2"/>
            <a:r>
              <a:rPr lang="en-US" dirty="0"/>
              <a:t>Most package for non-F# clients</a:t>
            </a:r>
          </a:p>
          <a:p>
            <a:pPr lvl="2"/>
            <a:r>
              <a:rPr lang="en-US" dirty="0"/>
              <a:t>Earliest (infamous!) example:  C arrays </a:t>
            </a:r>
          </a:p>
          <a:p>
            <a:pPr lvl="3"/>
            <a:r>
              <a:rPr lang="en-US" dirty="0"/>
              <a:t>No metadata to allow obtaining length at run time (no reflection)</a:t>
            </a:r>
          </a:p>
          <a:p>
            <a:pPr lvl="3"/>
            <a:r>
              <a:rPr lang="en-US" dirty="0"/>
              <a:t>No type (length) safety at compile time = buffer overflows (compiler not smart enough)</a:t>
            </a:r>
          </a:p>
          <a:p>
            <a:pPr lvl="1"/>
            <a:r>
              <a:rPr lang="en-US" dirty="0"/>
              <a:t>Generative</a:t>
            </a:r>
          </a:p>
          <a:p>
            <a:pPr lvl="2"/>
            <a:r>
              <a:rPr lang="en-US" dirty="0"/>
              <a:t>Requires run time (or additional code)</a:t>
            </a:r>
          </a:p>
          <a:p>
            <a:pPr lvl="2"/>
            <a:r>
              <a:rPr lang="en-US" dirty="0"/>
              <a:t>Allows reflection, properties, casting, runtime type discovery</a:t>
            </a:r>
          </a:p>
          <a:p>
            <a:pPr lvl="2"/>
            <a:r>
              <a:rPr lang="en-US" dirty="0"/>
              <a:t>Performance penalty</a:t>
            </a:r>
          </a:p>
          <a:p>
            <a:pPr lvl="2"/>
            <a:r>
              <a:rPr lang="en-US" dirty="0"/>
              <a:t>(relatively) dynamic typing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8A79-9C94-46D5-9102-F68B3C9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798F-B228-4E48-B8E3-AEFAE6D0C462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EC61-5706-4860-B5E3-4702721A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19C8-AEA9-400E-ADC4-DB650BC2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7B60C-2366-4553-93C8-3186F58A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07" y="924190"/>
            <a:ext cx="2143125" cy="2143125"/>
          </a:xfrm>
          <a:prstGeom prst="rect">
            <a:avLst/>
          </a:prstGeom>
        </p:spPr>
      </p:pic>
      <p:pic>
        <p:nvPicPr>
          <p:cNvPr id="2050" name="Picture 2" descr="Image result for generator">
            <a:extLst>
              <a:ext uri="{FF2B5EF4-FFF2-40B4-BE49-F238E27FC236}">
                <a16:creationId xmlns:a16="http://schemas.microsoft.com/office/drawing/2014/main" id="{69A3FA86-92AC-4611-8893-69524724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8" y="10969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A945E-8AAE-4163-A2E9-86ACCE845BED}"/>
              </a:ext>
            </a:extLst>
          </p:cNvPr>
          <p:cNvSpPr txBox="1"/>
          <p:nvPr/>
        </p:nvSpPr>
        <p:spPr>
          <a:xfrm>
            <a:off x="5529884" y="3202252"/>
            <a:ext cx="280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type providers are </a:t>
            </a:r>
            <a:r>
              <a:rPr lang="en-US" sz="1400" dirty="0" err="1"/>
              <a:t>erasive</a:t>
            </a:r>
            <a:r>
              <a:rPr lang="en-US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A6ED-A545-4E24-B764-F2DC25C173F3}"/>
              </a:ext>
            </a:extLst>
          </p:cNvPr>
          <p:cNvSpPr txBox="1"/>
          <p:nvPr/>
        </p:nvSpPr>
        <p:spPr>
          <a:xfrm>
            <a:off x="9084282" y="3319248"/>
            <a:ext cx="2085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generative type providers can be directly used in C#.</a:t>
            </a:r>
          </a:p>
        </p:txBody>
      </p:sp>
    </p:spTree>
    <p:extLst>
      <p:ext uri="{BB962C8B-B14F-4D97-AF65-F5344CB8AC3E}">
        <p14:creationId xmlns:p14="http://schemas.microsoft.com/office/powerpoint/2010/main" val="82162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ED31-1393-48DC-993B-BEB42F48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Erasive</a:t>
            </a:r>
            <a:r>
              <a:rPr lang="en-US" dirty="0"/>
              <a:t> types vs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F7F5-B268-4DAA-AF4D-8B2541DF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Erasive</a:t>
            </a:r>
            <a:r>
              <a:rPr lang="en-US" sz="3200" dirty="0"/>
              <a:t> types and static typing:</a:t>
            </a:r>
          </a:p>
          <a:p>
            <a:pPr lvl="1"/>
            <a:r>
              <a:rPr lang="en-US" sz="2800" dirty="0"/>
              <a:t>Maximum type safety</a:t>
            </a:r>
          </a:p>
          <a:p>
            <a:pPr lvl="1"/>
            <a:r>
              <a:rPr lang="en-US" sz="2800" dirty="0"/>
              <a:t>Type safety at earliest stages (IDE, compile time)</a:t>
            </a:r>
          </a:p>
          <a:p>
            <a:pPr lvl="1"/>
            <a:r>
              <a:rPr lang="en-US" sz="2800" dirty="0"/>
              <a:t>Minimum performance penalty </a:t>
            </a:r>
          </a:p>
          <a:p>
            <a:pPr lvl="2"/>
            <a:r>
              <a:rPr lang="en-US" sz="2400" dirty="0"/>
              <a:t>no </a:t>
            </a:r>
            <a:r>
              <a:rPr lang="en-US" sz="2400" dirty="0" err="1"/>
              <a:t>vtable</a:t>
            </a:r>
            <a:r>
              <a:rPr lang="en-US" sz="2400" dirty="0"/>
              <a:t> = raw speed can exceed C++</a:t>
            </a:r>
          </a:p>
          <a:p>
            <a:r>
              <a:rPr lang="en-US" sz="3200" dirty="0"/>
              <a:t>Problem:  </a:t>
            </a:r>
            <a:r>
              <a:rPr lang="en-US" sz="2800" dirty="0"/>
              <a:t>mutation makes compiler analysis more difficult</a:t>
            </a:r>
          </a:p>
          <a:p>
            <a:pPr lvl="1"/>
            <a:r>
              <a:rPr lang="en-US" dirty="0"/>
              <a:t>Hard to assure type safety when mutation is present</a:t>
            </a:r>
          </a:p>
          <a:p>
            <a:r>
              <a:rPr lang="en-US" sz="3200" dirty="0"/>
              <a:t>Solution:  </a:t>
            </a:r>
          </a:p>
          <a:p>
            <a:pPr lvl="1"/>
            <a:r>
              <a:rPr lang="en-US" sz="2800" dirty="0"/>
              <a:t>Mutation evasion = FP</a:t>
            </a:r>
          </a:p>
          <a:p>
            <a:pPr lvl="1"/>
            <a:r>
              <a:rPr lang="en-US" sz="2800" dirty="0"/>
              <a:t>Type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040C-1AEF-4729-A857-7902CA7B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0CD5-552A-4848-902B-28A627C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E152-794F-454B-B050-AEC04558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A06FF-4EE9-442D-9F97-840E2ABC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141412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C9C0-2AF6-4122-820A-5BBEED48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EEA6-CA1D-4971-8D1B-2C506995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Predecessor of type providers</a:t>
            </a:r>
          </a:p>
          <a:p>
            <a:pPr lvl="1"/>
            <a:r>
              <a:rPr lang="en-US" dirty="0"/>
              <a:t>= units of measure on steroids</a:t>
            </a:r>
          </a:p>
          <a:p>
            <a:r>
              <a:rPr lang="en-US" dirty="0"/>
              <a:t>Units are </a:t>
            </a:r>
            <a:r>
              <a:rPr lang="en-US" dirty="0" err="1"/>
              <a:t>erasive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Type safety beyond raw types</a:t>
            </a:r>
          </a:p>
          <a:p>
            <a:pPr lvl="2"/>
            <a:r>
              <a:rPr lang="en-US" dirty="0"/>
              <a:t>Float that represents meters </a:t>
            </a:r>
          </a:p>
          <a:p>
            <a:pPr lvl="2"/>
            <a:r>
              <a:rPr lang="en-US" dirty="0"/>
              <a:t>not the same as one that represents feet</a:t>
            </a:r>
          </a:p>
          <a:p>
            <a:pPr lvl="1"/>
            <a:r>
              <a:rPr lang="en-US" dirty="0"/>
              <a:t>No performance penalty</a:t>
            </a:r>
          </a:p>
          <a:p>
            <a:pPr lvl="1"/>
            <a:r>
              <a:rPr lang="en-US" dirty="0"/>
              <a:t>Unit math worked out for you</a:t>
            </a:r>
          </a:p>
          <a:p>
            <a:pPr lvl="1"/>
            <a:r>
              <a:rPr lang="en-US" dirty="0"/>
              <a:t>Can define your own units of measure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83DF-71C3-4C99-A38C-BFCC3406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9AED-620C-45B7-B814-42BDF0C5A7CC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8E0E-DEC3-4D1B-84F7-12FAA680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5484-ABAD-47B0-9A54-195D725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1F197-7B95-475E-965A-223713054339}"/>
              </a:ext>
            </a:extLst>
          </p:cNvPr>
          <p:cNvSpPr/>
          <p:nvPr/>
        </p:nvSpPr>
        <p:spPr>
          <a:xfrm>
            <a:off x="6007100" y="9929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[&lt;Measure&gt;]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temperature, Celsius/Centigrade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deg : int&lt;degC&gt; = 5&lt;degC&gt;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PersistedDegC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21A2B-A3FC-43E7-8543-5638E0DB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00" y="3205888"/>
            <a:ext cx="2533650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916A7-8156-443B-B098-07420B21FFA5}"/>
              </a:ext>
            </a:extLst>
          </p:cNvPr>
          <p:cNvSpPr txBox="1"/>
          <p:nvPr/>
        </p:nvSpPr>
        <p:spPr>
          <a:xfrm>
            <a:off x="7192700" y="5021719"/>
            <a:ext cx="246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Mars Rover:  2.5 billion dollar type error.</a:t>
            </a:r>
          </a:p>
        </p:txBody>
      </p:sp>
    </p:spTree>
    <p:extLst>
      <p:ext uri="{BB962C8B-B14F-4D97-AF65-F5344CB8AC3E}">
        <p14:creationId xmlns:p14="http://schemas.microsoft.com/office/powerpoint/2010/main" val="198683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4FEF-8AE7-418D-82C0-73321242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safety: 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B121-602D-428D-8393-DCBFED00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provider:  </a:t>
            </a:r>
          </a:p>
          <a:p>
            <a:pPr lvl="1"/>
            <a:r>
              <a:rPr lang="en-US" dirty="0"/>
              <a:t>IDE and compile time</a:t>
            </a:r>
          </a:p>
          <a:p>
            <a:pPr lvl="2"/>
            <a:r>
              <a:rPr lang="en-US" dirty="0"/>
              <a:t>Logic errors typically also cause type errors!</a:t>
            </a:r>
          </a:p>
          <a:p>
            <a:pPr lvl="1"/>
            <a:r>
              <a:rPr lang="en-US" dirty="0"/>
              <a:t>Sample source + live connection:</a:t>
            </a:r>
          </a:p>
          <a:p>
            <a:pPr lvl="2"/>
            <a:r>
              <a:rPr lang="en-US" dirty="0"/>
              <a:t>Used to create </a:t>
            </a:r>
            <a:r>
              <a:rPr lang="en-US" dirty="0" err="1"/>
              <a:t>erasive</a:t>
            </a:r>
            <a:r>
              <a:rPr lang="en-US" dirty="0"/>
              <a:t> schema via type inference</a:t>
            </a:r>
          </a:p>
          <a:p>
            <a:pPr lvl="2"/>
            <a:r>
              <a:rPr lang="en-US" dirty="0"/>
              <a:t>Schema updated via rebuild</a:t>
            </a:r>
          </a:p>
          <a:p>
            <a:pPr lvl="3"/>
            <a:r>
              <a:rPr lang="en-US" dirty="0"/>
              <a:t>No more migrations/drift</a:t>
            </a:r>
          </a:p>
          <a:p>
            <a:r>
              <a:rPr lang="en-US" dirty="0"/>
              <a:t>Compile time:</a:t>
            </a:r>
          </a:p>
          <a:p>
            <a:pPr lvl="1"/>
            <a:r>
              <a:rPr lang="en-US" dirty="0"/>
              <a:t>Haskell:  templates (type safe macros)</a:t>
            </a:r>
          </a:p>
          <a:p>
            <a:pPr lvl="1"/>
            <a:r>
              <a:rPr lang="en-US" dirty="0"/>
              <a:t>LISPs:  macros</a:t>
            </a:r>
          </a:p>
          <a:p>
            <a:pPr lvl="2"/>
            <a:r>
              <a:rPr lang="en-US" dirty="0"/>
              <a:t>Problem:  what you write vs what you see in the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4468-42B8-4585-8C5C-0CD10C06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BF46-115E-416E-8825-653866880FAB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06213-9182-4C27-930B-2C87C030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2E75-0A2B-44B3-8447-E77E818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 descr="Image result for f#  squiggles">
            <a:extLst>
              <a:ext uri="{FF2B5EF4-FFF2-40B4-BE49-F238E27FC236}">
                <a16:creationId xmlns:a16="http://schemas.microsoft.com/office/drawing/2014/main" id="{1A482A38-2122-4357-BB92-3476F71E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72" y="1081882"/>
            <a:ext cx="3390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65EFA-B392-4B34-9255-24A59B8B944C}"/>
              </a:ext>
            </a:extLst>
          </p:cNvPr>
          <p:cNvSpPr txBox="1"/>
          <p:nvPr/>
        </p:nvSpPr>
        <p:spPr>
          <a:xfrm>
            <a:off x="5818084" y="2247126"/>
            <a:ext cx="372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Mouse over squiggles to get type error explanation.</a:t>
            </a:r>
          </a:p>
        </p:txBody>
      </p:sp>
    </p:spTree>
    <p:extLst>
      <p:ext uri="{BB962C8B-B14F-4D97-AF65-F5344CB8AC3E}">
        <p14:creationId xmlns:p14="http://schemas.microsoft.com/office/powerpoint/2010/main" val="138945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72E-FECE-4F36-A940-C3360417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5B6A-BF22-4FD0-86DC-041540F7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Samples vs actual</a:t>
            </a:r>
          </a:p>
          <a:p>
            <a:pPr lvl="1"/>
            <a:r>
              <a:rPr lang="en-US" dirty="0"/>
              <a:t>Compile against sample</a:t>
            </a:r>
          </a:p>
          <a:p>
            <a:pPr lvl="1"/>
            <a:r>
              <a:rPr lang="en-US" dirty="0"/>
              <a:t>Types inferred from the sample</a:t>
            </a:r>
          </a:p>
          <a:p>
            <a:pPr lvl="1"/>
            <a:r>
              <a:rPr lang="en-US" dirty="0"/>
              <a:t>Provide actual at run time</a:t>
            </a:r>
          </a:p>
          <a:p>
            <a:pPr lvl="2"/>
            <a:r>
              <a:rPr lang="en-US" dirty="0"/>
              <a:t>Problem:  what if actual deviates?</a:t>
            </a:r>
          </a:p>
          <a:p>
            <a:pPr lvl="2"/>
            <a:r>
              <a:rPr lang="en-US" dirty="0"/>
              <a:t>Solution:  inject run time sanity checks that can cause run time errors</a:t>
            </a:r>
          </a:p>
          <a:p>
            <a:r>
              <a:rPr lang="en-US" dirty="0"/>
              <a:t>Latency:</a:t>
            </a:r>
          </a:p>
          <a:p>
            <a:pPr lvl="1"/>
            <a:r>
              <a:rPr lang="en-US" dirty="0"/>
              <a:t>Problem: remote data source produces latency</a:t>
            </a:r>
          </a:p>
          <a:p>
            <a:pPr lvl="1"/>
            <a:r>
              <a:rPr lang="en-US" dirty="0"/>
              <a:t>Solution:  caching and </a:t>
            </a:r>
            <a:r>
              <a:rPr lang="en-US" dirty="0" err="1"/>
              <a:t>asynchronicity</a:t>
            </a:r>
            <a:endParaRPr lang="en-US" dirty="0"/>
          </a:p>
          <a:p>
            <a:r>
              <a:rPr lang="en-US" dirty="0" err="1"/>
              <a:t>Erasive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Must marshal for first class behavior at run time (i.e. </a:t>
            </a:r>
            <a:r>
              <a:rPr lang="en-US" dirty="0" err="1"/>
              <a:t>HoFs</a:t>
            </a:r>
            <a:r>
              <a:rPr lang="en-US" dirty="0"/>
              <a:t>, interop)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6D18-3C8A-436D-A94B-B90DB1DA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097A-967F-4744-98FD-49EC4FE9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672B-3EBD-4175-9143-2B55CAA1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C39BC-6134-4816-8D60-B6A7725B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12" y="13382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A9DB-DA07-4D40-8F5E-3BBFE7A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F666-AE99-4AA9-B391-65FB4479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providers provide types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via automatically created schemas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for disparate data sources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at IDE and compile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E16D-8BFC-4A0E-8A1D-05A3CA56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ABED-84C1-4134-BC6C-104F6891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995-15DD-4044-BFAF-7A96030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B7C2A-1333-4875-8950-DE975980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3032125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7B1E-EF51-4208-BE92-797A234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5DD4-4FCA-4451-B402-A8929513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AppConfig</a:t>
            </a:r>
            <a:endParaRPr lang="en-US" dirty="0"/>
          </a:p>
          <a:p>
            <a:r>
              <a:rPr lang="en-US" dirty="0"/>
              <a:t>CSV</a:t>
            </a:r>
          </a:p>
          <a:p>
            <a:r>
              <a:rPr lang="en-US"/>
              <a:t>JSON</a:t>
            </a:r>
            <a:endParaRPr lang="en-US" dirty="0"/>
          </a:p>
          <a:p>
            <a:r>
              <a:rPr lang="en-US" dirty="0"/>
              <a:t>XML</a:t>
            </a:r>
          </a:p>
          <a:p>
            <a:r>
              <a:rPr lang="en-US" dirty="0"/>
              <a:t>SQL:  </a:t>
            </a:r>
          </a:p>
          <a:p>
            <a:pPr lvl="1"/>
            <a:r>
              <a:rPr lang="en-US" dirty="0"/>
              <a:t>obviate ORMS, migrations, drift</a:t>
            </a:r>
          </a:p>
          <a:p>
            <a:pPr lvl="1"/>
            <a:r>
              <a:rPr lang="en-US" dirty="0" err="1"/>
              <a:t>SQLClient</a:t>
            </a:r>
            <a:r>
              <a:rPr lang="en-US" dirty="0"/>
              <a:t>:  Wrapper around SQL</a:t>
            </a:r>
          </a:p>
          <a:p>
            <a:pPr lvl="1"/>
            <a:r>
              <a:rPr lang="en-US" dirty="0" err="1"/>
              <a:t>SQLProvider</a:t>
            </a:r>
            <a:r>
              <a:rPr lang="en-US" dirty="0"/>
              <a:t>:  Queries =&gt; 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Many others…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D000-4FA9-4AE3-9511-8D0984C7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EDE9-6558-4D66-B59F-D0D4711D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37C4-050B-4CC3-9D0F-55BD8FAD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2633C-1CE8-4590-98F0-66BD52EE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2487612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52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F54-A112-41EC-9D20-40A68EF1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SQLProvider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D0A7-8560-4301-8DAD-77ECAB5E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06CE-79B7-4980-B6A8-B253348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81D8-4004-4A8E-B68E-6A3B98A7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A935A-EDEB-4390-BE71-285834A8CE1D}"/>
              </a:ext>
            </a:extLst>
          </p:cNvPr>
          <p:cNvSpPr/>
          <p:nvPr/>
        </p:nvSpPr>
        <p:spPr>
          <a:xfrm>
            <a:off x="838200" y="1543863"/>
            <a:ext cx="1074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[&lt;Literal&gt;]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@"Data Source=(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MSSQLLocalDB;Initial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Catalog=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videos;Integrated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Security=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True;Connect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Timeout=30;Encrypt=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False;TrustServerCertificate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True;ApplicationIntent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ReadWrite;MultiSubnetFailover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=False"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UseOptionTypes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71F4E-2BB0-4CEC-A46A-68987C0448B5}"/>
              </a:ext>
            </a:extLst>
          </p:cNvPr>
          <p:cNvSpPr/>
          <p:nvPr/>
        </p:nvSpPr>
        <p:spPr>
          <a:xfrm>
            <a:off x="838200" y="4010185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sql.GetDataContext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1C3D7-5778-4916-B42C-78C27516DC98}"/>
              </a:ext>
            </a:extLst>
          </p:cNvPr>
          <p:cNvSpPr/>
          <p:nvPr/>
        </p:nvSpPr>
        <p:spPr>
          <a:xfrm>
            <a:off x="2946400" y="45754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keywords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query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ctx.Dbo.Keyword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select (k)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|&gt;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Seq.toArray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138C44-0EE4-4C94-9B63-B2C61434D4DA}"/>
              </a:ext>
            </a:extLst>
          </p:cNvPr>
          <p:cNvSpPr/>
          <p:nvPr/>
        </p:nvSpPr>
        <p:spPr>
          <a:xfrm>
            <a:off x="838200" y="1543863"/>
            <a:ext cx="1531289" cy="3803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8CC54-56C7-4D47-AAE6-5BC0D9AEE8C3}"/>
              </a:ext>
            </a:extLst>
          </p:cNvPr>
          <p:cNvSpPr/>
          <p:nvPr/>
        </p:nvSpPr>
        <p:spPr>
          <a:xfrm>
            <a:off x="8871407" y="3182262"/>
            <a:ext cx="1903431" cy="3810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ED94-7758-4EF6-8D19-B8EE0D2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as 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EB51-43BE-43A3-8F3B-4E5EB598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last (database first)</a:t>
            </a:r>
          </a:p>
          <a:p>
            <a:pPr lvl="1"/>
            <a:r>
              <a:rPr lang="en-US" dirty="0"/>
              <a:t>Works great with normalized databases</a:t>
            </a:r>
          </a:p>
          <a:p>
            <a:r>
              <a:rPr lang="en-US" dirty="0"/>
              <a:t>The </a:t>
            </a:r>
            <a:r>
              <a:rPr lang="en-US" dirty="0" err="1"/>
              <a:t>SQLProvider</a:t>
            </a:r>
            <a:r>
              <a:rPr lang="en-US" dirty="0"/>
              <a:t> context:</a:t>
            </a:r>
          </a:p>
          <a:p>
            <a:pPr lvl="1"/>
            <a:r>
              <a:rPr lang="en-US" dirty="0"/>
              <a:t>Lightweight, flexible, not opinionated</a:t>
            </a:r>
          </a:p>
          <a:p>
            <a:pPr lvl="1"/>
            <a:r>
              <a:rPr lang="en-US" dirty="0"/>
              <a:t>Can do change tracking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Mapping functions</a:t>
            </a:r>
          </a:p>
          <a:p>
            <a:pPr lvl="2"/>
            <a:r>
              <a:rPr lang="en-US" dirty="0"/>
              <a:t>Similar to micro ORM functionality</a:t>
            </a:r>
          </a:p>
          <a:p>
            <a:r>
              <a:rPr lang="en-US" dirty="0"/>
              <a:t>To see generated SQL:</a:t>
            </a:r>
          </a:p>
          <a:p>
            <a:pPr lvl="1"/>
            <a:r>
              <a:rPr lang="en-US" dirty="0"/>
              <a:t>SQL Profiler</a:t>
            </a:r>
          </a:p>
          <a:p>
            <a:pPr lvl="1"/>
            <a:r>
              <a:rPr lang="en-US" dirty="0"/>
              <a:t>Launch from SSMS -&gt; Tools</a:t>
            </a:r>
          </a:p>
          <a:p>
            <a:pPr lvl="1"/>
            <a:r>
              <a:rPr lang="en-US" dirty="0"/>
              <a:t>NHibernate profiler won’t show traffic from TPs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F2CD-61EB-48B8-B7B0-9F9CE356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CBB7-48E3-4670-A8D7-B92B356E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F491-10AF-40F0-B590-51CFEAD7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orm database">
            <a:extLst>
              <a:ext uri="{FF2B5EF4-FFF2-40B4-BE49-F238E27FC236}">
                <a16:creationId xmlns:a16="http://schemas.microsoft.com/office/drawing/2014/main" id="{BF69BE49-6CA7-49FF-895E-C44F488D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354263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5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22B-7620-47A6-9D1B-9693A268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1F1A-56C9-49B9-B9DB-00B7C10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your own</a:t>
            </a:r>
          </a:p>
          <a:p>
            <a:r>
              <a:rPr lang="en-US" dirty="0"/>
              <a:t>Not for the faint of heart</a:t>
            </a:r>
          </a:p>
          <a:p>
            <a:pPr lvl="1"/>
            <a:r>
              <a:rPr lang="en-US" dirty="0"/>
              <a:t>Hard to create</a:t>
            </a:r>
          </a:p>
          <a:p>
            <a:pPr lvl="1"/>
            <a:r>
              <a:rPr lang="en-US" dirty="0"/>
              <a:t>Hard to 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5471-1ED2-4CAF-915D-B1D50A0C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17D0-36A7-4CC6-AC4E-122BF330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3B24-5410-47B4-80AB-5D984323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07174-A42B-4B54-A89D-C65FCEBD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956468"/>
            <a:ext cx="2143125" cy="2143125"/>
          </a:xfrm>
          <a:prstGeom prst="rect">
            <a:avLst/>
          </a:prstGeom>
        </p:spPr>
      </p:pic>
      <p:pic>
        <p:nvPicPr>
          <p:cNvPr id="2050" name="Picture 2" descr="Image result for feint of heart">
            <a:extLst>
              <a:ext uri="{FF2B5EF4-FFF2-40B4-BE49-F238E27FC236}">
                <a16:creationId xmlns:a16="http://schemas.microsoft.com/office/drawing/2014/main" id="{012FB4EA-630E-4222-B875-B4A2B261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3234530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9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8D98-B168-40B2-B15F-5BBF9B38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01E-1BE3-4E33-A69F-D6CF9816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 tricks: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Static vice dynamic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citizenship</a:t>
            </a:r>
          </a:p>
          <a:p>
            <a:r>
              <a:rPr lang="en-US" dirty="0"/>
              <a:t>Type providers:</a:t>
            </a:r>
          </a:p>
          <a:p>
            <a:pPr lvl="1"/>
            <a:r>
              <a:rPr lang="en-US" dirty="0"/>
              <a:t>First class data sources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IDE time</a:t>
            </a:r>
          </a:p>
          <a:p>
            <a:pPr lvl="1"/>
            <a:r>
              <a:rPr lang="en-US" dirty="0"/>
              <a:t>Enforced by compiler</a:t>
            </a:r>
          </a:p>
          <a:p>
            <a:pPr lvl="1"/>
            <a:r>
              <a:rPr lang="en-US" dirty="0" err="1"/>
              <a:t>Erasive</a:t>
            </a:r>
            <a:r>
              <a:rPr lang="en-US" dirty="0"/>
              <a:t>:  no run time performance penalty</a:t>
            </a:r>
          </a:p>
          <a:p>
            <a:pPr lvl="1"/>
            <a:r>
              <a:rPr lang="en-US" dirty="0"/>
              <a:t>Mix disparate data sources</a:t>
            </a:r>
          </a:p>
          <a:p>
            <a:pPr lvl="1"/>
            <a:r>
              <a:rPr lang="en-US" dirty="0"/>
              <a:t>Lift disparate data sources to same level of type safety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CEC9-D0A9-4E84-871C-CBF4120D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E103-3DCD-41BC-A329-11196525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D83A-112F-4F63-B5B1-38DD4CD9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24</a:t>
            </a:fld>
            <a:endParaRPr lang="en-US"/>
          </a:p>
        </p:txBody>
      </p:sp>
      <p:pic>
        <p:nvPicPr>
          <p:cNvPr id="10242" name="Picture 2" descr="Image result for 1st class">
            <a:extLst>
              <a:ext uri="{FF2B5EF4-FFF2-40B4-BE49-F238E27FC236}">
                <a16:creationId xmlns:a16="http://schemas.microsoft.com/office/drawing/2014/main" id="{253D62DE-BF6A-4E30-8CF7-C89EDD44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1825625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55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4824-5FE1-4E82-B660-D2259EE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F668-E13D-4A1B-A0CE-EE0B5BC9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type providers.</a:t>
            </a:r>
          </a:p>
          <a:p>
            <a:r>
              <a:rPr lang="en-US" dirty="0"/>
              <a:t>Experiment with them.</a:t>
            </a:r>
          </a:p>
          <a:p>
            <a:r>
              <a:rPr lang="en-US" dirty="0"/>
              <a:t>Push the envelope beyond what F# did.</a:t>
            </a:r>
          </a:p>
          <a:p>
            <a:r>
              <a:rPr lang="en-US" dirty="0"/>
              <a:t>Introduce them in to other FP languages:</a:t>
            </a:r>
          </a:p>
          <a:p>
            <a:pPr lvl="1"/>
            <a:r>
              <a:rPr lang="en-US" dirty="0"/>
              <a:t>Haskell is working on type providers.</a:t>
            </a:r>
          </a:p>
          <a:p>
            <a:pPr lvl="1"/>
            <a:r>
              <a:rPr lang="en-US" dirty="0"/>
              <a:t>Other languages…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7F3F-6ACD-41C1-9E21-4F6381FD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C2BC-6473-48B3-8D05-82541E1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75D5-B4BC-455D-9BE6-4145E872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25</a:t>
            </a:fld>
            <a:endParaRPr lang="en-US"/>
          </a:p>
        </p:txBody>
      </p:sp>
      <p:pic>
        <p:nvPicPr>
          <p:cNvPr id="4100" name="Picture 4" descr="Image result for your mission should you choose to accept it">
            <a:extLst>
              <a:ext uri="{FF2B5EF4-FFF2-40B4-BE49-F238E27FC236}">
                <a16:creationId xmlns:a16="http://schemas.microsoft.com/office/drawing/2014/main" id="{C09B1172-8A40-4A8E-8DBB-3534D2F9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959" y="229834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6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3EA5-C44F-4409-A497-D747D110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F245-ABBF-4B17-95D2-CAC78BC9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You have 2 choices:</a:t>
            </a:r>
          </a:p>
          <a:p>
            <a:pPr lvl="1"/>
            <a:r>
              <a:rPr lang="en-US" dirty="0"/>
              <a:t>Play chess with AI type inference engine at IDE time</a:t>
            </a:r>
          </a:p>
          <a:p>
            <a:pPr lvl="1"/>
            <a:r>
              <a:rPr lang="en-US" dirty="0"/>
              <a:t>Grovel in the debugger at run time</a:t>
            </a:r>
          </a:p>
          <a:p>
            <a:r>
              <a:rPr lang="en-US" dirty="0"/>
              <a:t>Choose you this day whom you will serve…</a:t>
            </a:r>
          </a:p>
          <a:p>
            <a:r>
              <a:rPr lang="en-US" dirty="0"/>
              <a:t>But as for me and my house…</a:t>
            </a:r>
          </a:p>
          <a:p>
            <a:pPr lvl="1"/>
            <a:r>
              <a:rPr lang="en-US" dirty="0"/>
              <a:t>We’ll opt for the game of chess</a:t>
            </a:r>
          </a:p>
          <a:p>
            <a:pPr lvl="1"/>
            <a:r>
              <a:rPr lang="en-US" dirty="0"/>
              <a:t>Joshua (paraphrased a little =:0)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34D6-6C4F-4CBB-9490-9F8EAF65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A969-90E8-4035-934C-81EDFD73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A99A-3A89-4735-A27E-1FAE93A3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32693-3FFB-40A5-AF02-433A8309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936428"/>
            <a:ext cx="21336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1E0B0-B4D2-4715-A991-1135FC0F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75" y="3227190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D9EE92-501E-42FA-B83A-66165ACF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824" y="227416"/>
            <a:ext cx="2009775" cy="2000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DB420A-2F55-46D2-AD0E-058505539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12" y="3749576"/>
            <a:ext cx="2009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2DE-3B4A-4843-8976-788FF5DC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B6E2-E03E-4380-A356-956E6DCA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Untyped </a:t>
            </a:r>
            <a:r>
              <a:rPr lang="el-GR" dirty="0"/>
              <a:t>λ</a:t>
            </a:r>
            <a:r>
              <a:rPr lang="en-US" dirty="0"/>
              <a:t>-calculus</a:t>
            </a:r>
          </a:p>
          <a:p>
            <a:pPr lvl="1"/>
            <a:r>
              <a:rPr lang="en-US" dirty="0"/>
              <a:t>Mutation free</a:t>
            </a:r>
          </a:p>
          <a:p>
            <a:pPr lvl="2"/>
            <a:r>
              <a:rPr lang="en-US" dirty="0"/>
              <a:t>Thread safety, concurrency, parallelism</a:t>
            </a:r>
          </a:p>
          <a:p>
            <a:pPr lvl="1"/>
            <a:r>
              <a:rPr lang="en-US" dirty="0"/>
              <a:t>Composition</a:t>
            </a:r>
          </a:p>
          <a:p>
            <a:r>
              <a:rPr lang="en-US" dirty="0"/>
              <a:t>Typed λ-calculus</a:t>
            </a:r>
          </a:p>
          <a:p>
            <a:pPr lvl="1"/>
            <a:r>
              <a:rPr lang="en-US" dirty="0"/>
              <a:t>Types and type safety</a:t>
            </a:r>
          </a:p>
          <a:p>
            <a:pPr lvl="1"/>
            <a:r>
              <a:rPr lang="en-US" dirty="0"/>
              <a:t>Type inference</a:t>
            </a:r>
          </a:p>
          <a:p>
            <a:pPr lvl="1"/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Ability to reason about correctness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2E88-E7AD-4B9F-BFB8-7C8A8205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C5BF-27CF-4C70-BBDD-E52CB341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F1C6-20E2-455B-A21B-EAC8C300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type safety">
            <a:extLst>
              <a:ext uri="{FF2B5EF4-FFF2-40B4-BE49-F238E27FC236}">
                <a16:creationId xmlns:a16="http://schemas.microsoft.com/office/drawing/2014/main" id="{A7ED412C-9A59-435E-B8DB-C0DB8B5F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662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FFEE3-AE97-45AF-BEA4-15EBF3BC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75" y="113219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A281-091B-4895-95A0-5C7E25CB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CC24-C4CE-4AEE-8BA0-9986551A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Dynamic:  Strong typing is for weak minds.</a:t>
            </a:r>
          </a:p>
          <a:p>
            <a:r>
              <a:rPr lang="en-US" dirty="0"/>
              <a:t>Dynamic:  I know what I’m doing.</a:t>
            </a:r>
          </a:p>
          <a:p>
            <a:r>
              <a:rPr lang="en-US" dirty="0"/>
              <a:t>Static:  No, you don’t!</a:t>
            </a:r>
          </a:p>
          <a:p>
            <a:r>
              <a:rPr lang="en-US" dirty="0"/>
              <a:t>Dynamic:  ultimate expressive power!</a:t>
            </a:r>
          </a:p>
          <a:p>
            <a:r>
              <a:rPr lang="en-US" dirty="0"/>
              <a:t>Static:  I can live without the Y combinator!</a:t>
            </a:r>
          </a:p>
          <a:p>
            <a:r>
              <a:rPr lang="en-US" dirty="0"/>
              <a:t>Dynamic:  type system too complicated.</a:t>
            </a:r>
          </a:p>
          <a:p>
            <a:r>
              <a:rPr lang="en-US" dirty="0"/>
              <a:t>Static:  it’s getting better.</a:t>
            </a:r>
          </a:p>
          <a:p>
            <a:r>
              <a:rPr lang="en-US" dirty="0"/>
              <a:t>Static:  I don’t like surprises at run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0EFB-2905-4C4D-8C87-228A8BD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5BF0-D2E9-4D03-83FC-916D4C2D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29C7-71D6-4FE9-B9AB-9B7D7ED8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Image result for tug-of-war">
            <a:extLst>
              <a:ext uri="{FF2B5EF4-FFF2-40B4-BE49-F238E27FC236}">
                <a16:creationId xmlns:a16="http://schemas.microsoft.com/office/drawing/2014/main" id="{DA9D58D1-93CD-4621-8C89-E488D8ED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31" y="230595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2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F23-E178-4A0E-91C3-A3A8C0BE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0031-4A75-4AA4-B486-3DC4D18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Software has two natures:</a:t>
            </a:r>
          </a:p>
          <a:p>
            <a:pPr lvl="1"/>
            <a:r>
              <a:rPr lang="en-US" dirty="0"/>
              <a:t>Static (reproducible, known by compiler)</a:t>
            </a:r>
          </a:p>
          <a:p>
            <a:pPr lvl="1"/>
            <a:r>
              <a:rPr lang="en-US" dirty="0"/>
              <a:t>Dynamic (powerful, known at runtime)</a:t>
            </a:r>
          </a:p>
          <a:p>
            <a:r>
              <a:rPr lang="en-US" dirty="0"/>
              <a:t>F#:</a:t>
            </a:r>
          </a:p>
          <a:p>
            <a:pPr lvl="1"/>
            <a:r>
              <a:rPr lang="en-US" dirty="0"/>
              <a:t>Prefers static over dynamic</a:t>
            </a:r>
          </a:p>
          <a:p>
            <a:pPr lvl="1"/>
            <a:r>
              <a:rPr lang="en-US" dirty="0"/>
              <a:t>Strict by default (more static, predictable)</a:t>
            </a:r>
          </a:p>
          <a:p>
            <a:pPr lvl="2"/>
            <a:r>
              <a:rPr lang="en-US" dirty="0"/>
              <a:t>Downcast operator:  :?&gt;</a:t>
            </a:r>
          </a:p>
          <a:p>
            <a:pPr lvl="2"/>
            <a:r>
              <a:rPr lang="en-US" dirty="0" err="1"/>
              <a:t>Upcast</a:t>
            </a:r>
            <a:r>
              <a:rPr lang="en-US" dirty="0"/>
              <a:t> operator:  :&gt;</a:t>
            </a:r>
          </a:p>
          <a:p>
            <a:r>
              <a:rPr lang="en-US" dirty="0"/>
              <a:t>Type providers:</a:t>
            </a:r>
          </a:p>
          <a:p>
            <a:pPr lvl="1"/>
            <a:r>
              <a:rPr lang="en-US" dirty="0"/>
              <a:t>Turn up static knob</a:t>
            </a:r>
          </a:p>
          <a:p>
            <a:pPr lvl="1"/>
            <a:r>
              <a:rPr lang="en-US" dirty="0"/>
              <a:t>Turn down dynamic knob</a:t>
            </a:r>
          </a:p>
          <a:p>
            <a:r>
              <a:rPr lang="en-US" dirty="0"/>
              <a:t>Example (gains from making things more static):</a:t>
            </a:r>
          </a:p>
          <a:p>
            <a:pPr lvl="1"/>
            <a:r>
              <a:rPr lang="en-US" dirty="0"/>
              <a:t>Source control binaries, minimize dynamic nature of builds…</a:t>
            </a:r>
          </a:p>
          <a:p>
            <a:pPr lvl="1"/>
            <a:r>
              <a:rPr lang="en-US" dirty="0"/>
              <a:t>Upside:  security, reproducibility, cost, simplicity</a:t>
            </a:r>
          </a:p>
          <a:p>
            <a:pPr lvl="2"/>
            <a:r>
              <a:rPr lang="en-US" dirty="0"/>
              <a:t>build/deploy degenerates into copy/paste (“no touch” deployment)</a:t>
            </a:r>
          </a:p>
          <a:p>
            <a:pPr lvl="2"/>
            <a:r>
              <a:rPr lang="en-US" dirty="0"/>
              <a:t>build machines are expensive and dynamically groomed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90D1-FCB8-4770-BCE9-B1C75B02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B060-D30F-4738-AE23-71CD4E86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7798-8C6A-48B6-8C4A-D795501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Image result for hot cold water">
            <a:extLst>
              <a:ext uri="{FF2B5EF4-FFF2-40B4-BE49-F238E27FC236}">
                <a16:creationId xmlns:a16="http://schemas.microsoft.com/office/drawing/2014/main" id="{396C0832-9A14-4ED9-A9C9-D851667B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00" y="196717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80CD-0D93-41A5-AC59-67045E14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safety: 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797C-1B3F-4881-BA41-F864A621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 run time?</a:t>
            </a:r>
          </a:p>
          <a:p>
            <a:pPr lvl="1"/>
            <a:r>
              <a:rPr lang="en-US" dirty="0"/>
              <a:t>Early LISP systems:  </a:t>
            </a:r>
          </a:p>
          <a:p>
            <a:pPr lvl="2"/>
            <a:r>
              <a:rPr lang="en-US" dirty="0"/>
              <a:t>pass anything to anything, </a:t>
            </a:r>
          </a:p>
          <a:p>
            <a:pPr lvl="2"/>
            <a:r>
              <a:rPr lang="en-US" dirty="0"/>
              <a:t>resolve at last possible moment </a:t>
            </a:r>
          </a:p>
          <a:p>
            <a:pPr lvl="3"/>
            <a:r>
              <a:rPr lang="en-US" dirty="0"/>
              <a:t>expensive tagged architectures</a:t>
            </a:r>
          </a:p>
          <a:p>
            <a:r>
              <a:rPr lang="en-US" dirty="0"/>
              <a:t>At compile time?</a:t>
            </a:r>
          </a:p>
          <a:p>
            <a:pPr lvl="1"/>
            <a:r>
              <a:rPr lang="en-US" dirty="0"/>
              <a:t>Better than at run time</a:t>
            </a:r>
          </a:p>
          <a:p>
            <a:pPr lvl="1"/>
            <a:r>
              <a:rPr lang="en-US" dirty="0"/>
              <a:t>Works on stock hardware </a:t>
            </a:r>
          </a:p>
          <a:p>
            <a:pPr lvl="2"/>
            <a:r>
              <a:rPr lang="en-US" dirty="0"/>
              <a:t>cheap + ubiquitous sells</a:t>
            </a:r>
          </a:p>
          <a:p>
            <a:pPr lvl="1"/>
            <a:r>
              <a:rPr lang="en-US" dirty="0"/>
              <a:t>No errors =&gt; will run</a:t>
            </a:r>
          </a:p>
          <a:p>
            <a:r>
              <a:rPr lang="en-US" dirty="0"/>
              <a:t>How about at IDE time?</a:t>
            </a:r>
          </a:p>
          <a:p>
            <a:pPr lvl="1"/>
            <a:r>
              <a:rPr lang="en-US" dirty="0"/>
              <a:t>Ultimate.</a:t>
            </a:r>
          </a:p>
          <a:p>
            <a:pPr lvl="1"/>
            <a:r>
              <a:rPr lang="en-US" dirty="0"/>
              <a:t>No squiggles =&gt; will compile and run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7656-C20F-49FE-8E62-BFC4E565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3725-1029-4EC0-A1CD-F51B2EDC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83CE-2406-4160-9074-A2133FB3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Image result for cartoon dinosaur fortune teller">
            <a:extLst>
              <a:ext uri="{FF2B5EF4-FFF2-40B4-BE49-F238E27FC236}">
                <a16:creationId xmlns:a16="http://schemas.microsoft.com/office/drawing/2014/main" id="{BBD5BAD1-7C09-42D0-A67F-1269F820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256" y="1870075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F7902-49F4-4B51-9A57-137FD409DC46}"/>
              </a:ext>
            </a:extLst>
          </p:cNvPr>
          <p:cNvSpPr txBox="1"/>
          <p:nvPr/>
        </p:nvSpPr>
        <p:spPr>
          <a:xfrm>
            <a:off x="6443868" y="4162425"/>
            <a:ext cx="363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vs. dynamic:  expensive tagged architectures can’t compete with type inference on stock hardware.</a:t>
            </a:r>
          </a:p>
        </p:txBody>
      </p:sp>
    </p:spTree>
    <p:extLst>
      <p:ext uri="{BB962C8B-B14F-4D97-AF65-F5344CB8AC3E}">
        <p14:creationId xmlns:p14="http://schemas.microsoft.com/office/powerpoint/2010/main" val="92593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DD0E-BCAF-411E-B945-51576E4E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2E62-F618-49AB-90C7-AEF27278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Type providers:</a:t>
            </a:r>
          </a:p>
          <a:p>
            <a:pPr lvl="1"/>
            <a:r>
              <a:rPr lang="en-US" dirty="0"/>
              <a:t> Must be extremely fast!</a:t>
            </a:r>
          </a:p>
          <a:p>
            <a:pPr lvl="2"/>
            <a:r>
              <a:rPr lang="en-US" dirty="0"/>
              <a:t>can’t make UI unresponsive</a:t>
            </a:r>
          </a:p>
          <a:p>
            <a:pPr lvl="1"/>
            <a:r>
              <a:rPr lang="en-US" dirty="0"/>
              <a:t>Capable of very sophisticated analysis</a:t>
            </a:r>
          </a:p>
          <a:p>
            <a:pPr lvl="1"/>
            <a:r>
              <a:rPr lang="en-US" dirty="0"/>
              <a:t>Provide a lot of information to IDE and compiler</a:t>
            </a:r>
          </a:p>
          <a:p>
            <a:r>
              <a:rPr lang="en-US" dirty="0"/>
              <a:t> FP is ideally suited for this job</a:t>
            </a:r>
          </a:p>
          <a:p>
            <a:pPr lvl="1"/>
            <a:r>
              <a:rPr lang="en-US" dirty="0"/>
              <a:t>Moving towards AI compilers!</a:t>
            </a:r>
          </a:p>
          <a:p>
            <a:pPr lvl="1"/>
            <a:r>
              <a:rPr lang="en-US" dirty="0"/>
              <a:t>Type inference is huge step in this direction:</a:t>
            </a:r>
          </a:p>
          <a:p>
            <a:pPr lvl="2"/>
            <a:r>
              <a:rPr lang="en-US" dirty="0"/>
              <a:t>Essentially done by a Prolog engine!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FA1A-F479-4996-A55B-DB28601F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CE5E-642D-4A0E-93B1-8AE4907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3CFF-F5BE-4C30-A47B-DA53EBBC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86FC3-5461-4741-A6A0-E88530AC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2220119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8ADB-7042-402C-80E7-EED075A8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featuring type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DA6A-EEFC-48F3-924A-A25DF58B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F#:  first</a:t>
            </a:r>
          </a:p>
          <a:p>
            <a:r>
              <a:rPr lang="en-US" dirty="0"/>
              <a:t>Idris</a:t>
            </a:r>
          </a:p>
          <a:p>
            <a:pPr lvl="1"/>
            <a:r>
              <a:rPr lang="en-US" dirty="0"/>
              <a:t>Haskell with dependent types</a:t>
            </a:r>
          </a:p>
          <a:p>
            <a:r>
              <a:rPr lang="en-US" dirty="0"/>
              <a:t>Haskell:</a:t>
            </a:r>
          </a:p>
          <a:p>
            <a:pPr lvl="1"/>
            <a:r>
              <a:rPr lang="en-US" dirty="0"/>
              <a:t>Some efforts:</a:t>
            </a:r>
          </a:p>
          <a:p>
            <a:pPr lvl="2"/>
            <a:r>
              <a:rPr lang="en-US" dirty="0">
                <a:hlinkClick r:id="rId2"/>
              </a:rPr>
              <a:t>https://github.com/DataHaskell/type-providers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48BD-E4F3-460C-A51F-AEE2051E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1AEE-D06E-48EC-8D90-CFDF7208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6219-4B9F-4C0A-B320-6F7A4C4A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62AEF-C52B-4553-AE23-F1FE22C3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25479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539E-61B0-4CC5-82F2-9CC43EC6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4F95-86D7-4750-AC2E-83425CE2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upon a time our god was too small:  </a:t>
            </a:r>
          </a:p>
          <a:p>
            <a:pPr lvl="1"/>
            <a:r>
              <a:rPr lang="en-US" dirty="0"/>
              <a:t>Compile time vs. run time</a:t>
            </a:r>
          </a:p>
          <a:p>
            <a:r>
              <a:rPr lang="en-US" dirty="0"/>
              <a:t>Now we have GUIs, IDEs, distributed systems, etc.:</a:t>
            </a:r>
          </a:p>
          <a:p>
            <a:pPr lvl="1"/>
            <a:r>
              <a:rPr lang="en-US" dirty="0"/>
              <a:t>IDE (compiler as a service?)</a:t>
            </a:r>
          </a:p>
          <a:p>
            <a:pPr lvl="1"/>
            <a:r>
              <a:rPr lang="en-US" dirty="0"/>
              <a:t>Compile time</a:t>
            </a:r>
          </a:p>
          <a:p>
            <a:pPr lvl="1"/>
            <a:r>
              <a:rPr lang="en-US" dirty="0"/>
              <a:t>Build time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Packaging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Run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8C2F-9BC6-4477-AEA1-B41A76F5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58F-7E55-4872-A0E7-23E0E2E11271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62A5-4472-4FBB-AB24-E68AF54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D8FF-2DB3-4D2B-A1B3-C9653EC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9</a:t>
            </a:fld>
            <a:endParaRPr lang="en-US"/>
          </a:p>
        </p:txBody>
      </p:sp>
      <p:pic>
        <p:nvPicPr>
          <p:cNvPr id="15362" name="Picture 2" descr="Image result for stages of development">
            <a:extLst>
              <a:ext uri="{FF2B5EF4-FFF2-40B4-BE49-F238E27FC236}">
                <a16:creationId xmlns:a16="http://schemas.microsoft.com/office/drawing/2014/main" id="{9B8F8A12-B559-49FF-9377-A375E8F3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783013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8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34070</TotalTime>
  <Words>1887</Words>
  <Application>Microsoft Office PowerPoint</Application>
  <PresentationFormat>Widescreen</PresentationFormat>
  <Paragraphs>367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Type Providers: making data 1st class</vt:lpstr>
      <vt:lpstr>definition</vt:lpstr>
      <vt:lpstr>FP evolution</vt:lpstr>
      <vt:lpstr>Static vs dynamic typing</vt:lpstr>
      <vt:lpstr>Static vs dynamic</vt:lpstr>
      <vt:lpstr>Type safety:  when?</vt:lpstr>
      <vt:lpstr>requirements</vt:lpstr>
      <vt:lpstr>languages featuring type providers</vt:lpstr>
      <vt:lpstr>stages of development</vt:lpstr>
      <vt:lpstr>Early discovery</vt:lpstr>
      <vt:lpstr>TDD = type driven development</vt:lpstr>
      <vt:lpstr>IDE</vt:lpstr>
      <vt:lpstr>1st class citizenship</vt:lpstr>
      <vt:lpstr>SQL type incoherence</vt:lpstr>
      <vt:lpstr>Erasive vs generative</vt:lpstr>
      <vt:lpstr>Erasive types vs mutation</vt:lpstr>
      <vt:lpstr>Units of measure</vt:lpstr>
      <vt:lpstr>Type safety:  IDE</vt:lpstr>
      <vt:lpstr>Abstraction leakage</vt:lpstr>
      <vt:lpstr>Type providers</vt:lpstr>
      <vt:lpstr>SQLProvider</vt:lpstr>
      <vt:lpstr>TPs as ORMs</vt:lpstr>
      <vt:lpstr>extensible</vt:lpstr>
      <vt:lpstr>recap</vt:lpstr>
      <vt:lpstr>Challenge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vanmeule</dc:creator>
  <cp:lastModifiedBy>André van Meulebrouck</cp:lastModifiedBy>
  <cp:revision>289</cp:revision>
  <dcterms:created xsi:type="dcterms:W3CDTF">2018-07-07T03:01:02Z</dcterms:created>
  <dcterms:modified xsi:type="dcterms:W3CDTF">2020-04-17T16:01:46Z</dcterms:modified>
</cp:coreProperties>
</file>