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65"/>
    <p:restoredTop sz="94687"/>
  </p:normalViewPr>
  <p:slideViewPr>
    <p:cSldViewPr snapToGrid="0">
      <p:cViewPr>
        <p:scale>
          <a:sx n="75" d="100"/>
          <a:sy n="75" d="100"/>
        </p:scale>
        <p:origin x="752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51F45-FD57-E264-A56D-9BC96E09F7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9E1D04-BF83-130A-8BA4-B5104E6CE4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DBBC6-7F36-3259-3A63-25A83C903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5206-01BB-574B-AD27-A5626C099BE9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6C75A-A901-C998-3FF8-951578F6D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252FE-B358-3E3C-7857-DF5DD0AC9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AD96-E4BB-D54C-81BE-66B64EF66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90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F385D-2462-70A0-D5C7-9F7F6CED9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5EB040-AB8D-9A68-7CD6-215E4C7A91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1468F-DF4A-D3F9-FA55-06742A19A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5206-01BB-574B-AD27-A5626C099BE9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72522-42FF-0832-704C-3B48DE3B8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E8F60-ECDE-6D23-8A79-4765509A4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AD96-E4BB-D54C-81BE-66B64EF66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38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A47B57-2BC3-C0EA-8FBE-90341F05A1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25333E-9168-1460-3654-A47CA405E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0541A-B873-FAA4-B2A2-A72004B33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5206-01BB-574B-AD27-A5626C099BE9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B75FB-E2CC-4BEA-9C09-756471E41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50827-B200-A8BC-9B6A-95A7D6A65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AD96-E4BB-D54C-81BE-66B64EF66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05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FA4CB-C57C-84CC-BB63-42EB0C69C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868EC-0E8A-1371-5D5B-D8C4C856F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BF94D-ECF5-9405-A73A-BF1E90EBE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5206-01BB-574B-AD27-A5626C099BE9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A7328-5C69-D501-9A77-6F94B5F90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0BFEF-30DC-E761-A92B-8D9B04977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AD96-E4BB-D54C-81BE-66B64EF66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156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16009-A14E-D26E-5790-9E282F109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5DA1B3-7E38-0D88-6D4D-EA28C12CC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C3327-FE50-7228-3A4E-94D144033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5206-01BB-574B-AD27-A5626C099BE9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8DD3F-C114-62C9-BD87-78304F7B4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476C5-3434-2D86-BD6C-53BE9E2E8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AD96-E4BB-D54C-81BE-66B64EF66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407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96B8C-52F1-FB4D-E603-856F610A0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CB428-B288-A353-43CF-C7EBCF5513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B50180-3528-B891-1883-2E6A67D66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3FDE0D-87F4-8D7D-17F4-2F9398669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5206-01BB-574B-AD27-A5626C099BE9}" type="datetimeFigureOut">
              <a:rPr lang="en-US" smtClean="0"/>
              <a:t>4/28/25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E43AA-4A9D-7B32-6EDA-3099C5DE4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5F3DE-67B5-BF35-6084-B1193B5D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AD96-E4BB-D54C-81BE-66B64EF66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498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ACABE-DE5D-0CFC-318E-71E0C700A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0A8E4-6981-2855-F0E6-3BBE9865B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D045F0-0A27-8541-5348-FFC20821A7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2B3886-C168-BFB6-AC88-D111AEF709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0C4EBA-C29B-40AA-3A30-9B4F70DB69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00450E-B1F0-586B-33D9-B6302BAFD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5206-01BB-574B-AD27-A5626C099BE9}" type="datetimeFigureOut">
              <a:rPr lang="en-US" smtClean="0"/>
              <a:t>4/28/25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1B146E-C327-C942-8619-6432175C3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5BAEBF-2257-0E31-4AD7-1A34A43AD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AD96-E4BB-D54C-81BE-66B64EF66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19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2655A-E774-6A13-A337-1512AE8E5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67C163-E2FF-A8E5-2911-152DE5EBE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5206-01BB-574B-AD27-A5626C099BE9}" type="datetimeFigureOut">
              <a:rPr lang="en-US" smtClean="0"/>
              <a:t>4/28/25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E6C20E-9FF8-BBF8-7ED7-1E131992E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C2C77F-DE92-BC50-E44B-AF66D5E86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AD96-E4BB-D54C-81BE-66B64EF66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714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AB1D0B-1D63-81A4-F5C2-05A2752DF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5206-01BB-574B-AD27-A5626C099BE9}" type="datetimeFigureOut">
              <a:rPr lang="en-US" smtClean="0"/>
              <a:t>4/28/25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295A9A-8243-7325-02CC-16B4962CB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7F1756-C5E0-9F03-0BB5-9CFCEE75B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AD96-E4BB-D54C-81BE-66B64EF66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96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A958E-B2CE-DD4C-7D2E-3619E08EF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71D66-F686-924C-7DAD-AD7FDCF85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2D6A53-BC79-E91B-F586-45CAEDB32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005F8-7842-048F-2C21-6C84F60A6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5206-01BB-574B-AD27-A5626C099BE9}" type="datetimeFigureOut">
              <a:rPr lang="en-US" smtClean="0"/>
              <a:t>4/28/25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ED8AE-659F-37EB-75FB-D30688EA2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7BFC9-60F1-9D4D-1BD8-73C82CBB3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AD96-E4BB-D54C-81BE-66B64EF66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83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E4FAE-68E2-F1CF-0B3E-E323C6725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070271-3C8C-4A04-24D0-5B2E6E7520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5220AC-CF05-432C-A164-4401CCB0F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B2A26-660D-5268-35AE-1E5F15D7C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75206-01BB-574B-AD27-A5626C099BE9}" type="datetimeFigureOut">
              <a:rPr lang="en-US" smtClean="0"/>
              <a:t>4/28/25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2DF153-2481-D57E-FEB7-25E63623F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481BD1-649D-9654-133B-716E62D1D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9AD96-E4BB-D54C-81BE-66B64EF66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583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A5FD15-2E9F-2485-327B-C8B9CAD68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24797F-4F61-0D81-DA28-AB72324E8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4A300-AB0C-C492-5642-75F4BE8E57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075206-01BB-574B-AD27-A5626C099BE9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16432-1E89-4A8A-1BB1-B850C79BBB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07A92-9629-8C26-367E-B877D05C51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59AD96-E4BB-D54C-81BE-66B64EF66F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2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E7CE2-0D73-91EA-6B85-540682DC35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Does College Tuition Predict Salary Outcomes?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98FC96-CAF4-A7BD-97AF-1D6D3E4880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Anna Van Roekel</a:t>
            </a:r>
          </a:p>
          <a:p>
            <a:r>
              <a:rPr lang="en-US" dirty="0"/>
              <a:t>BAIS:3250 – Data Wrangling</a:t>
            </a:r>
          </a:p>
          <a:p>
            <a:r>
              <a:rPr lang="en-US" dirty="0"/>
              <a:t>Spring 2025</a:t>
            </a:r>
          </a:p>
        </p:txBody>
      </p:sp>
    </p:spTree>
    <p:extLst>
      <p:ext uri="{BB962C8B-B14F-4D97-AF65-F5344CB8AC3E}">
        <p14:creationId xmlns:p14="http://schemas.microsoft.com/office/powerpoint/2010/main" val="3842377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DA3E4-443E-3EB0-A2C2-AEF64C63C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&amp; 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9FDF1-5646-7090-DCE6-B69FBDA7A9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Background</a:t>
            </a:r>
          </a:p>
          <a:p>
            <a:r>
              <a:rPr lang="en-US" dirty="0"/>
              <a:t>College tuition costs have risen sharply</a:t>
            </a:r>
          </a:p>
          <a:p>
            <a:r>
              <a:rPr lang="en-US" dirty="0"/>
              <a:t>Students want to know if higher tuition leads to higher salaries</a:t>
            </a:r>
          </a:p>
          <a:p>
            <a:pPr lvl="1"/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871F0-204D-F2F2-2B41-E3A72921382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Research Questions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Does higher tuition correlate with higher salaries?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Does graduation rate predict salary outcomes?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Are there regional differences?</a:t>
            </a:r>
          </a:p>
        </p:txBody>
      </p:sp>
    </p:spTree>
    <p:extLst>
      <p:ext uri="{BB962C8B-B14F-4D97-AF65-F5344CB8AC3E}">
        <p14:creationId xmlns:p14="http://schemas.microsoft.com/office/powerpoint/2010/main" val="397313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224F6-04A9-3AEA-6D1E-93CD2320A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 and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FEA23-B441-08DC-7CF4-C3B2DB6FE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Datasets Used:</a:t>
            </a:r>
          </a:p>
          <a:p>
            <a:r>
              <a:rPr lang="en-US" i="1" dirty="0"/>
              <a:t>CollegeTuitionCompare</a:t>
            </a:r>
          </a:p>
          <a:p>
            <a:r>
              <a:rPr lang="en-US" i="1" dirty="0"/>
              <a:t>College Scorecard API </a:t>
            </a:r>
          </a:p>
          <a:p>
            <a:endParaRPr lang="en-US" i="1" dirty="0"/>
          </a:p>
          <a:p>
            <a:pPr marL="0" indent="0">
              <a:buNone/>
            </a:pPr>
            <a:r>
              <a:rPr lang="en-US" b="1" dirty="0"/>
              <a:t>Key Cleaning Steps:</a:t>
            </a:r>
          </a:p>
          <a:p>
            <a:r>
              <a:rPr lang="en-US" dirty="0"/>
              <a:t>Fuzzy match school names</a:t>
            </a:r>
          </a:p>
          <a:p>
            <a:r>
              <a:rPr lang="en-US" dirty="0"/>
              <a:t>Remove commas, $ signs, %</a:t>
            </a:r>
          </a:p>
          <a:p>
            <a:r>
              <a:rPr lang="en-US" dirty="0"/>
              <a:t>Convert SAT/ACT scores, graduation rates, and acceptance rates to numeric</a:t>
            </a:r>
          </a:p>
          <a:p>
            <a:r>
              <a:rPr lang="en-US" dirty="0"/>
              <a:t>Merge into one clean dataset (100+ colleges)</a:t>
            </a:r>
          </a:p>
        </p:txBody>
      </p:sp>
    </p:spTree>
    <p:extLst>
      <p:ext uri="{BB962C8B-B14F-4D97-AF65-F5344CB8AC3E}">
        <p14:creationId xmlns:p14="http://schemas.microsoft.com/office/powerpoint/2010/main" val="3020259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B894-2464-4424-3D7B-E2D7B01CC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Analysis Results: Tuition vs. Earnings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6B13FC5E-B4B3-9624-93D3-61DE14B6256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-1" b="1"/>
          <a:stretch/>
        </p:blipFill>
        <p:spPr>
          <a:xfrm>
            <a:off x="5123352" y="987376"/>
            <a:ext cx="6291879" cy="487360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BB5420-9055-42C7-8336-D053C5AAA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1800" b="1" dirty="0"/>
              <a:t>Correlation: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Tuition and salary are moderately positively correlated (~0.71)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r>
              <a:rPr lang="en-US" sz="1800" b="1" dirty="0"/>
              <a:t>T-Test: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p-value ≈ 0.00 </a:t>
            </a:r>
            <a:r>
              <a:rPr lang="en-US" sz="1800" dirty="0">
                <a:sym typeface="Wingdings" pitchFamily="2" charset="2"/>
              </a:rPr>
              <a:t> Significant difference between high and low tuition schools</a:t>
            </a:r>
          </a:p>
          <a:p>
            <a:endParaRPr lang="en-US" sz="1800" dirty="0">
              <a:sym typeface="Wingdings" pitchFamily="2" charset="2"/>
            </a:endParaRPr>
          </a:p>
          <a:p>
            <a:r>
              <a:rPr lang="en-US" sz="1800" b="1" dirty="0">
                <a:sym typeface="Wingdings" pitchFamily="2" charset="2"/>
              </a:rPr>
              <a:t>Linear Regression: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ym typeface="Wingdings" pitchFamily="2" charset="2"/>
              </a:rPr>
              <a:t>Tuition explains ~50% of salary variance (</a:t>
            </a:r>
            <a:r>
              <a:rPr lang="en-US" sz="1800" dirty="0"/>
              <a:t>R² = 0.50)</a:t>
            </a:r>
            <a:endParaRPr lang="en-US" sz="1800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313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93C65-2CE7-B8F3-65D9-AB0FBDE5C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Analysis Results: Graduation Rate vs. Earnings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C2541150-83C8-A3FF-BDB1-9276F963889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951" r="951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DB3162-ECF9-8CE9-ECB3-8C9DC2B2E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en-US" sz="1800" b="1" dirty="0"/>
              <a:t>Correlation: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Strong positive relationship between graduation rate and salaries</a:t>
            </a:r>
          </a:p>
          <a:p>
            <a:endParaRPr lang="en-US" sz="1800" dirty="0"/>
          </a:p>
          <a:p>
            <a:r>
              <a:rPr lang="en-US" sz="1800" b="1" dirty="0"/>
              <a:t>Insight: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Graduation rate may predict financial outcomes better than tuition</a:t>
            </a:r>
          </a:p>
        </p:txBody>
      </p:sp>
    </p:spTree>
    <p:extLst>
      <p:ext uri="{BB962C8B-B14F-4D97-AF65-F5344CB8AC3E}">
        <p14:creationId xmlns:p14="http://schemas.microsoft.com/office/powerpoint/2010/main" val="4039494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155DA-2C21-5AA1-C876-9605D035E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+ Hypothesis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D0ADC-26C7-7DED-0EA3-976B510F1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Machine Learning:</a:t>
            </a:r>
          </a:p>
          <a:p>
            <a:r>
              <a:rPr lang="en-US" dirty="0"/>
              <a:t>Linear regression modeling on tuition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earnings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Hypothesis Testing:</a:t>
            </a:r>
          </a:p>
          <a:p>
            <a:r>
              <a:rPr lang="en-US" dirty="0"/>
              <a:t>T-test confirmed high-tuition colleges have significantly higher graduate salaries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Next:</a:t>
            </a:r>
          </a:p>
          <a:p>
            <a:r>
              <a:rPr lang="en-US" dirty="0"/>
              <a:t>Expand model to include multiple features (graduation rate + tuition)</a:t>
            </a:r>
          </a:p>
        </p:txBody>
      </p:sp>
    </p:spTree>
    <p:extLst>
      <p:ext uri="{BB962C8B-B14F-4D97-AF65-F5344CB8AC3E}">
        <p14:creationId xmlns:p14="http://schemas.microsoft.com/office/powerpoint/2010/main" val="1059093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000A2-E17B-A607-DBEE-2C8558BE3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 and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B56B8-FF55-8153-A932-C69A21E94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Challenges:</a:t>
            </a:r>
          </a:p>
          <a:p>
            <a:r>
              <a:rPr lang="en-US" dirty="0"/>
              <a:t>Scraping the data</a:t>
            </a:r>
          </a:p>
          <a:p>
            <a:r>
              <a:rPr lang="en-US" dirty="0"/>
              <a:t>Matching school names across datasets</a:t>
            </a:r>
          </a:p>
          <a:p>
            <a:r>
              <a:rPr lang="en-US" dirty="0"/>
              <a:t>Dealing with missing/odd values in scores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Next Steps:</a:t>
            </a:r>
          </a:p>
          <a:p>
            <a:r>
              <a:rPr lang="en-US" dirty="0"/>
              <a:t>Answer regional differences question</a:t>
            </a:r>
          </a:p>
          <a:p>
            <a:r>
              <a:rPr lang="en-US" dirty="0"/>
              <a:t>Build multiple regression model (more predictors)</a:t>
            </a:r>
          </a:p>
          <a:p>
            <a:r>
              <a:rPr lang="en-US" dirty="0"/>
              <a:t>Finalize visualizations and interpretations</a:t>
            </a:r>
          </a:p>
        </p:txBody>
      </p:sp>
    </p:spTree>
    <p:extLst>
      <p:ext uri="{BB962C8B-B14F-4D97-AF65-F5344CB8AC3E}">
        <p14:creationId xmlns:p14="http://schemas.microsoft.com/office/powerpoint/2010/main" val="70965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273</Words>
  <Application>Microsoft Macintosh PowerPoint</Application>
  <PresentationFormat>Widescreen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Wingdings</vt:lpstr>
      <vt:lpstr>Office Theme</vt:lpstr>
      <vt:lpstr>Does College Tuition Predict Salary Outcomes?</vt:lpstr>
      <vt:lpstr>Introduction &amp; Research Questions</vt:lpstr>
      <vt:lpstr>Data Sources and Cleaning</vt:lpstr>
      <vt:lpstr>Initial Analysis Results: Tuition vs. Earnings</vt:lpstr>
      <vt:lpstr>Initial Analysis Results: Graduation Rate vs. Earnings</vt:lpstr>
      <vt:lpstr>Machine Learning + Hypothesis Test</vt:lpstr>
      <vt:lpstr>Roadmap and 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Van Roekel, Anna</dc:creator>
  <cp:lastModifiedBy>Van Roekel, Anna</cp:lastModifiedBy>
  <cp:revision>1</cp:revision>
  <dcterms:created xsi:type="dcterms:W3CDTF">2025-04-29T02:45:51Z</dcterms:created>
  <dcterms:modified xsi:type="dcterms:W3CDTF">2025-04-29T03:28:30Z</dcterms:modified>
</cp:coreProperties>
</file>