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C8A86A-6C37-4CFA-801F-39A81E990495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6BC9AFC-49E8-49F8-864A-DFEDDA39D9FF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dirty="0" smtClean="0"/>
            <a:t>La</a:t>
          </a:r>
          <a:r>
            <a:rPr lang="es-ES" baseline="0" dirty="0" smtClean="0"/>
            <a:t> demora de atención y largas colas al momento de realizar citas y/o consultas médicas en el Hospital San </a:t>
          </a:r>
          <a:r>
            <a:rPr lang="es-ES" baseline="0" smtClean="0"/>
            <a:t>Bartolome.</a:t>
          </a:r>
          <a:endParaRPr lang="es-ES" dirty="0"/>
        </a:p>
      </dgm:t>
    </dgm:pt>
    <dgm:pt modelId="{BC4B7CA2-CD42-4D73-9306-15C3BC620810}" type="parTrans" cxnId="{AA1E3686-C867-4AB5-95F7-20B0FA0A8C5E}">
      <dgm:prSet/>
      <dgm:spPr/>
      <dgm:t>
        <a:bodyPr/>
        <a:lstStyle/>
        <a:p>
          <a:endParaRPr lang="es-ES"/>
        </a:p>
      </dgm:t>
    </dgm:pt>
    <dgm:pt modelId="{8408A9DB-AF16-4106-B698-8F36AD841037}" type="sibTrans" cxnId="{AA1E3686-C867-4AB5-95F7-20B0FA0A8C5E}">
      <dgm:prSet/>
      <dgm:spPr/>
      <dgm:t>
        <a:bodyPr/>
        <a:lstStyle/>
        <a:p>
          <a:endParaRPr lang="es-ES"/>
        </a:p>
      </dgm:t>
    </dgm:pt>
    <dgm:pt modelId="{8ECBE527-B388-43A0-9147-F9D2855C0296}">
      <dgm:prSet phldrT="[Texto]"/>
      <dgm:spPr>
        <a:solidFill>
          <a:schemeClr val="accent6">
            <a:lumMod val="75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ES" dirty="0" smtClean="0"/>
            <a:t>Molestia e incomodidad de los pacientes.</a:t>
          </a:r>
          <a:endParaRPr lang="es-ES" dirty="0"/>
        </a:p>
      </dgm:t>
    </dgm:pt>
    <dgm:pt modelId="{C0FA6A35-C6F9-4C76-8B58-04F552D496C5}" type="parTrans" cxnId="{088415C4-C79F-4102-A6E4-911D373EEF97}">
      <dgm:prSet/>
      <dgm:spPr/>
      <dgm:t>
        <a:bodyPr/>
        <a:lstStyle/>
        <a:p>
          <a:endParaRPr lang="es-ES"/>
        </a:p>
      </dgm:t>
    </dgm:pt>
    <dgm:pt modelId="{4EE3213C-2F39-4C8A-8568-4BD855ACA4E0}" type="sibTrans" cxnId="{088415C4-C79F-4102-A6E4-911D373EEF97}">
      <dgm:prSet/>
      <dgm:spPr/>
      <dgm:t>
        <a:bodyPr/>
        <a:lstStyle/>
        <a:p>
          <a:endParaRPr lang="es-ES"/>
        </a:p>
      </dgm:t>
    </dgm:pt>
    <dgm:pt modelId="{DA93DFDE-536D-4960-B6CD-67D7C0C43AE7}">
      <dgm:prSet phldrT="[Texto]"/>
      <dgm:spPr>
        <a:solidFill>
          <a:srgbClr val="FFC000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ES" dirty="0" smtClean="0"/>
            <a:t>Poca organización especificada y directa entre paciente y médico.</a:t>
          </a:r>
          <a:endParaRPr lang="es-ES" dirty="0"/>
        </a:p>
      </dgm:t>
    </dgm:pt>
    <dgm:pt modelId="{F31DA69E-FD5A-4DE0-AC15-565A85257917}" type="parTrans" cxnId="{52FA83E2-C097-4F1B-8694-9610FC31833C}">
      <dgm:prSet/>
      <dgm:spPr/>
      <dgm:t>
        <a:bodyPr/>
        <a:lstStyle/>
        <a:p>
          <a:endParaRPr lang="es-ES"/>
        </a:p>
      </dgm:t>
    </dgm:pt>
    <dgm:pt modelId="{E202A1F0-6CA4-4F14-BACD-1B19ADC5FD1D}" type="sibTrans" cxnId="{52FA83E2-C097-4F1B-8694-9610FC31833C}">
      <dgm:prSet/>
      <dgm:spPr/>
      <dgm:t>
        <a:bodyPr/>
        <a:lstStyle/>
        <a:p>
          <a:endParaRPr lang="es-ES"/>
        </a:p>
      </dgm:t>
    </dgm:pt>
    <dgm:pt modelId="{1571B999-3732-4124-B43B-CA695F75B265}">
      <dgm:prSet phldrT="[Texto]"/>
      <dgm:spPr/>
      <dgm:t>
        <a:bodyPr/>
        <a:lstStyle/>
        <a:p>
          <a:endParaRPr lang="es-ES" dirty="0"/>
        </a:p>
      </dgm:t>
    </dgm:pt>
    <dgm:pt modelId="{B084D299-53AC-42DA-A9DB-A4683F4929C3}" type="parTrans" cxnId="{5C36516E-4163-44FA-ADDD-4526CF97E767}">
      <dgm:prSet/>
      <dgm:spPr/>
      <dgm:t>
        <a:bodyPr/>
        <a:lstStyle/>
        <a:p>
          <a:endParaRPr lang="es-ES"/>
        </a:p>
      </dgm:t>
    </dgm:pt>
    <dgm:pt modelId="{6CDF6D98-27F6-4296-8800-FF80C03CD1B3}" type="sibTrans" cxnId="{5C36516E-4163-44FA-ADDD-4526CF97E767}">
      <dgm:prSet/>
      <dgm:spPr/>
      <dgm:t>
        <a:bodyPr/>
        <a:lstStyle/>
        <a:p>
          <a:endParaRPr lang="es-ES"/>
        </a:p>
      </dgm:t>
    </dgm:pt>
    <dgm:pt modelId="{4F5C7A0B-7B44-4C41-81E6-BCBEAE95A23C}">
      <dgm:prSet/>
      <dgm:spPr/>
      <dgm:t>
        <a:bodyPr/>
        <a:lstStyle/>
        <a:p>
          <a:endParaRPr lang="es-ES" dirty="0"/>
        </a:p>
      </dgm:t>
    </dgm:pt>
    <dgm:pt modelId="{30D6D437-9748-4275-B7C1-2C0E57EC2AD6}" type="parTrans" cxnId="{AFE70D6C-4DAB-49A0-A5B1-C9D35351A2E6}">
      <dgm:prSet/>
      <dgm:spPr/>
      <dgm:t>
        <a:bodyPr/>
        <a:lstStyle/>
        <a:p>
          <a:endParaRPr lang="es-ES"/>
        </a:p>
      </dgm:t>
    </dgm:pt>
    <dgm:pt modelId="{6741C3C1-4C2C-409E-8005-48617ACDB1E9}" type="sibTrans" cxnId="{AFE70D6C-4DAB-49A0-A5B1-C9D35351A2E6}">
      <dgm:prSet/>
      <dgm:spPr/>
      <dgm:t>
        <a:bodyPr/>
        <a:lstStyle/>
        <a:p>
          <a:endParaRPr lang="es-ES"/>
        </a:p>
      </dgm:t>
    </dgm:pt>
    <dgm:pt modelId="{23C6BED1-1019-4840-A62C-0407FB084BDE}">
      <dgm:prSet/>
      <dgm:spPr/>
      <dgm:t>
        <a:bodyPr/>
        <a:lstStyle/>
        <a:p>
          <a:endParaRPr lang="es-ES" dirty="0"/>
        </a:p>
      </dgm:t>
    </dgm:pt>
    <dgm:pt modelId="{A003EA58-737A-44CD-850E-8A10E2EE570F}" type="parTrans" cxnId="{BD9F6D66-D35E-4BD1-991C-85F8BDB4275A}">
      <dgm:prSet/>
      <dgm:spPr/>
      <dgm:t>
        <a:bodyPr/>
        <a:lstStyle/>
        <a:p>
          <a:endParaRPr lang="es-ES"/>
        </a:p>
      </dgm:t>
    </dgm:pt>
    <dgm:pt modelId="{54CDF739-99D2-4049-88F5-F227CF788FBE}" type="sibTrans" cxnId="{BD9F6D66-D35E-4BD1-991C-85F8BDB4275A}">
      <dgm:prSet/>
      <dgm:spPr/>
      <dgm:t>
        <a:bodyPr/>
        <a:lstStyle/>
        <a:p>
          <a:endParaRPr lang="es-ES"/>
        </a:p>
      </dgm:t>
    </dgm:pt>
    <dgm:pt modelId="{4D753885-970A-4C57-8CC3-FC3E72467898}">
      <dgm:prSet/>
      <dgm:spPr/>
      <dgm:t>
        <a:bodyPr/>
        <a:lstStyle/>
        <a:p>
          <a:endParaRPr lang="es-ES" dirty="0"/>
        </a:p>
      </dgm:t>
    </dgm:pt>
    <dgm:pt modelId="{A3F04551-7001-4DD8-BE0F-72EE3DF0D01C}" type="parTrans" cxnId="{3E488E8E-9EF8-4007-B045-CACAC32CFB5E}">
      <dgm:prSet/>
      <dgm:spPr/>
      <dgm:t>
        <a:bodyPr/>
        <a:lstStyle/>
        <a:p>
          <a:endParaRPr lang="es-ES"/>
        </a:p>
      </dgm:t>
    </dgm:pt>
    <dgm:pt modelId="{C0A7C7F1-B006-4825-8AF4-C8518C89093D}" type="sibTrans" cxnId="{3E488E8E-9EF8-4007-B045-CACAC32CFB5E}">
      <dgm:prSet/>
      <dgm:spPr/>
      <dgm:t>
        <a:bodyPr/>
        <a:lstStyle/>
        <a:p>
          <a:endParaRPr lang="es-ES"/>
        </a:p>
      </dgm:t>
    </dgm:pt>
    <dgm:pt modelId="{B27C2F25-AB1E-4EB4-ABF1-8E4CD848DA9A}">
      <dgm:prSet/>
      <dgm:spPr/>
      <dgm:t>
        <a:bodyPr/>
        <a:lstStyle/>
        <a:p>
          <a:endParaRPr lang="es-ES"/>
        </a:p>
      </dgm:t>
    </dgm:pt>
    <dgm:pt modelId="{A1949F80-9159-41A5-A9C5-525EE16632CF}" type="parTrans" cxnId="{1D7A1748-0F66-40C7-AEBD-DC7E41E142B0}">
      <dgm:prSet/>
      <dgm:spPr/>
      <dgm:t>
        <a:bodyPr/>
        <a:lstStyle/>
        <a:p>
          <a:endParaRPr lang="es-ES"/>
        </a:p>
      </dgm:t>
    </dgm:pt>
    <dgm:pt modelId="{51D9410C-CB34-432C-AE60-16EDEA435626}" type="sibTrans" cxnId="{1D7A1748-0F66-40C7-AEBD-DC7E41E142B0}">
      <dgm:prSet/>
      <dgm:spPr/>
      <dgm:t>
        <a:bodyPr/>
        <a:lstStyle/>
        <a:p>
          <a:endParaRPr lang="es-ES"/>
        </a:p>
      </dgm:t>
    </dgm:pt>
    <dgm:pt modelId="{0B6A3F88-C410-4A37-99E6-791F7172E960}">
      <dgm:prSet/>
      <dgm:spPr/>
      <dgm:t>
        <a:bodyPr/>
        <a:lstStyle/>
        <a:p>
          <a:endParaRPr lang="es-ES"/>
        </a:p>
      </dgm:t>
    </dgm:pt>
    <dgm:pt modelId="{AD6F2C4C-E050-4A26-81E0-AE9FFB41A157}" type="parTrans" cxnId="{A1783F4A-22CF-4B0E-B4A5-345B584E4B50}">
      <dgm:prSet/>
      <dgm:spPr/>
      <dgm:t>
        <a:bodyPr/>
        <a:lstStyle/>
        <a:p>
          <a:endParaRPr lang="es-ES"/>
        </a:p>
      </dgm:t>
    </dgm:pt>
    <dgm:pt modelId="{D05CFA0D-7189-4AEF-9FA7-DDE097112337}" type="sibTrans" cxnId="{A1783F4A-22CF-4B0E-B4A5-345B584E4B50}">
      <dgm:prSet/>
      <dgm:spPr/>
      <dgm:t>
        <a:bodyPr/>
        <a:lstStyle/>
        <a:p>
          <a:endParaRPr lang="es-ES"/>
        </a:p>
      </dgm:t>
    </dgm:pt>
    <dgm:pt modelId="{BFBD7202-7ECE-499B-9D3F-5BBCDF3CA68D}" type="pres">
      <dgm:prSet presAssocID="{DCC8A86A-6C37-4CFA-801F-39A81E99049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D7A0CFE3-D8C4-4185-B2E8-114D9FD33169}" type="pres">
      <dgm:prSet presAssocID="{E6BC9AFC-49E8-49F8-864A-DFEDDA39D9FF}" presName="singleCycle" presStyleCnt="0"/>
      <dgm:spPr/>
    </dgm:pt>
    <dgm:pt modelId="{2C3731BC-3684-42A6-9DDB-9C54B949ED1F}" type="pres">
      <dgm:prSet presAssocID="{E6BC9AFC-49E8-49F8-864A-DFEDDA39D9FF}" presName="singleCenter" presStyleLbl="node1" presStyleIdx="0" presStyleCnt="3">
        <dgm:presLayoutVars>
          <dgm:chMax val="7"/>
          <dgm:chPref val="7"/>
        </dgm:presLayoutVars>
      </dgm:prSet>
      <dgm:spPr/>
      <dgm:t>
        <a:bodyPr/>
        <a:lstStyle/>
        <a:p>
          <a:endParaRPr lang="es-ES"/>
        </a:p>
      </dgm:t>
    </dgm:pt>
    <dgm:pt modelId="{F87A7025-594D-4F42-AB9B-E78E05F367B6}" type="pres">
      <dgm:prSet presAssocID="{C0FA6A35-C6F9-4C76-8B58-04F552D496C5}" presName="Name56" presStyleLbl="parChTrans1D2" presStyleIdx="0" presStyleCnt="2"/>
      <dgm:spPr/>
      <dgm:t>
        <a:bodyPr/>
        <a:lstStyle/>
        <a:p>
          <a:endParaRPr lang="es-ES"/>
        </a:p>
      </dgm:t>
    </dgm:pt>
    <dgm:pt modelId="{D1FA4A76-0513-4C65-ABF6-D3F00ADB510E}" type="pres">
      <dgm:prSet presAssocID="{8ECBE527-B388-43A0-9147-F9D2855C0296}" presName="text0" presStyleLbl="node1" presStyleIdx="1" presStyleCnt="3" custScaleX="213980" custScaleY="71960" custRadScaleRad="114575" custRadScaleInc="6539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D8E57D-B8D1-4CA0-9891-52041C361EFD}" type="pres">
      <dgm:prSet presAssocID="{F31DA69E-FD5A-4DE0-AC15-565A85257917}" presName="Name56" presStyleLbl="parChTrans1D2" presStyleIdx="1" presStyleCnt="2"/>
      <dgm:spPr/>
      <dgm:t>
        <a:bodyPr/>
        <a:lstStyle/>
        <a:p>
          <a:endParaRPr lang="es-ES"/>
        </a:p>
      </dgm:t>
    </dgm:pt>
    <dgm:pt modelId="{28ED4BE3-5305-4B52-B0BB-9203868B1DE5}" type="pres">
      <dgm:prSet presAssocID="{DA93DFDE-536D-4960-B6CD-67D7C0C43AE7}" presName="text0" presStyleLbl="node1" presStyleIdx="2" presStyleCnt="3" custScaleX="171175" custScaleY="104474" custRadScaleRad="132412" custRadScaleInc="7534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1783F4A-22CF-4B0E-B4A5-345B584E4B50}" srcId="{DCC8A86A-6C37-4CFA-801F-39A81E990495}" destId="{0B6A3F88-C410-4A37-99E6-791F7172E960}" srcOrd="6" destOrd="0" parTransId="{AD6F2C4C-E050-4A26-81E0-AE9FFB41A157}" sibTransId="{D05CFA0D-7189-4AEF-9FA7-DDE097112337}"/>
    <dgm:cxn modelId="{11F2E594-006D-472D-91C8-0769F123D6F2}" type="presOf" srcId="{E6BC9AFC-49E8-49F8-864A-DFEDDA39D9FF}" destId="{2C3731BC-3684-42A6-9DDB-9C54B949ED1F}" srcOrd="0" destOrd="0" presId="urn:microsoft.com/office/officeart/2008/layout/RadialCluster"/>
    <dgm:cxn modelId="{52FA83E2-C097-4F1B-8694-9610FC31833C}" srcId="{E6BC9AFC-49E8-49F8-864A-DFEDDA39D9FF}" destId="{DA93DFDE-536D-4960-B6CD-67D7C0C43AE7}" srcOrd="1" destOrd="0" parTransId="{F31DA69E-FD5A-4DE0-AC15-565A85257917}" sibTransId="{E202A1F0-6CA4-4F14-BACD-1B19ADC5FD1D}"/>
    <dgm:cxn modelId="{088415C4-C79F-4102-A6E4-911D373EEF97}" srcId="{E6BC9AFC-49E8-49F8-864A-DFEDDA39D9FF}" destId="{8ECBE527-B388-43A0-9147-F9D2855C0296}" srcOrd="0" destOrd="0" parTransId="{C0FA6A35-C6F9-4C76-8B58-04F552D496C5}" sibTransId="{4EE3213C-2F39-4C8A-8568-4BD855ACA4E0}"/>
    <dgm:cxn modelId="{7F19CADE-7B30-4E8D-B4AB-C4135E982BF3}" type="presOf" srcId="{DCC8A86A-6C37-4CFA-801F-39A81E990495}" destId="{BFBD7202-7ECE-499B-9D3F-5BBCDF3CA68D}" srcOrd="0" destOrd="0" presId="urn:microsoft.com/office/officeart/2008/layout/RadialCluster"/>
    <dgm:cxn modelId="{3DCB8B3D-17E5-4BF4-91B9-C86A4130D5CD}" type="presOf" srcId="{8ECBE527-B388-43A0-9147-F9D2855C0296}" destId="{D1FA4A76-0513-4C65-ABF6-D3F00ADB510E}" srcOrd="0" destOrd="0" presId="urn:microsoft.com/office/officeart/2008/layout/RadialCluster"/>
    <dgm:cxn modelId="{76017349-0BFB-429E-AA1C-B83647D90722}" type="presOf" srcId="{F31DA69E-FD5A-4DE0-AC15-565A85257917}" destId="{F6D8E57D-B8D1-4CA0-9891-52041C361EFD}" srcOrd="0" destOrd="0" presId="urn:microsoft.com/office/officeart/2008/layout/RadialCluster"/>
    <dgm:cxn modelId="{5EA4E4E7-D977-4254-8BAA-37CB60F5B446}" type="presOf" srcId="{DA93DFDE-536D-4960-B6CD-67D7C0C43AE7}" destId="{28ED4BE3-5305-4B52-B0BB-9203868B1DE5}" srcOrd="0" destOrd="0" presId="urn:microsoft.com/office/officeart/2008/layout/RadialCluster"/>
    <dgm:cxn modelId="{1D7A1748-0F66-40C7-AEBD-DC7E41E142B0}" srcId="{DCC8A86A-6C37-4CFA-801F-39A81E990495}" destId="{B27C2F25-AB1E-4EB4-ABF1-8E4CD848DA9A}" srcOrd="5" destOrd="0" parTransId="{A1949F80-9159-41A5-A9C5-525EE16632CF}" sibTransId="{51D9410C-CB34-432C-AE60-16EDEA435626}"/>
    <dgm:cxn modelId="{5C36516E-4163-44FA-ADDD-4526CF97E767}" srcId="{DCC8A86A-6C37-4CFA-801F-39A81E990495}" destId="{1571B999-3732-4124-B43B-CA695F75B265}" srcOrd="4" destOrd="0" parTransId="{B084D299-53AC-42DA-A9DB-A4683F4929C3}" sibTransId="{6CDF6D98-27F6-4296-8800-FF80C03CD1B3}"/>
    <dgm:cxn modelId="{AA1E3686-C867-4AB5-95F7-20B0FA0A8C5E}" srcId="{DCC8A86A-6C37-4CFA-801F-39A81E990495}" destId="{E6BC9AFC-49E8-49F8-864A-DFEDDA39D9FF}" srcOrd="0" destOrd="0" parTransId="{BC4B7CA2-CD42-4D73-9306-15C3BC620810}" sibTransId="{8408A9DB-AF16-4106-B698-8F36AD841037}"/>
    <dgm:cxn modelId="{618E8A2F-C6AD-4C87-B9F1-26CF3BE44B32}" type="presOf" srcId="{C0FA6A35-C6F9-4C76-8B58-04F552D496C5}" destId="{F87A7025-594D-4F42-AB9B-E78E05F367B6}" srcOrd="0" destOrd="0" presId="urn:microsoft.com/office/officeart/2008/layout/RadialCluster"/>
    <dgm:cxn modelId="{AFE70D6C-4DAB-49A0-A5B1-C9D35351A2E6}" srcId="{DCC8A86A-6C37-4CFA-801F-39A81E990495}" destId="{4F5C7A0B-7B44-4C41-81E6-BCBEAE95A23C}" srcOrd="3" destOrd="0" parTransId="{30D6D437-9748-4275-B7C1-2C0E57EC2AD6}" sibTransId="{6741C3C1-4C2C-409E-8005-48617ACDB1E9}"/>
    <dgm:cxn modelId="{3E488E8E-9EF8-4007-B045-CACAC32CFB5E}" srcId="{DCC8A86A-6C37-4CFA-801F-39A81E990495}" destId="{4D753885-970A-4C57-8CC3-FC3E72467898}" srcOrd="2" destOrd="0" parTransId="{A3F04551-7001-4DD8-BE0F-72EE3DF0D01C}" sibTransId="{C0A7C7F1-B006-4825-8AF4-C8518C89093D}"/>
    <dgm:cxn modelId="{BD9F6D66-D35E-4BD1-991C-85F8BDB4275A}" srcId="{DCC8A86A-6C37-4CFA-801F-39A81E990495}" destId="{23C6BED1-1019-4840-A62C-0407FB084BDE}" srcOrd="1" destOrd="0" parTransId="{A003EA58-737A-44CD-850E-8A10E2EE570F}" sibTransId="{54CDF739-99D2-4049-88F5-F227CF788FBE}"/>
    <dgm:cxn modelId="{0113A447-877B-41BD-9AB0-03931878E4E0}" type="presParOf" srcId="{BFBD7202-7ECE-499B-9D3F-5BBCDF3CA68D}" destId="{D7A0CFE3-D8C4-4185-B2E8-114D9FD33169}" srcOrd="0" destOrd="0" presId="urn:microsoft.com/office/officeart/2008/layout/RadialCluster"/>
    <dgm:cxn modelId="{72F47621-FFD7-4EE4-B0F2-D3AEDEF2AFBD}" type="presParOf" srcId="{D7A0CFE3-D8C4-4185-B2E8-114D9FD33169}" destId="{2C3731BC-3684-42A6-9DDB-9C54B949ED1F}" srcOrd="0" destOrd="0" presId="urn:microsoft.com/office/officeart/2008/layout/RadialCluster"/>
    <dgm:cxn modelId="{CB0CA57B-1AEB-4E4C-8119-9DC37863D4DE}" type="presParOf" srcId="{D7A0CFE3-D8C4-4185-B2E8-114D9FD33169}" destId="{F87A7025-594D-4F42-AB9B-E78E05F367B6}" srcOrd="1" destOrd="0" presId="urn:microsoft.com/office/officeart/2008/layout/RadialCluster"/>
    <dgm:cxn modelId="{A4D79950-64B0-4F22-8131-4F4D2EEDFEB4}" type="presParOf" srcId="{D7A0CFE3-D8C4-4185-B2E8-114D9FD33169}" destId="{D1FA4A76-0513-4C65-ABF6-D3F00ADB510E}" srcOrd="2" destOrd="0" presId="urn:microsoft.com/office/officeart/2008/layout/RadialCluster"/>
    <dgm:cxn modelId="{6587782E-2E89-4FBB-A3E6-74D96E29ABDA}" type="presParOf" srcId="{D7A0CFE3-D8C4-4185-B2E8-114D9FD33169}" destId="{F6D8E57D-B8D1-4CA0-9891-52041C361EFD}" srcOrd="3" destOrd="0" presId="urn:microsoft.com/office/officeart/2008/layout/RadialCluster"/>
    <dgm:cxn modelId="{A89E8494-0A51-4EBF-BA31-D37F718741A2}" type="presParOf" srcId="{D7A0CFE3-D8C4-4185-B2E8-114D9FD33169}" destId="{28ED4BE3-5305-4B52-B0BB-9203868B1DE5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731BC-3684-42A6-9DDB-9C54B949ED1F}">
      <dsp:nvSpPr>
        <dsp:cNvPr id="0" name=""/>
        <dsp:cNvSpPr/>
      </dsp:nvSpPr>
      <dsp:spPr>
        <a:xfrm>
          <a:off x="3875574" y="2183675"/>
          <a:ext cx="1963374" cy="196337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</a:t>
          </a:r>
          <a:r>
            <a:rPr lang="es-ES" sz="1600" kern="1200" baseline="0" dirty="0" smtClean="0"/>
            <a:t> demora de atención y largas colas al momento de realizar citas y/o consultas médicas en el Hospital San </a:t>
          </a:r>
          <a:r>
            <a:rPr lang="es-ES" sz="1600" kern="1200" baseline="0" smtClean="0"/>
            <a:t>Bartolome.</a:t>
          </a:r>
          <a:endParaRPr lang="es-ES" sz="1600" kern="1200" dirty="0"/>
        </a:p>
      </dsp:txBody>
      <dsp:txXfrm>
        <a:off x="3971418" y="2279519"/>
        <a:ext cx="1771686" cy="1771686"/>
      </dsp:txXfrm>
    </dsp:sp>
    <dsp:sp modelId="{F87A7025-594D-4F42-AB9B-E78E05F367B6}">
      <dsp:nvSpPr>
        <dsp:cNvPr id="0" name=""/>
        <dsp:cNvSpPr/>
      </dsp:nvSpPr>
      <dsp:spPr>
        <a:xfrm rot="19731168">
          <a:off x="5771706" y="2330805"/>
          <a:ext cx="9328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8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A4A76-0513-4C65-ABF6-D3F00ADB510E}">
      <dsp:nvSpPr>
        <dsp:cNvPr id="0" name=""/>
        <dsp:cNvSpPr/>
      </dsp:nvSpPr>
      <dsp:spPr>
        <a:xfrm>
          <a:off x="6013084" y="1142937"/>
          <a:ext cx="2814822" cy="946605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Molestia e incomodidad de los pacientes.</a:t>
          </a:r>
          <a:endParaRPr lang="es-ES" sz="2100" kern="1200" dirty="0"/>
        </a:p>
      </dsp:txBody>
      <dsp:txXfrm>
        <a:off x="6059293" y="1189146"/>
        <a:ext cx="2722404" cy="854187"/>
      </dsp:txXfrm>
    </dsp:sp>
    <dsp:sp modelId="{F6D8E57D-B8D1-4CA0-9891-52041C361EFD}">
      <dsp:nvSpPr>
        <dsp:cNvPr id="0" name=""/>
        <dsp:cNvSpPr/>
      </dsp:nvSpPr>
      <dsp:spPr>
        <a:xfrm rot="9468684">
          <a:off x="2734323" y="3789540"/>
          <a:ext cx="11851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51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D4BE3-5305-4B52-B0BB-9203868B1DE5}">
      <dsp:nvSpPr>
        <dsp:cNvPr id="0" name=""/>
        <dsp:cNvSpPr/>
      </dsp:nvSpPr>
      <dsp:spPr>
        <a:xfrm>
          <a:off x="526465" y="3785367"/>
          <a:ext cx="2251739" cy="1374314"/>
        </a:xfrm>
        <a:prstGeom prst="round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Poca organización especificada y directa entre paciente y médico.</a:t>
          </a:r>
          <a:endParaRPr lang="es-ES" sz="2000" kern="1200" dirty="0"/>
        </a:p>
      </dsp:txBody>
      <dsp:txXfrm>
        <a:off x="593553" y="3852455"/>
        <a:ext cx="2117563" cy="124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4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8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6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3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9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4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07985170"/>
              </p:ext>
            </p:extLst>
          </p:nvPr>
        </p:nvGraphicFramePr>
        <p:xfrm>
          <a:off x="2130473" y="120264"/>
          <a:ext cx="9714523" cy="6544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ector recto 5"/>
          <p:cNvCxnSpPr/>
          <p:nvPr/>
        </p:nvCxnSpPr>
        <p:spPr>
          <a:xfrm flipH="1" flipV="1">
            <a:off x="7927989" y="3741367"/>
            <a:ext cx="934657" cy="49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redondeado 7"/>
          <p:cNvSpPr/>
          <p:nvPr/>
        </p:nvSpPr>
        <p:spPr>
          <a:xfrm>
            <a:off x="8661012" y="3750817"/>
            <a:ext cx="2771335" cy="11524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Utilizan un sistema </a:t>
            </a:r>
            <a:r>
              <a:rPr lang="es-PE" dirty="0"/>
              <a:t>o</a:t>
            </a:r>
            <a:r>
              <a:rPr lang="es-PE" dirty="0" smtClean="0"/>
              <a:t>bsoleto o simplemente no cuenta con un sistema automatizado</a:t>
            </a:r>
            <a:endParaRPr lang="es-PE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8661013" y="5377669"/>
            <a:ext cx="2771334" cy="113189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dirty="0"/>
              <a:t>Falta de capacitación a personal y escasez de recursos económicos para un sistema </a:t>
            </a:r>
            <a:r>
              <a:rPr lang="es-ES" dirty="0" smtClean="0"/>
              <a:t>automatizado.</a:t>
            </a:r>
            <a:endParaRPr lang="es-ES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2785403" y="5568118"/>
            <a:ext cx="2152357" cy="109672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Infraestructura inadecuada, escaso personal.</a:t>
            </a:r>
            <a:endParaRPr lang="es-PE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7955502" y="120264"/>
            <a:ext cx="2869809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Falta de confianza a los hospitales, pacientes prefieren auto medicarse.</a:t>
            </a:r>
            <a:endParaRPr lang="es-PE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2461846" y="1561514"/>
            <a:ext cx="2827606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Confusión de historias clínicas, perdidas de datos e información.</a:t>
            </a:r>
            <a:endParaRPr lang="es-PE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2461846" y="261378"/>
            <a:ext cx="2827605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Quejas y reclamos de pacientes.</a:t>
            </a:r>
            <a:endParaRPr lang="es-PE" dirty="0"/>
          </a:p>
        </p:txBody>
      </p:sp>
      <p:cxnSp>
        <p:nvCxnSpPr>
          <p:cNvPr id="26" name="Conector recto 25"/>
          <p:cNvCxnSpPr>
            <a:stCxn id="14" idx="0"/>
          </p:cNvCxnSpPr>
          <p:nvPr/>
        </p:nvCxnSpPr>
        <p:spPr>
          <a:xfrm flipV="1">
            <a:off x="3861582" y="5213383"/>
            <a:ext cx="14066" cy="35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10199078" y="4903261"/>
            <a:ext cx="14067" cy="47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H="1" flipV="1">
            <a:off x="4628271" y="2527668"/>
            <a:ext cx="1392701" cy="333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H="1" flipV="1">
            <a:off x="9472578" y="1026318"/>
            <a:ext cx="23114" cy="327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V="1">
            <a:off x="3770142" y="1187064"/>
            <a:ext cx="25343" cy="37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0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84361" y="74245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PE" dirty="0" smtClean="0">
                <a:solidFill>
                  <a:srgbClr val="00B050"/>
                </a:solidFill>
              </a:rPr>
              <a:t>DESARROLLO </a:t>
            </a:r>
            <a:r>
              <a:rPr lang="es-PE" dirty="0">
                <a:solidFill>
                  <a:srgbClr val="00B050"/>
                </a:solidFill>
              </a:rPr>
              <a:t>DE UNA APLICACIÓN </a:t>
            </a:r>
            <a:r>
              <a:rPr lang="es-PE" dirty="0" smtClean="0">
                <a:solidFill>
                  <a:srgbClr val="00B050"/>
                </a:solidFill>
              </a:rPr>
              <a:t>MÓVIL (ANDROID) </a:t>
            </a:r>
            <a:r>
              <a:rPr lang="es-PE" dirty="0">
                <a:solidFill>
                  <a:srgbClr val="00B050"/>
                </a:solidFill>
              </a:rPr>
              <a:t>DE CITAS Y CONSULTAS</a:t>
            </a:r>
            <a:r>
              <a:rPr lang="es-PE" dirty="0"/>
              <a:t> </a:t>
            </a:r>
            <a:r>
              <a:rPr lang="es-PE" dirty="0">
                <a:solidFill>
                  <a:schemeClr val="accent2">
                    <a:lumMod val="75000"/>
                  </a:schemeClr>
                </a:solidFill>
              </a:rPr>
              <a:t>PARA </a:t>
            </a:r>
            <a:r>
              <a:rPr lang="es-PE" dirty="0" smtClean="0">
                <a:solidFill>
                  <a:schemeClr val="accent2">
                    <a:lumMod val="75000"/>
                  </a:schemeClr>
                </a:solidFill>
              </a:rPr>
              <a:t>OPTIMIZAR </a:t>
            </a:r>
            <a:r>
              <a:rPr lang="es-PE" dirty="0">
                <a:solidFill>
                  <a:schemeClr val="accent2">
                    <a:lumMod val="75000"/>
                  </a:schemeClr>
                </a:solidFill>
              </a:rPr>
              <a:t>LA CALIDAD DE ATENCION </a:t>
            </a:r>
            <a:r>
              <a:rPr lang="es-PE" dirty="0">
                <a:solidFill>
                  <a:schemeClr val="accent5">
                    <a:lumMod val="75000"/>
                  </a:schemeClr>
                </a:solidFill>
              </a:rPr>
              <a:t>EN EL AREA DE PEDIATRIA DEL HOSPITAL "SAN BARTOLOME" EN LA CIUDAD DE LIMA</a:t>
            </a:r>
            <a:r>
              <a:rPr lang="es-PE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s-PE" dirty="0" smtClean="0">
              <a:solidFill>
                <a:srgbClr val="002060"/>
              </a:solidFill>
            </a:endParaRPr>
          </a:p>
          <a:p>
            <a:endParaRPr lang="es-PE" dirty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r>
              <a:rPr lang="es-PE" dirty="0" smtClean="0">
                <a:solidFill>
                  <a:schemeClr val="accent4"/>
                </a:solidFill>
              </a:rPr>
              <a:t>TEMA: </a:t>
            </a:r>
            <a:r>
              <a:rPr lang="es-PE" dirty="0" smtClean="0">
                <a:solidFill>
                  <a:srgbClr val="00B050"/>
                </a:solidFill>
              </a:rPr>
              <a:t>DESARROLLO </a:t>
            </a:r>
            <a:r>
              <a:rPr lang="es-PE" dirty="0">
                <a:solidFill>
                  <a:srgbClr val="00B050"/>
                </a:solidFill>
              </a:rPr>
              <a:t>DE UNA APLICACIÓN </a:t>
            </a:r>
            <a:r>
              <a:rPr lang="es-PE" dirty="0" smtClean="0">
                <a:solidFill>
                  <a:srgbClr val="00B050"/>
                </a:solidFill>
              </a:rPr>
              <a:t>MÓVIL (ANDROID) </a:t>
            </a:r>
            <a:r>
              <a:rPr lang="es-PE" dirty="0">
                <a:solidFill>
                  <a:srgbClr val="00B050"/>
                </a:solidFill>
              </a:rPr>
              <a:t>DE CITAS Y </a:t>
            </a:r>
            <a:r>
              <a:rPr lang="es-PE" dirty="0" smtClean="0">
                <a:solidFill>
                  <a:srgbClr val="00B050"/>
                </a:solidFill>
              </a:rPr>
              <a:t>CONSULTAS</a:t>
            </a:r>
          </a:p>
          <a:p>
            <a:pPr lvl="1" algn="just"/>
            <a:r>
              <a:rPr lang="es-PE" dirty="0" smtClean="0">
                <a:solidFill>
                  <a:schemeClr val="accent4"/>
                </a:solidFill>
              </a:rPr>
              <a:t>FUNCION: </a:t>
            </a:r>
            <a:r>
              <a:rPr lang="es-PE" dirty="0" smtClean="0">
                <a:solidFill>
                  <a:schemeClr val="accent2">
                    <a:lumMod val="75000"/>
                  </a:schemeClr>
                </a:solidFill>
              </a:rPr>
              <a:t>PARA </a:t>
            </a:r>
            <a:r>
              <a:rPr lang="es-PE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PE" dirty="0" smtClean="0">
                <a:solidFill>
                  <a:schemeClr val="accent2">
                    <a:lumMod val="75000"/>
                  </a:schemeClr>
                </a:solidFill>
              </a:rPr>
              <a:t>OPTIMIZAR </a:t>
            </a:r>
            <a:r>
              <a:rPr lang="es-PE" dirty="0">
                <a:solidFill>
                  <a:schemeClr val="accent2">
                    <a:lumMod val="75000"/>
                  </a:schemeClr>
                </a:solidFill>
              </a:rPr>
              <a:t>LA CALIDAD DE </a:t>
            </a:r>
            <a:r>
              <a:rPr lang="es-PE" dirty="0" smtClean="0">
                <a:solidFill>
                  <a:schemeClr val="accent2">
                    <a:lumMod val="75000"/>
                  </a:schemeClr>
                </a:solidFill>
              </a:rPr>
              <a:t>ATENCION</a:t>
            </a:r>
          </a:p>
          <a:p>
            <a:pPr lvl="1" algn="just"/>
            <a:r>
              <a:rPr lang="es-PE" dirty="0" smtClean="0">
                <a:solidFill>
                  <a:schemeClr val="accent4"/>
                </a:solidFill>
              </a:rPr>
              <a:t>LUGAR: </a:t>
            </a:r>
            <a:r>
              <a:rPr lang="es-PE" dirty="0">
                <a:solidFill>
                  <a:schemeClr val="accent5">
                    <a:lumMod val="75000"/>
                  </a:schemeClr>
                </a:solidFill>
              </a:rPr>
              <a:t>EN EL AREA DE PEDIATRIA </a:t>
            </a:r>
            <a:r>
              <a:rPr lang="es-PE" dirty="0" smtClean="0">
                <a:solidFill>
                  <a:schemeClr val="accent5">
                    <a:lumMod val="75000"/>
                  </a:schemeClr>
                </a:solidFill>
              </a:rPr>
              <a:t>DEL </a:t>
            </a:r>
            <a:r>
              <a:rPr lang="es-PE" dirty="0">
                <a:solidFill>
                  <a:schemeClr val="accent5">
                    <a:lumMod val="75000"/>
                  </a:schemeClr>
                </a:solidFill>
              </a:rPr>
              <a:t>HOSPITAL "SAN BARTOLOME" EN LA CIUDAD DE LIMA.</a:t>
            </a:r>
          </a:p>
          <a:p>
            <a:pPr lvl="1" algn="just"/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048000" y="41587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b="1" dirty="0"/>
              <a:t>Integrantes:</a:t>
            </a:r>
          </a:p>
          <a:p>
            <a:r>
              <a:rPr lang="es-PE" b="1" dirty="0"/>
              <a:t>*</a:t>
            </a:r>
            <a:r>
              <a:rPr lang="es-PE" b="1" dirty="0" err="1"/>
              <a:t>Chaico</a:t>
            </a:r>
            <a:r>
              <a:rPr lang="es-PE" b="1" dirty="0"/>
              <a:t> Padilla Gerardo</a:t>
            </a:r>
          </a:p>
          <a:p>
            <a:r>
              <a:rPr lang="es-PE" b="1" dirty="0"/>
              <a:t>*</a:t>
            </a:r>
            <a:r>
              <a:rPr lang="es-PE" b="1" dirty="0" err="1"/>
              <a:t>Perez</a:t>
            </a:r>
            <a:r>
              <a:rPr lang="es-PE" b="1" dirty="0"/>
              <a:t> Cruz Mayra </a:t>
            </a:r>
            <a:r>
              <a:rPr lang="es-PE" b="1" dirty="0" err="1"/>
              <a:t>Rosalind</a:t>
            </a:r>
            <a:endParaRPr lang="es-PE" b="1" dirty="0"/>
          </a:p>
          <a:p>
            <a:r>
              <a:rPr lang="es-PE" b="1" dirty="0"/>
              <a:t>*Vera </a:t>
            </a:r>
            <a:r>
              <a:rPr lang="es-PE" b="1" dirty="0" err="1"/>
              <a:t>Vasquez</a:t>
            </a:r>
            <a:r>
              <a:rPr lang="es-PE" b="1" dirty="0"/>
              <a:t> </a:t>
            </a:r>
            <a:r>
              <a:rPr lang="es-PE" b="1" dirty="0" err="1"/>
              <a:t>Elita</a:t>
            </a:r>
            <a:r>
              <a:rPr lang="es-PE" b="1" dirty="0"/>
              <a:t> Isabel </a:t>
            </a:r>
          </a:p>
        </p:txBody>
      </p:sp>
    </p:spTree>
    <p:extLst>
      <p:ext uri="{BB962C8B-B14F-4D97-AF65-F5344CB8AC3E}">
        <p14:creationId xmlns:p14="http://schemas.microsoft.com/office/powerpoint/2010/main" val="67879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192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9</cp:revision>
  <dcterms:created xsi:type="dcterms:W3CDTF">2018-02-25T20:22:20Z</dcterms:created>
  <dcterms:modified xsi:type="dcterms:W3CDTF">2018-02-25T22:25:27Z</dcterms:modified>
</cp:coreProperties>
</file>