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256" r:id="rId3"/>
    <p:sldId id="271" r:id="rId4"/>
    <p:sldId id="257" r:id="rId5"/>
    <p:sldId id="258" r:id="rId6"/>
    <p:sldId id="259" r:id="rId7"/>
    <p:sldId id="260" r:id="rId8"/>
    <p:sldId id="262" r:id="rId9"/>
    <p:sldId id="263" r:id="rId10"/>
    <p:sldId id="261" r:id="rId11"/>
    <p:sldId id="264" r:id="rId12"/>
    <p:sldId id="265" r:id="rId13"/>
    <p:sldId id="266" r:id="rId14"/>
    <p:sldId id="267" r:id="rId15"/>
    <p:sldId id="268" r:id="rId16"/>
    <p:sldId id="269" r:id="rId17"/>
    <p:sldId id="270" r:id="rId18"/>
    <p:sldId id="273" r:id="rId19"/>
    <p:sldId id="272" r:id="rId20"/>
    <p:sldId id="274" r:id="rId21"/>
    <p:sldId id="276" r:id="rId22"/>
    <p:sldId id="275" r:id="rId23"/>
    <p:sldId id="277" r:id="rId24"/>
    <p:sldId id="278" r:id="rId25"/>
    <p:sldId id="279" r:id="rId26"/>
    <p:sldId id="280" r:id="rId2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288" autoAdjust="0"/>
  </p:normalViewPr>
  <p:slideViewPr>
    <p:cSldViewPr snapToGrid="0">
      <p:cViewPr varScale="1">
        <p:scale>
          <a:sx n="59" d="100"/>
          <a:sy n="59" d="100"/>
        </p:scale>
        <p:origin x="11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B2F24-EA87-45C7-95F0-0035FC921E41}" type="datetimeFigureOut">
              <a:rPr lang="es-PE" smtClean="0"/>
              <a:t>10/03/2018</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0140F-2CE1-4823-8F1A-74781F4A011A}" type="slidenum">
              <a:rPr lang="es-PE" smtClean="0"/>
              <a:t>‹Nº›</a:t>
            </a:fld>
            <a:endParaRPr lang="es-PE"/>
          </a:p>
        </p:txBody>
      </p:sp>
    </p:spTree>
    <p:extLst>
      <p:ext uri="{BB962C8B-B14F-4D97-AF65-F5344CB8AC3E}">
        <p14:creationId xmlns:p14="http://schemas.microsoft.com/office/powerpoint/2010/main" val="84681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Recordemos utilizar nuestra rúbrica de evaluación en esta parte.</a:t>
            </a:r>
          </a:p>
        </p:txBody>
      </p:sp>
      <p:sp>
        <p:nvSpPr>
          <p:cNvPr id="4" name="Marcador de número de diapositiva 3"/>
          <p:cNvSpPr>
            <a:spLocks noGrp="1"/>
          </p:cNvSpPr>
          <p:nvPr>
            <p:ph type="sldNum" sz="quarter" idx="10"/>
          </p:nvPr>
        </p:nvSpPr>
        <p:spPr/>
        <p:txBody>
          <a:bodyPr/>
          <a:lstStyle/>
          <a:p>
            <a:fld id="{A060140F-2CE1-4823-8F1A-74781F4A011A}" type="slidenum">
              <a:rPr lang="es-PE" smtClean="0"/>
              <a:t>2</a:t>
            </a:fld>
            <a:endParaRPr lang="es-PE"/>
          </a:p>
        </p:txBody>
      </p:sp>
    </p:spTree>
    <p:extLst>
      <p:ext uri="{BB962C8B-B14F-4D97-AF65-F5344CB8AC3E}">
        <p14:creationId xmlns:p14="http://schemas.microsoft.com/office/powerpoint/2010/main" val="270795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 En esta parte es importante recordarle al estudiante el acceso que tiene a la biblioteca del</a:t>
            </a:r>
            <a:r>
              <a:rPr lang="es-PE" baseline="0" dirty="0"/>
              <a:t> instituto, repositorio y mostrarle ejemplos de bibliotecas virtuales, páginas especializadas, etc. Esto es responsabilidad del profesor de especialidad ya que tiene conocimiento de esta parte. Docentes de metodología, pueden mostrar el uso de Google Académico </a:t>
            </a:r>
            <a:endParaRPr lang="es-PE" dirty="0"/>
          </a:p>
        </p:txBody>
      </p:sp>
      <p:sp>
        <p:nvSpPr>
          <p:cNvPr id="4" name="Marcador de número de diapositiva 3"/>
          <p:cNvSpPr>
            <a:spLocks noGrp="1"/>
          </p:cNvSpPr>
          <p:nvPr>
            <p:ph type="sldNum" sz="quarter" idx="10"/>
          </p:nvPr>
        </p:nvSpPr>
        <p:spPr/>
        <p:txBody>
          <a:bodyPr/>
          <a:lstStyle/>
          <a:p>
            <a:fld id="{A060140F-2CE1-4823-8F1A-74781F4A011A}" type="slidenum">
              <a:rPr lang="es-PE" smtClean="0"/>
              <a:t>4</a:t>
            </a:fld>
            <a:endParaRPr lang="es-PE"/>
          </a:p>
        </p:txBody>
      </p:sp>
    </p:spTree>
    <p:extLst>
      <p:ext uri="{BB962C8B-B14F-4D97-AF65-F5344CB8AC3E}">
        <p14:creationId xmlns:p14="http://schemas.microsoft.com/office/powerpoint/2010/main" val="2275796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Con</a:t>
            </a:r>
            <a:r>
              <a:rPr lang="es-PE" baseline="0" dirty="0"/>
              <a:t> este link pueden mostrar a los estudiantes cómo se realizan las tablas y figuras, que es lo que más utilizarán. </a:t>
            </a:r>
            <a:endParaRPr lang="es-PE" dirty="0"/>
          </a:p>
        </p:txBody>
      </p:sp>
      <p:sp>
        <p:nvSpPr>
          <p:cNvPr id="4" name="Marcador de número de diapositiva 3"/>
          <p:cNvSpPr>
            <a:spLocks noGrp="1"/>
          </p:cNvSpPr>
          <p:nvPr>
            <p:ph type="sldNum" sz="quarter" idx="10"/>
          </p:nvPr>
        </p:nvSpPr>
        <p:spPr/>
        <p:txBody>
          <a:bodyPr/>
          <a:lstStyle/>
          <a:p>
            <a:fld id="{A060140F-2CE1-4823-8F1A-74781F4A011A}" type="slidenum">
              <a:rPr lang="es-PE" smtClean="0"/>
              <a:t>9</a:t>
            </a:fld>
            <a:endParaRPr lang="es-PE"/>
          </a:p>
        </p:txBody>
      </p:sp>
    </p:spTree>
    <p:extLst>
      <p:ext uri="{BB962C8B-B14F-4D97-AF65-F5344CB8AC3E}">
        <p14:creationId xmlns:p14="http://schemas.microsoft.com/office/powerpoint/2010/main" val="3753929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Reforzar la idea de que no es suficiente</a:t>
            </a:r>
            <a:r>
              <a:rPr lang="es-PE" baseline="0" dirty="0"/>
              <a:t> consultar solo a un docente, es importante consultar a diferentes docentes de la especialidad que les pueda brindar buena cantidad de fuentes.</a:t>
            </a:r>
          </a:p>
          <a:p>
            <a:r>
              <a:rPr lang="es-PE" baseline="0" dirty="0"/>
              <a:t>NO hay un mínimo o máximo de bibliografía, pero hay que hacer hincapié en que mientras mejor sustentado el proyecto, más viable es que se pueda ejecutar.</a:t>
            </a:r>
            <a:endParaRPr lang="es-PE" dirty="0"/>
          </a:p>
        </p:txBody>
      </p:sp>
      <p:sp>
        <p:nvSpPr>
          <p:cNvPr id="4" name="Marcador de número de diapositiva 3"/>
          <p:cNvSpPr>
            <a:spLocks noGrp="1"/>
          </p:cNvSpPr>
          <p:nvPr>
            <p:ph type="sldNum" sz="quarter" idx="10"/>
          </p:nvPr>
        </p:nvSpPr>
        <p:spPr/>
        <p:txBody>
          <a:bodyPr/>
          <a:lstStyle/>
          <a:p>
            <a:fld id="{A060140F-2CE1-4823-8F1A-74781F4A011A}" type="slidenum">
              <a:rPr lang="es-PE" smtClean="0"/>
              <a:t>20</a:t>
            </a:fld>
            <a:endParaRPr lang="es-PE"/>
          </a:p>
        </p:txBody>
      </p:sp>
    </p:spTree>
    <p:extLst>
      <p:ext uri="{BB962C8B-B14F-4D97-AF65-F5344CB8AC3E}">
        <p14:creationId xmlns:p14="http://schemas.microsoft.com/office/powerpoint/2010/main" val="122634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*Profesores</a:t>
            </a:r>
            <a:r>
              <a:rPr lang="es-PE" baseline="0" dirty="0"/>
              <a:t> de especialidad, si pueden brindarle a sus parejas de metodología ejemplos de marcos teóricos.</a:t>
            </a:r>
            <a:endParaRPr lang="es-PE" dirty="0"/>
          </a:p>
        </p:txBody>
      </p:sp>
      <p:sp>
        <p:nvSpPr>
          <p:cNvPr id="4" name="Marcador de número de diapositiva 3"/>
          <p:cNvSpPr>
            <a:spLocks noGrp="1"/>
          </p:cNvSpPr>
          <p:nvPr>
            <p:ph type="sldNum" sz="quarter" idx="10"/>
          </p:nvPr>
        </p:nvSpPr>
        <p:spPr/>
        <p:txBody>
          <a:bodyPr/>
          <a:lstStyle/>
          <a:p>
            <a:fld id="{A060140F-2CE1-4823-8F1A-74781F4A011A}" type="slidenum">
              <a:rPr lang="es-PE" smtClean="0"/>
              <a:t>22</a:t>
            </a:fld>
            <a:endParaRPr lang="es-PE"/>
          </a:p>
        </p:txBody>
      </p:sp>
    </p:spTree>
    <p:extLst>
      <p:ext uri="{BB962C8B-B14F-4D97-AF65-F5344CB8AC3E}">
        <p14:creationId xmlns:p14="http://schemas.microsoft.com/office/powerpoint/2010/main" val="186042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Como mínimo debemos tener dos antecedentes.</a:t>
            </a:r>
          </a:p>
          <a:p>
            <a:pPr marL="171450" indent="-171450">
              <a:buFontTx/>
              <a:buChar char="-"/>
            </a:pPr>
            <a:r>
              <a:rPr lang="es-PE" baseline="0" dirty="0"/>
              <a:t>Dos antecedentes nacionales.</a:t>
            </a:r>
          </a:p>
          <a:p>
            <a:pPr marL="171450" indent="-171450">
              <a:buFontTx/>
              <a:buChar char="-"/>
            </a:pPr>
            <a:r>
              <a:rPr lang="es-PE" baseline="0" dirty="0"/>
              <a:t>Dos antecedentes internacionales.</a:t>
            </a:r>
          </a:p>
          <a:p>
            <a:pPr marL="0" indent="0">
              <a:buFontTx/>
              <a:buNone/>
            </a:pPr>
            <a:r>
              <a:rPr lang="es-PE" baseline="0" dirty="0"/>
              <a:t>No hay un máximo de antecedentes.</a:t>
            </a:r>
            <a:endParaRPr lang="es-PE" dirty="0"/>
          </a:p>
        </p:txBody>
      </p:sp>
      <p:sp>
        <p:nvSpPr>
          <p:cNvPr id="4" name="Marcador de número de diapositiva 3"/>
          <p:cNvSpPr>
            <a:spLocks noGrp="1"/>
          </p:cNvSpPr>
          <p:nvPr>
            <p:ph type="sldNum" sz="quarter" idx="10"/>
          </p:nvPr>
        </p:nvSpPr>
        <p:spPr/>
        <p:txBody>
          <a:bodyPr/>
          <a:lstStyle/>
          <a:p>
            <a:fld id="{A060140F-2CE1-4823-8F1A-74781F4A011A}" type="slidenum">
              <a:rPr lang="es-PE" smtClean="0"/>
              <a:t>23</a:t>
            </a:fld>
            <a:endParaRPr lang="es-PE"/>
          </a:p>
        </p:txBody>
      </p:sp>
    </p:spTree>
    <p:extLst>
      <p:ext uri="{BB962C8B-B14F-4D97-AF65-F5344CB8AC3E}">
        <p14:creationId xmlns:p14="http://schemas.microsoft.com/office/powerpoint/2010/main" val="244633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Esta parte es</a:t>
            </a:r>
            <a:r>
              <a:rPr lang="es-PE" baseline="0" dirty="0"/>
              <a:t> un análisis de los propios estudiantes. Reforzar la idea, profesores de metodología, que esta parte no necesita obligatoriamente de citas y que no es una cuestión de responder las preguntas, sino de explicar en un texto secuencial.</a:t>
            </a:r>
            <a:endParaRPr lang="es-PE" dirty="0"/>
          </a:p>
        </p:txBody>
      </p:sp>
      <p:sp>
        <p:nvSpPr>
          <p:cNvPr id="4" name="Marcador de número de diapositiva 3"/>
          <p:cNvSpPr>
            <a:spLocks noGrp="1"/>
          </p:cNvSpPr>
          <p:nvPr>
            <p:ph type="sldNum" sz="quarter" idx="10"/>
          </p:nvPr>
        </p:nvSpPr>
        <p:spPr/>
        <p:txBody>
          <a:bodyPr/>
          <a:lstStyle/>
          <a:p>
            <a:fld id="{A060140F-2CE1-4823-8F1A-74781F4A011A}" type="slidenum">
              <a:rPr lang="es-PE" smtClean="0"/>
              <a:t>24</a:t>
            </a:fld>
            <a:endParaRPr lang="es-PE"/>
          </a:p>
        </p:txBody>
      </p:sp>
    </p:spTree>
    <p:extLst>
      <p:ext uri="{BB962C8B-B14F-4D97-AF65-F5344CB8AC3E}">
        <p14:creationId xmlns:p14="http://schemas.microsoft.com/office/powerpoint/2010/main" val="1182782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C8E13AC4-357C-4C49-A2C0-4ABD56B1674D}"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326189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C8E13AC4-357C-4C49-A2C0-4ABD56B1674D}"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371369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C8E13AC4-357C-4C49-A2C0-4ABD56B1674D}"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15942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9852C0F-E485-4F12-B295-0662522BA990}"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112281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9852C0F-E485-4F12-B295-0662522BA990}"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3198996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89852C0F-E485-4F12-B295-0662522BA990}"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629691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9852C0F-E485-4F12-B295-0662522BA990}" type="datetimeFigureOut">
              <a:rPr lang="es-PE" smtClean="0"/>
              <a:t>10/03/2018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804570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9852C0F-E485-4F12-B295-0662522BA990}" type="datetimeFigureOut">
              <a:rPr lang="es-PE" smtClean="0"/>
              <a:t>10/03/2018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3538221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9852C0F-E485-4F12-B295-0662522BA990}" type="datetimeFigureOut">
              <a:rPr lang="es-PE" smtClean="0"/>
              <a:t>10/03/2018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3096401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852C0F-E485-4F12-B295-0662522BA990}" type="datetimeFigureOut">
              <a:rPr lang="es-PE" smtClean="0"/>
              <a:t>10/03/2018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441971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9852C0F-E485-4F12-B295-0662522BA990}" type="datetimeFigureOut">
              <a:rPr lang="es-PE" smtClean="0"/>
              <a:t>10/03/2018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18728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C8E13AC4-357C-4C49-A2C0-4ABD56B1674D}"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265423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9852C0F-E485-4F12-B295-0662522BA990}" type="datetimeFigureOut">
              <a:rPr lang="es-PE" smtClean="0"/>
              <a:t>10/03/2018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5871474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9852C0F-E485-4F12-B295-0662522BA990}"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3933050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9852C0F-E485-4F12-B295-0662522BA990}"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213616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C8E13AC4-357C-4C49-A2C0-4ABD56B1674D}" type="datetimeFigureOut">
              <a:rPr lang="es-PE" smtClean="0"/>
              <a:t>10/03/2018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250904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C8E13AC4-357C-4C49-A2C0-4ABD56B1674D}" type="datetimeFigureOut">
              <a:rPr lang="es-PE" smtClean="0"/>
              <a:t>10/03/2018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307163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C8E13AC4-357C-4C49-A2C0-4ABD56B1674D}" type="datetimeFigureOut">
              <a:rPr lang="es-PE" smtClean="0"/>
              <a:t>10/03/2018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127538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C8E13AC4-357C-4C49-A2C0-4ABD56B1674D}" type="datetimeFigureOut">
              <a:rPr lang="es-PE" smtClean="0"/>
              <a:t>10/03/2018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197252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8E13AC4-357C-4C49-A2C0-4ABD56B1674D}" type="datetimeFigureOut">
              <a:rPr lang="es-PE" smtClean="0"/>
              <a:t>10/03/2018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117733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8E13AC4-357C-4C49-A2C0-4ABD56B1674D}" type="datetimeFigureOut">
              <a:rPr lang="es-PE" smtClean="0"/>
              <a:t>10/03/2018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243295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8E13AC4-357C-4C49-A2C0-4ABD56B1674D}" type="datetimeFigureOut">
              <a:rPr lang="es-PE" smtClean="0"/>
              <a:t>10/03/2018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CEF2ADD-F446-4009-B71C-2B91C8628B6A}" type="slidenum">
              <a:rPr lang="es-PE" smtClean="0"/>
              <a:t>‹Nº›</a:t>
            </a:fld>
            <a:endParaRPr lang="es-PE"/>
          </a:p>
        </p:txBody>
      </p:sp>
    </p:spTree>
    <p:extLst>
      <p:ext uri="{BB962C8B-B14F-4D97-AF65-F5344CB8AC3E}">
        <p14:creationId xmlns:p14="http://schemas.microsoft.com/office/powerpoint/2010/main" val="126340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13AC4-357C-4C49-A2C0-4ABD56B1674D}" type="datetimeFigureOut">
              <a:rPr lang="es-PE" smtClean="0"/>
              <a:t>10/03/2018</a:t>
            </a:fld>
            <a:endParaRPr lang="es-PE"/>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F2ADD-F446-4009-B71C-2B91C8628B6A}" type="slidenum">
              <a:rPr lang="es-PE" smtClean="0"/>
              <a:t>‹Nº›</a:t>
            </a:fld>
            <a:endParaRPr lang="es-PE"/>
          </a:p>
        </p:txBody>
      </p:sp>
    </p:spTree>
    <p:extLst>
      <p:ext uri="{BB962C8B-B14F-4D97-AF65-F5344CB8AC3E}">
        <p14:creationId xmlns:p14="http://schemas.microsoft.com/office/powerpoint/2010/main" val="4282684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52C0F-E485-4F12-B295-0662522BA990}" type="datetimeFigureOut">
              <a:rPr lang="es-PE" smtClean="0"/>
              <a:t>10/03/2018</a:t>
            </a:fld>
            <a:endParaRPr lang="es-PE"/>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6C670-9C91-4151-8C5E-D74511CA9DED}" type="slidenum">
              <a:rPr lang="es-PE" smtClean="0"/>
              <a:t>‹Nº›</a:t>
            </a:fld>
            <a:endParaRPr lang="es-PE"/>
          </a:p>
        </p:txBody>
      </p:sp>
    </p:spTree>
    <p:extLst>
      <p:ext uri="{BB962C8B-B14F-4D97-AF65-F5344CB8AC3E}">
        <p14:creationId xmlns:p14="http://schemas.microsoft.com/office/powerpoint/2010/main" val="15616523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m.es/documents/378246/2964900/Normas+APA+Sexta+Edici%C3%B3n.pdf/27f8511d-95b6-4096-8d3e-f8492f61c6d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a:t>Sesión 3: Fuentes confiables y Normativa APA</a:t>
            </a:r>
          </a:p>
        </p:txBody>
      </p:sp>
      <p:sp>
        <p:nvSpPr>
          <p:cNvPr id="3" name="Subtítulo 2"/>
          <p:cNvSpPr>
            <a:spLocks noGrp="1"/>
          </p:cNvSpPr>
          <p:nvPr>
            <p:ph type="subTitle" idx="1"/>
          </p:nvPr>
        </p:nvSpPr>
        <p:spPr/>
        <p:txBody>
          <a:bodyPr/>
          <a:lstStyle/>
          <a:p>
            <a:endParaRPr lang="es-PE" dirty="0"/>
          </a:p>
          <a:p>
            <a:r>
              <a:rPr lang="es-PE" dirty="0"/>
              <a:t>Docente:</a:t>
            </a:r>
          </a:p>
          <a:p>
            <a:r>
              <a:rPr lang="es-PE" dirty="0"/>
              <a:t>Correo: </a:t>
            </a:r>
          </a:p>
        </p:txBody>
      </p:sp>
    </p:spTree>
    <p:extLst>
      <p:ext uri="{BB962C8B-B14F-4D97-AF65-F5344CB8AC3E}">
        <p14:creationId xmlns:p14="http://schemas.microsoft.com/office/powerpoint/2010/main" val="520588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776288" y="865188"/>
            <a:ext cx="8596312" cy="787400"/>
          </a:xfrm>
        </p:spPr>
        <p:txBody>
          <a:bodyPr/>
          <a:lstStyle/>
          <a:p>
            <a:pPr algn="ctr"/>
            <a:r>
              <a:rPr lang="es-ES" altLang="es-PE" sz="4400" b="1">
                <a:latin typeface="Arial" panose="020B0604020202020204" pitchFamily="34" charset="0"/>
                <a:cs typeface="Arial" panose="020B0604020202020204" pitchFamily="34" charset="0"/>
              </a:rPr>
              <a:t>Cita textual</a:t>
            </a:r>
            <a:endParaRPr lang="es-PE" altLang="es-PE" sz="4400" b="1">
              <a:latin typeface="Arial" panose="020B0604020202020204" pitchFamily="34" charset="0"/>
              <a:cs typeface="Arial" panose="020B0604020202020204" pitchFamily="34" charset="0"/>
            </a:endParaRPr>
          </a:p>
        </p:txBody>
      </p:sp>
      <p:pic>
        <p:nvPicPr>
          <p:cNvPr id="8195" name="Picture 2" descr="http://www2.ual.es/ci2bual/wp-content/uploads/cit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8" y="1652588"/>
            <a:ext cx="467201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740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33425" y="758825"/>
            <a:ext cx="8709025" cy="5111750"/>
          </a:xfrm>
          <a:solidFill>
            <a:schemeClr val="bg1"/>
          </a:solidFill>
        </p:spPr>
        <p:txBody>
          <a:bodyPr>
            <a:normAutofit/>
          </a:bodyPr>
          <a:lstStyle/>
          <a:p>
            <a:pPr marL="0" indent="0" algn="just" eaLnBrk="1" hangingPunct="1">
              <a:buFont typeface="Wingdings 3" panose="05040102010807070707" pitchFamily="18" charset="2"/>
              <a:buNone/>
              <a:defRPr/>
            </a:pPr>
            <a:r>
              <a:rPr lang="es-PE" sz="3200" dirty="0">
                <a:solidFill>
                  <a:srgbClr val="0070C0"/>
                </a:solidFill>
                <a:latin typeface="Times New Roman" panose="02020603050405020304" pitchFamily="18" charset="0"/>
                <a:cs typeface="Times New Roman" panose="02020603050405020304" pitchFamily="18" charset="0"/>
              </a:rPr>
              <a:t>Una cita es textual cuando se extraen </a:t>
            </a:r>
            <a:r>
              <a:rPr lang="es-PE" sz="3200" dirty="0">
                <a:solidFill>
                  <a:srgbClr val="FF0000"/>
                </a:solidFill>
                <a:latin typeface="Times New Roman" panose="02020603050405020304" pitchFamily="18" charset="0"/>
                <a:cs typeface="Times New Roman" panose="02020603050405020304" pitchFamily="18" charset="0"/>
              </a:rPr>
              <a:t>fragmentos o ideas literales </a:t>
            </a:r>
            <a:r>
              <a:rPr lang="es-PE" sz="3200" dirty="0">
                <a:solidFill>
                  <a:srgbClr val="0070C0"/>
                </a:solidFill>
                <a:latin typeface="Times New Roman" panose="02020603050405020304" pitchFamily="18" charset="0"/>
                <a:cs typeface="Times New Roman" panose="02020603050405020304" pitchFamily="18" charset="0"/>
              </a:rPr>
              <a:t>de un texto. </a:t>
            </a:r>
          </a:p>
          <a:p>
            <a:pPr marL="0" indent="0" algn="just" eaLnBrk="1" hangingPunct="1">
              <a:buFont typeface="Wingdings 3" panose="05040102010807070707" pitchFamily="18" charset="2"/>
              <a:buNone/>
              <a:defRPr/>
            </a:pPr>
            <a:endParaRPr lang="es-PE" sz="2000" dirty="0">
              <a:solidFill>
                <a:srgbClr val="0070C0"/>
              </a:solidFill>
              <a:latin typeface="Times New Roman" panose="02020603050405020304" pitchFamily="18" charset="0"/>
              <a:cs typeface="Times New Roman" panose="02020603050405020304" pitchFamily="18" charset="0"/>
            </a:endParaRPr>
          </a:p>
          <a:p>
            <a:pPr marL="0" indent="0" algn="just" eaLnBrk="1" hangingPunct="1">
              <a:buFont typeface="Wingdings 3" panose="05040102010807070707" pitchFamily="18" charset="2"/>
              <a:buNone/>
              <a:defRPr/>
            </a:pPr>
            <a:r>
              <a:rPr lang="es-PE" sz="3200" dirty="0">
                <a:solidFill>
                  <a:srgbClr val="0070C0"/>
                </a:solidFill>
                <a:latin typeface="Times New Roman" panose="02020603050405020304" pitchFamily="18" charset="0"/>
                <a:cs typeface="Times New Roman" panose="02020603050405020304" pitchFamily="18" charset="0"/>
              </a:rPr>
              <a:t>Elementos a considerar en las citas textuales:</a:t>
            </a:r>
          </a:p>
          <a:p>
            <a:pPr algn="just" eaLnBrk="1" hangingPunct="1">
              <a:buFont typeface="Wingdings" panose="05000000000000000000" pitchFamily="2" charset="2"/>
              <a:buChar char="Ø"/>
              <a:defRPr/>
            </a:pPr>
            <a:r>
              <a:rPr lang="es-PE" sz="3200" dirty="0">
                <a:solidFill>
                  <a:schemeClr val="tx1"/>
                </a:solidFill>
                <a:latin typeface="Times New Roman" panose="02020603050405020304" pitchFamily="18" charset="0"/>
                <a:cs typeface="Times New Roman" panose="02020603050405020304" pitchFamily="18" charset="0"/>
              </a:rPr>
              <a:t>El apellido del autor</a:t>
            </a:r>
          </a:p>
          <a:p>
            <a:pPr algn="just" eaLnBrk="1" hangingPunct="1">
              <a:buFont typeface="Wingdings" panose="05000000000000000000" pitchFamily="2" charset="2"/>
              <a:buChar char="Ø"/>
              <a:defRPr/>
            </a:pPr>
            <a:r>
              <a:rPr lang="es-PE" sz="3200" dirty="0">
                <a:solidFill>
                  <a:srgbClr val="7030A0"/>
                </a:solidFill>
                <a:latin typeface="Times New Roman" panose="02020603050405020304" pitchFamily="18" charset="0"/>
                <a:cs typeface="Times New Roman" panose="02020603050405020304" pitchFamily="18" charset="0"/>
              </a:rPr>
              <a:t>El año de la publicación</a:t>
            </a:r>
          </a:p>
          <a:p>
            <a:pPr algn="just" eaLnBrk="1" hangingPunct="1">
              <a:buFont typeface="Wingdings" panose="05000000000000000000" pitchFamily="2" charset="2"/>
              <a:buChar char="Ø"/>
              <a:defRPr/>
            </a:pPr>
            <a:r>
              <a:rPr lang="es-PE" sz="3200" dirty="0">
                <a:solidFill>
                  <a:srgbClr val="00B050"/>
                </a:solidFill>
                <a:latin typeface="Times New Roman" panose="02020603050405020304" pitchFamily="18" charset="0"/>
                <a:cs typeface="Times New Roman" panose="02020603050405020304" pitchFamily="18" charset="0"/>
              </a:rPr>
              <a:t>La página en la cual está el texto extraído </a:t>
            </a:r>
          </a:p>
          <a:p>
            <a:pPr marL="0" indent="0" algn="just" eaLnBrk="1" hangingPunct="1">
              <a:buFont typeface="Wingdings 3" panose="05040102010807070707" pitchFamily="18" charset="2"/>
              <a:buNone/>
              <a:defRPr/>
            </a:pPr>
            <a:r>
              <a:rPr lang="es-PE" sz="3200" dirty="0">
                <a:solidFill>
                  <a:schemeClr val="accent4">
                    <a:lumMod val="50000"/>
                  </a:schemeClr>
                </a:solidFill>
                <a:latin typeface="Times New Roman" panose="02020603050405020304" pitchFamily="18" charset="0"/>
                <a:cs typeface="Times New Roman" panose="02020603050405020304" pitchFamily="18" charset="0"/>
              </a:rPr>
              <a:t>Las palabras o frases omitidas se reemplazan con puntos suspensivos (...). </a:t>
            </a:r>
          </a:p>
        </p:txBody>
      </p:sp>
      <p:pic>
        <p:nvPicPr>
          <p:cNvPr id="9219" name="Picture 5" descr="http://www.gluu.org/blog/wp-content/uploads/2014/07/POC-checklist-blo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3963" y="2552700"/>
            <a:ext cx="299085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97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7863" y="609600"/>
            <a:ext cx="9837737" cy="1066800"/>
          </a:xfrm>
        </p:spPr>
        <p:txBody>
          <a:bodyPr/>
          <a:lstStyle/>
          <a:p>
            <a:pPr eaLnBrk="1" hangingPunct="1">
              <a:defRPr/>
            </a:pPr>
            <a:r>
              <a:rPr lang="es-E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Citas de menos de cuarenta palabras</a:t>
            </a:r>
          </a:p>
        </p:txBody>
      </p:sp>
      <p:sp>
        <p:nvSpPr>
          <p:cNvPr id="10243" name="2 Marcador de contenido"/>
          <p:cNvSpPr>
            <a:spLocks noGrp="1"/>
          </p:cNvSpPr>
          <p:nvPr>
            <p:ph idx="1"/>
          </p:nvPr>
        </p:nvSpPr>
        <p:spPr>
          <a:xfrm>
            <a:off x="830263" y="1995488"/>
            <a:ext cx="10499376" cy="3334795"/>
          </a:xfrm>
        </p:spPr>
        <p:txBody>
          <a:bodyPr/>
          <a:lstStyle/>
          <a:p>
            <a:pPr marL="0" indent="0" algn="just" eaLnBrk="1" hangingPunct="1">
              <a:buFont typeface="Wingdings 3" panose="05040102010807070707" pitchFamily="18" charset="2"/>
              <a:buNone/>
            </a:pPr>
            <a:r>
              <a:rPr lang="es-PE" altLang="es-PE" sz="3200" dirty="0">
                <a:latin typeface="Times New Roman" panose="02020603050405020304" pitchFamily="18" charset="0"/>
                <a:cs typeface="Times New Roman" panose="02020603050405020304" pitchFamily="18" charset="0"/>
              </a:rPr>
              <a:t>Cuando la cita </a:t>
            </a:r>
            <a:r>
              <a:rPr lang="es-PE" altLang="es-PE" sz="3200" dirty="0">
                <a:solidFill>
                  <a:srgbClr val="FF0000"/>
                </a:solidFill>
                <a:latin typeface="Times New Roman" panose="02020603050405020304" pitchFamily="18" charset="0"/>
                <a:cs typeface="Times New Roman" panose="02020603050405020304" pitchFamily="18" charset="0"/>
              </a:rPr>
              <a:t>tiene menos de 40 </a:t>
            </a:r>
            <a:r>
              <a:rPr lang="es-PE" altLang="es-PE" sz="3200" dirty="0">
                <a:latin typeface="Times New Roman" panose="02020603050405020304" pitchFamily="18" charset="0"/>
                <a:cs typeface="Times New Roman" panose="02020603050405020304" pitchFamily="18" charset="0"/>
              </a:rPr>
              <a:t>palabras se </a:t>
            </a:r>
            <a:r>
              <a:rPr lang="es-PE" altLang="es-PE" sz="3200" dirty="0">
                <a:solidFill>
                  <a:srgbClr val="FF0000"/>
                </a:solidFill>
                <a:latin typeface="Times New Roman" panose="02020603050405020304" pitchFamily="18" charset="0"/>
                <a:cs typeface="Times New Roman" panose="02020603050405020304" pitchFamily="18" charset="0"/>
              </a:rPr>
              <a:t>escribe inmersa en el texto y entre comillas</a:t>
            </a:r>
            <a:r>
              <a:rPr lang="es-PE" altLang="es-PE" sz="3200" dirty="0">
                <a:latin typeface="Times New Roman" panose="02020603050405020304" pitchFamily="18" charset="0"/>
                <a:cs typeface="Times New Roman" panose="02020603050405020304" pitchFamily="18" charset="0"/>
              </a:rPr>
              <a:t> </a:t>
            </a:r>
            <a:r>
              <a:rPr lang="es-PE" altLang="es-PE" sz="3200" dirty="0">
                <a:solidFill>
                  <a:srgbClr val="FF0000"/>
                </a:solidFill>
                <a:latin typeface="Times New Roman" panose="02020603050405020304" pitchFamily="18" charset="0"/>
                <a:cs typeface="Times New Roman" panose="02020603050405020304" pitchFamily="18" charset="0"/>
              </a:rPr>
              <a:t>sin cursiva.</a:t>
            </a:r>
            <a:r>
              <a:rPr lang="es-PE" altLang="es-PE" sz="3200" dirty="0">
                <a:latin typeface="Times New Roman" panose="02020603050405020304" pitchFamily="18" charset="0"/>
                <a:cs typeface="Times New Roman" panose="02020603050405020304" pitchFamily="18" charset="0"/>
              </a:rPr>
              <a:t> Se escribe punto después de finalizarla oración que incluye la cita y todos los datos, de lo contrario continúe la oración después del paréntesis. </a:t>
            </a:r>
            <a:endParaRPr lang="es-ES" altLang="es-P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52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87413" y="762000"/>
            <a:ext cx="9894887" cy="3881438"/>
          </a:xfrm>
          <a:solidFill>
            <a:schemeClr val="bg1"/>
          </a:solidFill>
        </p:spPr>
        <p:txBody>
          <a:bodyPr>
            <a:normAutofit/>
          </a:bodyPr>
          <a:lstStyle/>
          <a:p>
            <a:pPr marL="0" indent="0" algn="just">
              <a:buFont typeface="Wingdings 3" panose="05040102010807070707" pitchFamily="18" charset="2"/>
              <a:buNone/>
            </a:pPr>
            <a:r>
              <a:rPr lang="es-PE" altLang="es-PE" sz="2800" b="1">
                <a:solidFill>
                  <a:srgbClr val="0070C0"/>
                </a:solidFill>
                <a:latin typeface="Arial" panose="020B0604020202020204" pitchFamily="34" charset="0"/>
                <a:cs typeface="Arial" panose="020B0604020202020204" pitchFamily="34" charset="0"/>
              </a:rPr>
              <a:t>Cada organización promueve un tipo de entorno laboral. Uno de ellos es el clima participativo-grupal</a:t>
            </a:r>
            <a:r>
              <a:rPr lang="es-PE" altLang="es-PE" sz="2800" b="1">
                <a:solidFill>
                  <a:schemeClr val="tx1"/>
                </a:solidFill>
                <a:latin typeface="Arial" panose="020B0604020202020204" pitchFamily="34" charset="0"/>
                <a:cs typeface="Arial" panose="020B0604020202020204" pitchFamily="34" charset="0"/>
              </a:rPr>
              <a:t>. </a:t>
            </a:r>
            <a:r>
              <a:rPr lang="es-PE" altLang="es-PE" sz="2800" b="1">
                <a:solidFill>
                  <a:srgbClr val="FF0000"/>
                </a:solidFill>
                <a:latin typeface="Arial" panose="020B0604020202020204" pitchFamily="34" charset="0"/>
                <a:cs typeface="Arial" panose="020B0604020202020204" pitchFamily="34" charset="0"/>
              </a:rPr>
              <a:t>“En este, los procesos de toma de decisiones están diseminados en toda la organización y adecuadamente integrados a cada uno de los niveles. La dirección tiene plena confianza en sus empleados, pues las relaciones entre la dirección y el personal son óptimas”</a:t>
            </a:r>
            <a:r>
              <a:rPr lang="es-PE" altLang="es-PE" sz="2800" b="1">
                <a:solidFill>
                  <a:srgbClr val="002060"/>
                </a:solidFill>
                <a:latin typeface="Arial" panose="020B0604020202020204" pitchFamily="34" charset="0"/>
                <a:cs typeface="Arial" panose="020B0604020202020204" pitchFamily="34" charset="0"/>
              </a:rPr>
              <a:t> (Pelaes, </a:t>
            </a:r>
            <a:r>
              <a:rPr lang="es-PE" altLang="es-PE" sz="2800" b="1">
                <a:solidFill>
                  <a:srgbClr val="7030A0"/>
                </a:solidFill>
                <a:latin typeface="Arial" panose="020B0604020202020204" pitchFamily="34" charset="0"/>
                <a:cs typeface="Arial" panose="020B0604020202020204" pitchFamily="34" charset="0"/>
              </a:rPr>
              <a:t>2010</a:t>
            </a:r>
            <a:r>
              <a:rPr lang="es-PE" altLang="es-PE" sz="2800" b="1">
                <a:solidFill>
                  <a:srgbClr val="002060"/>
                </a:solidFill>
                <a:latin typeface="Arial" panose="020B0604020202020204" pitchFamily="34" charset="0"/>
                <a:cs typeface="Arial" panose="020B0604020202020204" pitchFamily="34" charset="0"/>
              </a:rPr>
              <a:t>, p.</a:t>
            </a:r>
            <a:r>
              <a:rPr lang="es-PE" altLang="es-PE" sz="2800" b="1">
                <a:solidFill>
                  <a:srgbClr val="00B050"/>
                </a:solidFill>
                <a:latin typeface="Arial" panose="020B0604020202020204" pitchFamily="34" charset="0"/>
                <a:cs typeface="Arial" panose="020B0604020202020204" pitchFamily="34" charset="0"/>
              </a:rPr>
              <a:t>100</a:t>
            </a:r>
            <a:r>
              <a:rPr lang="es-PE" altLang="es-PE" sz="2800" b="1">
                <a:solidFill>
                  <a:srgbClr val="002060"/>
                </a:solidFill>
                <a:latin typeface="Arial" panose="020B0604020202020204" pitchFamily="34" charset="0"/>
                <a:cs typeface="Arial" panose="020B0604020202020204" pitchFamily="34" charset="0"/>
              </a:rPr>
              <a:t>). </a:t>
            </a:r>
            <a:r>
              <a:rPr lang="es-PE" altLang="es-PE" sz="2800" b="1">
                <a:solidFill>
                  <a:srgbClr val="0070C0"/>
                </a:solidFill>
                <a:latin typeface="Arial" panose="020B0604020202020204" pitchFamily="34" charset="0"/>
                <a:cs typeface="Arial" panose="020B0604020202020204" pitchFamily="34" charset="0"/>
              </a:rPr>
              <a:t>De esta forma, dicho clima promueve la participación constante de los colaboradores</a:t>
            </a:r>
            <a:r>
              <a:rPr lang="es-PE" altLang="es-PE" sz="2400" b="1">
                <a:solidFill>
                  <a:srgbClr val="0070C0"/>
                </a:solidFill>
                <a:latin typeface="Arial" panose="020B0604020202020204" pitchFamily="34" charset="0"/>
                <a:cs typeface="Arial" panose="020B0604020202020204" pitchFamily="34" charset="0"/>
              </a:rPr>
              <a:t>. </a:t>
            </a:r>
            <a:endParaRPr lang="es-PE" altLang="es-PE">
              <a:solidFill>
                <a:srgbClr val="0070C0"/>
              </a:solidFill>
            </a:endParaRPr>
          </a:p>
        </p:txBody>
      </p:sp>
      <p:cxnSp>
        <p:nvCxnSpPr>
          <p:cNvPr id="9" name="8 Conector angular"/>
          <p:cNvCxnSpPr/>
          <p:nvPr/>
        </p:nvCxnSpPr>
        <p:spPr>
          <a:xfrm rot="5400000">
            <a:off x="-1199356" y="3542506"/>
            <a:ext cx="3760788" cy="66675"/>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a:spLocks noChangeArrowheads="1"/>
          </p:cNvSpPr>
          <p:nvPr/>
        </p:nvSpPr>
        <p:spPr bwMode="auto">
          <a:xfrm>
            <a:off x="304800" y="5456237"/>
            <a:ext cx="2857500"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s-PE" altLang="es-PE" sz="2400" b="1" dirty="0">
                <a:solidFill>
                  <a:srgbClr val="FF0000"/>
                </a:solidFill>
                <a:latin typeface="Arial" panose="020B0604020202020204" pitchFamily="34" charset="0"/>
                <a:cs typeface="Arial" panose="020B0604020202020204" pitchFamily="34" charset="0"/>
              </a:rPr>
              <a:t>Cita textual entre comillas</a:t>
            </a:r>
          </a:p>
        </p:txBody>
      </p:sp>
      <p:cxnSp>
        <p:nvCxnSpPr>
          <p:cNvPr id="15" name="14 Conector recto de flecha"/>
          <p:cNvCxnSpPr/>
          <p:nvPr/>
        </p:nvCxnSpPr>
        <p:spPr>
          <a:xfrm>
            <a:off x="8763000" y="3686175"/>
            <a:ext cx="0" cy="2092325"/>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10267950" y="3686175"/>
            <a:ext cx="0" cy="172402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a:off x="1733550" y="4171950"/>
            <a:ext cx="1504950" cy="1238250"/>
          </a:xfrm>
          <a:prstGeom prst="bentConnector3">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a:spLocks noChangeArrowheads="1"/>
          </p:cNvSpPr>
          <p:nvPr/>
        </p:nvSpPr>
        <p:spPr bwMode="auto">
          <a:xfrm>
            <a:off x="7867650" y="5778500"/>
            <a:ext cx="1790700" cy="460375"/>
          </a:xfrm>
          <a:prstGeom prst="rect">
            <a:avLst/>
          </a:prstGeom>
          <a:solidFill>
            <a:schemeClr val="bg1"/>
          </a:solidFill>
          <a:ln w="9525">
            <a:solidFill>
              <a:srgbClr val="002060"/>
            </a:solidFill>
            <a:miter lim="800000"/>
            <a:headEnd/>
            <a:tailEnd/>
          </a:ln>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s-PE" altLang="es-PE" sz="2400" b="1">
                <a:solidFill>
                  <a:srgbClr val="002060"/>
                </a:solidFill>
                <a:latin typeface="Arial" panose="020B0604020202020204" pitchFamily="34" charset="0"/>
                <a:cs typeface="Arial" panose="020B0604020202020204" pitchFamily="34" charset="0"/>
              </a:rPr>
              <a:t>Apellido</a:t>
            </a:r>
          </a:p>
        </p:txBody>
      </p:sp>
      <p:sp>
        <p:nvSpPr>
          <p:cNvPr id="25" name="24 CuadroTexto"/>
          <p:cNvSpPr txBox="1">
            <a:spLocks noChangeArrowheads="1"/>
          </p:cNvSpPr>
          <p:nvPr/>
        </p:nvSpPr>
        <p:spPr bwMode="auto">
          <a:xfrm>
            <a:off x="9925050" y="5778500"/>
            <a:ext cx="1790700" cy="460375"/>
          </a:xfrm>
          <a:prstGeom prst="rect">
            <a:avLst/>
          </a:prstGeom>
          <a:solidFill>
            <a:schemeClr val="bg1"/>
          </a:solidFill>
          <a:ln w="9525">
            <a:solidFill>
              <a:srgbClr val="7030A0"/>
            </a:solidFill>
            <a:miter lim="800000"/>
            <a:headEnd/>
            <a:tailEnd/>
          </a:ln>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s-PE" altLang="es-PE" sz="2400" b="1">
                <a:solidFill>
                  <a:srgbClr val="7030A0"/>
                </a:solidFill>
                <a:latin typeface="Arial" panose="020B0604020202020204" pitchFamily="34" charset="0"/>
                <a:cs typeface="Arial" panose="020B0604020202020204" pitchFamily="34" charset="0"/>
              </a:rPr>
              <a:t>Año</a:t>
            </a:r>
          </a:p>
        </p:txBody>
      </p:sp>
      <p:sp>
        <p:nvSpPr>
          <p:cNvPr id="26" name="25 CuadroTexto"/>
          <p:cNvSpPr txBox="1">
            <a:spLocks noChangeArrowheads="1"/>
          </p:cNvSpPr>
          <p:nvPr/>
        </p:nvSpPr>
        <p:spPr bwMode="auto">
          <a:xfrm>
            <a:off x="3238500" y="5226050"/>
            <a:ext cx="1790700" cy="460375"/>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FontTx/>
              <a:buNone/>
            </a:pPr>
            <a:r>
              <a:rPr lang="es-PE" altLang="es-PE" sz="2400" b="1">
                <a:solidFill>
                  <a:srgbClr val="00B050"/>
                </a:solidFill>
                <a:latin typeface="Arial" panose="020B0604020202020204" pitchFamily="34" charset="0"/>
                <a:cs typeface="Arial" panose="020B0604020202020204" pitchFamily="34" charset="0"/>
              </a:rPr>
              <a:t>Página</a:t>
            </a:r>
          </a:p>
        </p:txBody>
      </p:sp>
    </p:spTree>
    <p:extLst>
      <p:ext uri="{BB962C8B-B14F-4D97-AF65-F5344CB8AC3E}">
        <p14:creationId xmlns:p14="http://schemas.microsoft.com/office/powerpoint/2010/main" val="701653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2" grpId="0" animBg="1"/>
      <p:bldP spid="24" grpId="0" animBg="1"/>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677863" y="609600"/>
            <a:ext cx="9837737" cy="1066800"/>
          </a:xfrm>
        </p:spPr>
        <p:txBody>
          <a:bodyPr/>
          <a:lstStyle/>
          <a:p>
            <a:pPr eaLnBrk="1" hangingPunct="1">
              <a:defRPr/>
            </a:pPr>
            <a:r>
              <a:rPr lang="es-E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Citas de más de cuarenta palabras</a:t>
            </a:r>
          </a:p>
        </p:txBody>
      </p:sp>
      <p:sp>
        <p:nvSpPr>
          <p:cNvPr id="12290" name="2 Marcador de contenido"/>
          <p:cNvSpPr>
            <a:spLocks noGrp="1"/>
          </p:cNvSpPr>
          <p:nvPr>
            <p:ph idx="1"/>
          </p:nvPr>
        </p:nvSpPr>
        <p:spPr>
          <a:xfrm>
            <a:off x="677863" y="2539729"/>
            <a:ext cx="10941708" cy="2589832"/>
          </a:xfrm>
        </p:spPr>
        <p:txBody>
          <a:bodyPr/>
          <a:lstStyle/>
          <a:p>
            <a:pPr marL="0" indent="0" algn="just">
              <a:buFont typeface="Wingdings 3" panose="05040102010807070707" pitchFamily="18" charset="2"/>
              <a:buNone/>
            </a:pPr>
            <a:r>
              <a:rPr lang="es-PE" altLang="es-PE" sz="3200" dirty="0">
                <a:latin typeface="Times New Roman" panose="02020603050405020304" pitchFamily="18" charset="0"/>
                <a:cs typeface="Times New Roman" panose="02020603050405020304" pitchFamily="18" charset="0"/>
              </a:rPr>
              <a:t>Las citas que tienen </a:t>
            </a:r>
            <a:r>
              <a:rPr lang="es-PE" altLang="es-PE" sz="3200" dirty="0">
                <a:solidFill>
                  <a:srgbClr val="FF0000"/>
                </a:solidFill>
                <a:latin typeface="Times New Roman" panose="02020603050405020304" pitchFamily="18" charset="0"/>
                <a:cs typeface="Times New Roman" panose="02020603050405020304" pitchFamily="18" charset="0"/>
              </a:rPr>
              <a:t>más de 40 palabras </a:t>
            </a:r>
            <a:r>
              <a:rPr lang="es-PE" altLang="es-PE" sz="3200" dirty="0">
                <a:latin typeface="Times New Roman" panose="02020603050405020304" pitchFamily="18" charset="0"/>
                <a:cs typeface="Times New Roman" panose="02020603050405020304" pitchFamily="18" charset="0"/>
              </a:rPr>
              <a:t>se escriben aparte del texto con sangría izquierda aplicada al párrafo y sin comillas. </a:t>
            </a:r>
          </a:p>
          <a:p>
            <a:pPr marL="0" indent="0" algn="just">
              <a:buFont typeface="Wingdings 3" panose="05040102010807070707" pitchFamily="18" charset="2"/>
              <a:buNone/>
            </a:pPr>
            <a:r>
              <a:rPr lang="es-PE" altLang="es-PE" sz="3200" dirty="0">
                <a:latin typeface="Times New Roman" panose="02020603050405020304" pitchFamily="18" charset="0"/>
                <a:cs typeface="Times New Roman" panose="02020603050405020304" pitchFamily="18" charset="0"/>
              </a:rPr>
              <a:t>Al final de la cita, se coloca el punto después de los datos: apellido, año, página.</a:t>
            </a:r>
          </a:p>
        </p:txBody>
      </p:sp>
    </p:spTree>
    <p:extLst>
      <p:ext uri="{BB962C8B-B14F-4D97-AF65-F5344CB8AC3E}">
        <p14:creationId xmlns:p14="http://schemas.microsoft.com/office/powerpoint/2010/main" val="320734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62175" y="595313"/>
            <a:ext cx="9377363" cy="4645025"/>
          </a:xfrm>
          <a:solidFill>
            <a:schemeClr val="bg1"/>
          </a:solidFill>
          <a:ln>
            <a:solidFill>
              <a:srgbClr val="0070C0"/>
            </a:solidFill>
          </a:ln>
        </p:spPr>
        <p:txBody>
          <a:bodyPr/>
          <a:lstStyle/>
          <a:p>
            <a:pPr marL="0" indent="0" algn="just">
              <a:buFont typeface="Wingdings 3" panose="05040102010807070707" pitchFamily="18" charset="2"/>
              <a:buNone/>
              <a:defRPr/>
            </a:pPr>
            <a:r>
              <a:rPr lang="es-PE" sz="2400" dirty="0">
                <a:latin typeface="Arial" panose="020B0604020202020204" pitchFamily="34" charset="0"/>
                <a:cs typeface="Arial" panose="020B0604020202020204" pitchFamily="34" charset="0"/>
              </a:rPr>
              <a:t>En ese momento, si algo sucede a un electrón, se transmite inmediatamente al otro, porque sus funciones de onda están conectadas por un hilo invisible.</a:t>
            </a:r>
          </a:p>
          <a:p>
            <a:pPr marL="0" indent="0" algn="just">
              <a:buFont typeface="Wingdings 3" panose="05040102010807070707" pitchFamily="18" charset="2"/>
              <a:buNone/>
              <a:defRPr/>
            </a:pPr>
            <a:r>
              <a:rPr lang="es-PE" sz="2400" dirty="0">
                <a:latin typeface="Arial" panose="020B0604020202020204" pitchFamily="34" charset="0"/>
                <a:cs typeface="Arial" panose="020B0604020202020204" pitchFamily="34" charset="0"/>
              </a:rPr>
              <a:t>	</a:t>
            </a:r>
            <a:r>
              <a:rPr lang="es-PE" sz="2000" dirty="0">
                <a:solidFill>
                  <a:srgbClr val="0070C0"/>
                </a:solidFill>
                <a:latin typeface="Arial" panose="020B0604020202020204" pitchFamily="34" charset="0"/>
                <a:cs typeface="Arial" panose="020B0604020202020204" pitchFamily="34" charset="0"/>
              </a:rPr>
              <a:t>Esto significa que, en cierto sentido, lo que nos ocurre a nosotros afecta de 	manera 	instantánea a cosas en lejanos confines del universo, puesto 	que nuestras funciones de 	onda probablemente 	estuvieron entrelazadas 	en el comienzo del tiempo. En cierto sentido, hay una madeja de 	entrelazamiento que conecta confines lejanos del universo, 	incluyéndonos a 	nosotros</a:t>
            </a:r>
            <a:r>
              <a:rPr lang="es-PE" sz="2000" b="1" dirty="0">
                <a:solidFill>
                  <a:srgbClr val="FF0000"/>
                </a:solidFill>
                <a:latin typeface="Arial" panose="020B0604020202020204" pitchFamily="34" charset="0"/>
                <a:cs typeface="Arial" panose="020B0604020202020204" pitchFamily="34" charset="0"/>
              </a:rPr>
              <a:t>.</a:t>
            </a:r>
            <a:r>
              <a:rPr lang="es-PE" sz="2000" dirty="0">
                <a:solidFill>
                  <a:srgbClr val="0070C0"/>
                </a:solidFill>
                <a:latin typeface="Arial" panose="020B0604020202020204" pitchFamily="34" charset="0"/>
                <a:cs typeface="Arial" panose="020B0604020202020204" pitchFamily="34" charset="0"/>
              </a:rPr>
              <a:t> (</a:t>
            </a:r>
            <a:r>
              <a:rPr lang="es-PE" sz="2000" dirty="0" err="1">
                <a:solidFill>
                  <a:srgbClr val="0070C0"/>
                </a:solidFill>
                <a:latin typeface="Arial" panose="020B0604020202020204" pitchFamily="34" charset="0"/>
                <a:cs typeface="Arial" panose="020B0604020202020204" pitchFamily="34" charset="0"/>
              </a:rPr>
              <a:t>Kaku</a:t>
            </a:r>
            <a:r>
              <a:rPr lang="es-PE" sz="2000" dirty="0">
                <a:solidFill>
                  <a:srgbClr val="0070C0"/>
                </a:solidFill>
                <a:latin typeface="Arial" panose="020B0604020202020204" pitchFamily="34" charset="0"/>
                <a:cs typeface="Arial" panose="020B0604020202020204" pitchFamily="34" charset="0"/>
              </a:rPr>
              <a:t>, 2009, p.90). </a:t>
            </a:r>
          </a:p>
          <a:p>
            <a:pPr marL="0" indent="0" algn="just">
              <a:buFont typeface="Wingdings 3" panose="05040102010807070707" pitchFamily="18" charset="2"/>
              <a:buNone/>
              <a:defRPr/>
            </a:pPr>
            <a:r>
              <a:rPr lang="es-PE" sz="2400" dirty="0">
                <a:latin typeface="Arial" panose="020B0604020202020204" pitchFamily="34" charset="0"/>
                <a:cs typeface="Arial" panose="020B0604020202020204" pitchFamily="34" charset="0"/>
              </a:rPr>
              <a:t>Cuando las partículas tienen esta relación, se dice que están entrelazadas </a:t>
            </a:r>
            <a:r>
              <a:rPr lang="es-PE" sz="2400" dirty="0" err="1">
                <a:latin typeface="Arial" panose="020B0604020202020204" pitchFamily="34" charset="0"/>
                <a:cs typeface="Arial" panose="020B0604020202020204" pitchFamily="34" charset="0"/>
              </a:rPr>
              <a:t>mecanocuánticamente</a:t>
            </a:r>
            <a:r>
              <a:rPr lang="es-PE" sz="2400" dirty="0">
                <a:latin typeface="Arial" panose="020B0604020202020204" pitchFamily="34" charset="0"/>
                <a:cs typeface="Arial" panose="020B0604020202020204" pitchFamily="34" charset="0"/>
              </a:rPr>
              <a:t>, el concepto de que partículas tienen una conexión profunda que las vincula.</a:t>
            </a:r>
          </a:p>
          <a:p>
            <a:pPr>
              <a:defRPr/>
            </a:pPr>
            <a:endParaRPr lang="es-PE" dirty="0"/>
          </a:p>
        </p:txBody>
      </p:sp>
      <p:sp>
        <p:nvSpPr>
          <p:cNvPr id="13315" name="1 Rectángulo"/>
          <p:cNvSpPr>
            <a:spLocks noChangeArrowheads="1"/>
          </p:cNvSpPr>
          <p:nvPr/>
        </p:nvSpPr>
        <p:spPr bwMode="auto">
          <a:xfrm>
            <a:off x="885825" y="2608263"/>
            <a:ext cx="873125" cy="40005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ctr">
              <a:spcBef>
                <a:spcPts val="1000"/>
              </a:spcBef>
              <a:buClr>
                <a:srgbClr val="E84C22"/>
              </a:buClr>
              <a:buSzPct val="80000"/>
            </a:pPr>
            <a:r>
              <a:rPr lang="es-PE" altLang="es-PE" sz="2000" b="1">
                <a:solidFill>
                  <a:srgbClr val="FF0000"/>
                </a:solidFill>
                <a:latin typeface="Arial" panose="020B0604020202020204" pitchFamily="34" charset="0"/>
                <a:cs typeface="Arial" panose="020B0604020202020204" pitchFamily="34" charset="0"/>
              </a:rPr>
              <a:t>Cita</a:t>
            </a:r>
            <a:endParaRPr lang="es-PE" altLang="es-PE" sz="2000">
              <a:solidFill>
                <a:srgbClr val="FF0000"/>
              </a:solidFill>
              <a:latin typeface="Arial" panose="020B0604020202020204" pitchFamily="34" charset="0"/>
              <a:cs typeface="Arial" panose="020B0604020202020204" pitchFamily="34" charset="0"/>
            </a:endParaRPr>
          </a:p>
        </p:txBody>
      </p:sp>
      <p:grpSp>
        <p:nvGrpSpPr>
          <p:cNvPr id="2" name="Grupo 1"/>
          <p:cNvGrpSpPr/>
          <p:nvPr/>
        </p:nvGrpSpPr>
        <p:grpSpPr>
          <a:xfrm>
            <a:off x="5756411" y="3428955"/>
            <a:ext cx="3868737" cy="2428875"/>
            <a:chOff x="5756411" y="3428955"/>
            <a:chExt cx="3868737" cy="2428875"/>
          </a:xfrm>
        </p:grpSpPr>
        <p:sp>
          <p:nvSpPr>
            <p:cNvPr id="13316" name="3 Rectángulo"/>
            <p:cNvSpPr>
              <a:spLocks noChangeArrowheads="1"/>
            </p:cNvSpPr>
            <p:nvPr/>
          </p:nvSpPr>
          <p:spPr bwMode="auto">
            <a:xfrm>
              <a:off x="5756411" y="5487942"/>
              <a:ext cx="815975"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spcBef>
                  <a:spcPts val="1000"/>
                </a:spcBef>
                <a:buClr>
                  <a:srgbClr val="E84C22"/>
                </a:buClr>
                <a:buSzPct val="80000"/>
              </a:pPr>
              <a:r>
                <a:rPr lang="es-PE" altLang="es-PE" b="1">
                  <a:solidFill>
                    <a:srgbClr val="404040"/>
                  </a:solidFill>
                </a:rPr>
                <a:t>Punto</a:t>
              </a:r>
              <a:endParaRPr lang="es-PE" altLang="es-PE">
                <a:solidFill>
                  <a:srgbClr val="404040"/>
                </a:solidFill>
              </a:endParaRPr>
            </a:p>
          </p:txBody>
        </p:sp>
        <p:cxnSp>
          <p:nvCxnSpPr>
            <p:cNvPr id="6" name="5 Conector recto de flecha"/>
            <p:cNvCxnSpPr/>
            <p:nvPr/>
          </p:nvCxnSpPr>
          <p:spPr>
            <a:xfrm flipV="1">
              <a:off x="7416936" y="3428955"/>
              <a:ext cx="0" cy="204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18" name="9 Rectángulo"/>
            <p:cNvSpPr>
              <a:spLocks noChangeArrowheads="1"/>
            </p:cNvSpPr>
            <p:nvPr/>
          </p:nvSpPr>
          <p:spPr bwMode="auto">
            <a:xfrm>
              <a:off x="6751773" y="5487942"/>
              <a:ext cx="1066800" cy="36988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spcBef>
                  <a:spcPts val="1000"/>
                </a:spcBef>
                <a:buClr>
                  <a:srgbClr val="E84C22"/>
                </a:buClr>
                <a:buSzPct val="80000"/>
              </a:pPr>
              <a:r>
                <a:rPr lang="es-PE" altLang="es-PE" b="1">
                  <a:solidFill>
                    <a:srgbClr val="404040"/>
                  </a:solidFill>
                </a:rPr>
                <a:t>Apellido</a:t>
              </a:r>
              <a:endParaRPr lang="es-PE" altLang="es-PE">
                <a:solidFill>
                  <a:srgbClr val="404040"/>
                </a:solidFill>
              </a:endParaRPr>
            </a:p>
          </p:txBody>
        </p:sp>
        <p:sp>
          <p:nvSpPr>
            <p:cNvPr id="13319" name="10 Rectángulo"/>
            <p:cNvSpPr>
              <a:spLocks noChangeArrowheads="1"/>
            </p:cNvSpPr>
            <p:nvPr/>
          </p:nvSpPr>
          <p:spPr bwMode="auto">
            <a:xfrm>
              <a:off x="7924936" y="5478417"/>
              <a:ext cx="596900" cy="36830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spcBef>
                  <a:spcPts val="1000"/>
                </a:spcBef>
                <a:buClr>
                  <a:srgbClr val="E84C22"/>
                </a:buClr>
                <a:buSzPct val="80000"/>
              </a:pPr>
              <a:r>
                <a:rPr lang="es-PE" altLang="es-PE" b="1">
                  <a:solidFill>
                    <a:srgbClr val="404040"/>
                  </a:solidFill>
                </a:rPr>
                <a:t>Año</a:t>
              </a:r>
              <a:endParaRPr lang="es-PE" altLang="es-PE">
                <a:solidFill>
                  <a:srgbClr val="404040"/>
                </a:solidFill>
              </a:endParaRPr>
            </a:p>
          </p:txBody>
        </p:sp>
        <p:sp>
          <p:nvSpPr>
            <p:cNvPr id="13320" name="11 Rectángulo"/>
            <p:cNvSpPr>
              <a:spLocks noChangeArrowheads="1"/>
            </p:cNvSpPr>
            <p:nvPr/>
          </p:nvSpPr>
          <p:spPr bwMode="auto">
            <a:xfrm>
              <a:off x="8736148" y="5472067"/>
              <a:ext cx="889000" cy="36988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spcBef>
                  <a:spcPts val="1000"/>
                </a:spcBef>
                <a:buClr>
                  <a:srgbClr val="E84C22"/>
                </a:buClr>
                <a:buSzPct val="80000"/>
              </a:pPr>
              <a:r>
                <a:rPr lang="es-PE" altLang="es-PE" b="1" dirty="0">
                  <a:solidFill>
                    <a:srgbClr val="404040"/>
                  </a:solidFill>
                </a:rPr>
                <a:t>Página</a:t>
              </a:r>
              <a:endParaRPr lang="es-PE" altLang="es-PE" dirty="0">
                <a:solidFill>
                  <a:srgbClr val="404040"/>
                </a:solidFill>
              </a:endParaRPr>
            </a:p>
          </p:txBody>
        </p:sp>
        <p:cxnSp>
          <p:nvCxnSpPr>
            <p:cNvPr id="15" name="14 Conector recto de flecha"/>
            <p:cNvCxnSpPr/>
            <p:nvPr/>
          </p:nvCxnSpPr>
          <p:spPr>
            <a:xfrm flipV="1">
              <a:off x="6239011" y="3428955"/>
              <a:ext cx="665162" cy="2058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V="1">
              <a:off x="8148773" y="3428955"/>
              <a:ext cx="0" cy="204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H="1" flipV="1">
              <a:off x="8736148" y="3428955"/>
              <a:ext cx="290513" cy="204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2" name="21 Abrir llave"/>
          <p:cNvSpPr/>
          <p:nvPr/>
        </p:nvSpPr>
        <p:spPr>
          <a:xfrm>
            <a:off x="1684338" y="1901825"/>
            <a:ext cx="1016000" cy="181451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PE"/>
          </a:p>
        </p:txBody>
      </p:sp>
    </p:spTree>
    <p:extLst>
      <p:ext uri="{BB962C8B-B14F-4D97-AF65-F5344CB8AC3E}">
        <p14:creationId xmlns:p14="http://schemas.microsoft.com/office/powerpoint/2010/main" val="62451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22338" y="1550988"/>
            <a:ext cx="10541116" cy="2005012"/>
          </a:xfrm>
          <a:ln>
            <a:solidFill>
              <a:srgbClr val="0070C0"/>
            </a:solidFill>
          </a:ln>
        </p:spPr>
        <p:txBody>
          <a:bodyPr/>
          <a:lstStyle/>
          <a:p>
            <a:pPr marL="0" indent="0" algn="just">
              <a:buFont typeface="Wingdings 3" panose="05040102010807070707" pitchFamily="18" charset="2"/>
              <a:buNone/>
              <a:defRPr/>
            </a:pPr>
            <a:r>
              <a:rPr lang="es-PE" sz="2400" dirty="0">
                <a:solidFill>
                  <a:schemeClr val="accent1">
                    <a:lumMod val="75000"/>
                  </a:schemeClr>
                </a:solidFill>
                <a:latin typeface="Times New Roman" panose="02020603050405020304" pitchFamily="18" charset="0"/>
                <a:cs typeface="Times New Roman" panose="02020603050405020304" pitchFamily="18" charset="0"/>
              </a:rPr>
              <a:t>Énfasis en el texto</a:t>
            </a:r>
          </a:p>
          <a:p>
            <a:pPr marL="0" indent="0" algn="just">
              <a:buFont typeface="Wingdings 3" panose="05040102010807070707" pitchFamily="18" charset="2"/>
              <a:buNone/>
              <a:defRPr/>
            </a:pPr>
            <a:r>
              <a:rPr lang="es-PE" sz="2400" dirty="0">
                <a:solidFill>
                  <a:srgbClr val="0070C0"/>
                </a:solidFill>
                <a:latin typeface="Times New Roman" panose="02020603050405020304" pitchFamily="18" charset="0"/>
                <a:cs typeface="Times New Roman" panose="02020603050405020304" pitchFamily="18" charset="0"/>
              </a:rPr>
              <a:t>Según el INEI (2015), el distrito de San Juan de Lurigancho en Lima Este evidencia mayor población en Lima Metropolitana y del Perú. Tiene una población de 1 millón 69 mil 566 residentes. </a:t>
            </a:r>
          </a:p>
        </p:txBody>
      </p:sp>
      <p:sp>
        <p:nvSpPr>
          <p:cNvPr id="4" name="2 Marcador de contenido"/>
          <p:cNvSpPr txBox="1">
            <a:spLocks/>
          </p:cNvSpPr>
          <p:nvPr/>
        </p:nvSpPr>
        <p:spPr bwMode="auto">
          <a:xfrm>
            <a:off x="922338" y="3938588"/>
            <a:ext cx="10541116" cy="2005012"/>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txBody>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pitchFamily="18" charset="2"/>
              <a:buNone/>
              <a:defRPr/>
            </a:pPr>
            <a:r>
              <a:rPr lang="es-PE" sz="2400" dirty="0">
                <a:solidFill>
                  <a:schemeClr val="accent1">
                    <a:lumMod val="75000"/>
                  </a:schemeClr>
                </a:solidFill>
                <a:latin typeface="Times New Roman" panose="02020603050405020304" pitchFamily="18" charset="0"/>
                <a:cs typeface="Times New Roman" panose="02020603050405020304" pitchFamily="18" charset="0"/>
              </a:rPr>
              <a:t>Énfasis en el autor</a:t>
            </a:r>
          </a:p>
          <a:p>
            <a:pPr marL="0" indent="0" algn="just">
              <a:buFont typeface="Wingdings 3" pitchFamily="18" charset="2"/>
              <a:buNone/>
              <a:defRPr/>
            </a:pPr>
            <a:r>
              <a:rPr lang="es-PE" sz="2400" dirty="0">
                <a:solidFill>
                  <a:srgbClr val="0070C0"/>
                </a:solidFill>
                <a:latin typeface="Times New Roman" panose="02020603050405020304" pitchFamily="18" charset="0"/>
                <a:cs typeface="Times New Roman" panose="02020603050405020304" pitchFamily="18" charset="0"/>
              </a:rPr>
              <a:t>El distrito de San Juan de Lurigancho en Lima Este evidencia mayor población en Lima Metropolitana y del Perú. Tiene una población de 1 millón 69 mil 566 residentes (INEI,2015).</a:t>
            </a:r>
          </a:p>
          <a:p>
            <a:pPr marL="0" indent="0" algn="just">
              <a:buFont typeface="Wingdings 3" pitchFamily="18" charset="2"/>
              <a:buNone/>
              <a:defRPr/>
            </a:pPr>
            <a:endParaRPr lang="es-PE" sz="2000" dirty="0">
              <a:solidFill>
                <a:srgbClr val="0070C0"/>
              </a:solidFill>
              <a:latin typeface="Arial" panose="020B0604020202020204" pitchFamily="34" charset="0"/>
              <a:cs typeface="Arial" panose="020B0604020202020204" pitchFamily="34" charset="0"/>
            </a:endParaRPr>
          </a:p>
        </p:txBody>
      </p:sp>
      <p:sp>
        <p:nvSpPr>
          <p:cNvPr id="5" name="4 Rectángulo"/>
          <p:cNvSpPr/>
          <p:nvPr/>
        </p:nvSpPr>
        <p:spPr>
          <a:xfrm>
            <a:off x="922338" y="525463"/>
            <a:ext cx="8117159" cy="830997"/>
          </a:xfrm>
          <a:prstGeom prst="rect">
            <a:avLst/>
          </a:prstGeom>
        </p:spPr>
        <p:txBody>
          <a:bodyPr wrap="square">
            <a:spAutoFit/>
          </a:bodyPr>
          <a:lstStyle/>
          <a:p>
            <a:pPr>
              <a:defRPr/>
            </a:pPr>
            <a:r>
              <a:rPr lang="es-PE" sz="2400" b="1" dirty="0">
                <a:latin typeface="Times New Roman" panose="02020603050405020304" pitchFamily="18" charset="0"/>
                <a:cs typeface="Times New Roman" panose="02020603050405020304" pitchFamily="18" charset="0"/>
              </a:rPr>
              <a:t>Una cita parentética puede variar de acuerdo al énfasis que se haga de acuerdo al autor o al texto.</a:t>
            </a:r>
          </a:p>
        </p:txBody>
      </p:sp>
    </p:spTree>
    <p:extLst>
      <p:ext uri="{BB962C8B-B14F-4D97-AF65-F5344CB8AC3E}">
        <p14:creationId xmlns:p14="http://schemas.microsoft.com/office/powerpoint/2010/main" val="1617002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7"/>
            <a:ext cx="6300537" cy="1325563"/>
          </a:xfrm>
        </p:spPr>
        <p:txBody>
          <a:bodyPr>
            <a:normAutofit/>
          </a:bodyPr>
          <a:lstStyle/>
          <a:p>
            <a:r>
              <a:rPr lang="es-PE" sz="4000" b="1" i="1" dirty="0"/>
              <a:t>Formato de presentación</a:t>
            </a:r>
          </a:p>
        </p:txBody>
      </p:sp>
      <p:sp>
        <p:nvSpPr>
          <p:cNvPr id="3" name="Marcador de contenido 2"/>
          <p:cNvSpPr>
            <a:spLocks noGrp="1"/>
          </p:cNvSpPr>
          <p:nvPr>
            <p:ph idx="1"/>
          </p:nvPr>
        </p:nvSpPr>
        <p:spPr>
          <a:xfrm>
            <a:off x="838200" y="1536573"/>
            <a:ext cx="6894095" cy="4351338"/>
          </a:xfrm>
        </p:spPr>
        <p:txBody>
          <a:bodyPr>
            <a:normAutofit/>
          </a:bodyPr>
          <a:lstStyle/>
          <a:p>
            <a:r>
              <a:rPr lang="es-PE" u="sng" dirty="0"/>
              <a:t>Márgenes</a:t>
            </a:r>
            <a:r>
              <a:rPr lang="es-PE" dirty="0"/>
              <a:t>:</a:t>
            </a:r>
          </a:p>
          <a:p>
            <a:pPr marL="0" indent="0">
              <a:buNone/>
            </a:pPr>
            <a:r>
              <a:rPr lang="es-PE" dirty="0"/>
              <a:t>Superior: 2.54cm		Derecho: 2.54cm</a:t>
            </a:r>
          </a:p>
          <a:p>
            <a:pPr marL="0" indent="0">
              <a:buNone/>
            </a:pPr>
            <a:r>
              <a:rPr lang="es-PE" dirty="0"/>
              <a:t>Inferior: 2.54cm		Izquierdo: 2.54cm</a:t>
            </a:r>
          </a:p>
          <a:p>
            <a:r>
              <a:rPr lang="es-PE" u="sng" dirty="0"/>
              <a:t>Interlineado</a:t>
            </a:r>
            <a:r>
              <a:rPr lang="es-PE" dirty="0"/>
              <a:t>: Doble.</a:t>
            </a:r>
          </a:p>
          <a:p>
            <a:r>
              <a:rPr lang="es-PE" u="sng" dirty="0"/>
              <a:t>Fuente</a:t>
            </a:r>
            <a:r>
              <a:rPr lang="es-PE" dirty="0"/>
              <a:t>: Times New </a:t>
            </a:r>
            <a:r>
              <a:rPr lang="es-PE" dirty="0" err="1"/>
              <a:t>Roman</a:t>
            </a:r>
            <a:r>
              <a:rPr lang="es-PE" dirty="0"/>
              <a:t>.</a:t>
            </a:r>
          </a:p>
          <a:p>
            <a:r>
              <a:rPr lang="es-PE" u="sng" dirty="0"/>
              <a:t>Tamaño</a:t>
            </a:r>
            <a:r>
              <a:rPr lang="es-PE" dirty="0"/>
              <a:t>: 12.</a:t>
            </a:r>
          </a:p>
          <a:p>
            <a:r>
              <a:rPr lang="es-PE" dirty="0"/>
              <a:t>Sin justificar.</a:t>
            </a:r>
          </a:p>
          <a:p>
            <a:r>
              <a:rPr lang="es-PE" dirty="0"/>
              <a:t>Uso de sangría: 5 espacios.</a:t>
            </a:r>
          </a:p>
        </p:txBody>
      </p:sp>
      <p:pic>
        <p:nvPicPr>
          <p:cNvPr id="4" name="Imagen 3"/>
          <p:cNvPicPr>
            <a:picLocks noChangeAspect="1"/>
          </p:cNvPicPr>
          <p:nvPr/>
        </p:nvPicPr>
        <p:blipFill rotWithShape="1">
          <a:blip r:embed="rId2"/>
          <a:srcRect r="34479"/>
          <a:stretch/>
        </p:blipFill>
        <p:spPr>
          <a:xfrm>
            <a:off x="7972926" y="1376612"/>
            <a:ext cx="4039048" cy="4671261"/>
          </a:xfrm>
          <a:prstGeom prst="rect">
            <a:avLst/>
          </a:prstGeom>
        </p:spPr>
      </p:pic>
    </p:spTree>
    <p:extLst>
      <p:ext uri="{BB962C8B-B14F-4D97-AF65-F5344CB8AC3E}">
        <p14:creationId xmlns:p14="http://schemas.microsoft.com/office/powerpoint/2010/main" val="2402480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1851" y="3212757"/>
            <a:ext cx="10515600" cy="1349720"/>
          </a:xfrm>
        </p:spPr>
        <p:txBody>
          <a:bodyPr/>
          <a:lstStyle/>
          <a:p>
            <a:r>
              <a:rPr lang="es-PE" b="1" i="1" dirty="0">
                <a:effectLst>
                  <a:outerShdw blurRad="38100" dist="38100" dir="2700000" algn="tl">
                    <a:srgbClr val="000000">
                      <a:alpha val="43137"/>
                    </a:srgbClr>
                  </a:outerShdw>
                </a:effectLst>
              </a:rPr>
              <a:t>Capítulo 2: Marco teórico</a:t>
            </a:r>
          </a:p>
        </p:txBody>
      </p:sp>
    </p:spTree>
    <p:extLst>
      <p:ext uri="{BB962C8B-B14F-4D97-AF65-F5344CB8AC3E}">
        <p14:creationId xmlns:p14="http://schemas.microsoft.com/office/powerpoint/2010/main" val="3718671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dirty="0"/>
              <a:t>Definición</a:t>
            </a:r>
          </a:p>
        </p:txBody>
      </p:sp>
      <p:sp>
        <p:nvSpPr>
          <p:cNvPr id="3" name="Marcador de contenido 2"/>
          <p:cNvSpPr>
            <a:spLocks noGrp="1"/>
          </p:cNvSpPr>
          <p:nvPr>
            <p:ph idx="1"/>
          </p:nvPr>
        </p:nvSpPr>
        <p:spPr/>
        <p:txBody>
          <a:bodyPr/>
          <a:lstStyle/>
          <a:p>
            <a:r>
              <a:rPr lang="es-PE" dirty="0"/>
              <a:t>El marco teórico es una parte muy importante dentro del trabajo. Tiene como función mostrar la teoría que se utilizará o relacionará con la metodología o procedimientos.</a:t>
            </a:r>
          </a:p>
          <a:p>
            <a:endParaRPr lang="es-PE" dirty="0"/>
          </a:p>
          <a:p>
            <a:r>
              <a:rPr lang="es-PE" dirty="0"/>
              <a:t>La parte práctica del trabajo de investigación debe tener un sustento de por qué la investigación es viable, por qué puede y va a darse.</a:t>
            </a:r>
          </a:p>
        </p:txBody>
      </p:sp>
    </p:spTree>
    <p:extLst>
      <p:ext uri="{BB962C8B-B14F-4D97-AF65-F5344CB8AC3E}">
        <p14:creationId xmlns:p14="http://schemas.microsoft.com/office/powerpoint/2010/main" val="56623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 inicial</a:t>
            </a:r>
          </a:p>
        </p:txBody>
      </p:sp>
      <p:sp>
        <p:nvSpPr>
          <p:cNvPr id="3" name="Marcador de contenido 2"/>
          <p:cNvSpPr>
            <a:spLocks noGrp="1"/>
          </p:cNvSpPr>
          <p:nvPr>
            <p:ph idx="1"/>
          </p:nvPr>
        </p:nvSpPr>
        <p:spPr>
          <a:xfrm>
            <a:off x="838200" y="2034172"/>
            <a:ext cx="10515600" cy="3532438"/>
          </a:xfrm>
        </p:spPr>
        <p:txBody>
          <a:bodyPr>
            <a:normAutofit/>
          </a:bodyPr>
          <a:lstStyle/>
          <a:p>
            <a:r>
              <a:rPr lang="es-PE" sz="3200" dirty="0"/>
              <a:t>Revisamos los trabajos anteriores (Planteamiento del problema, título).</a:t>
            </a:r>
          </a:p>
          <a:p>
            <a:pPr marL="0" indent="0">
              <a:buNone/>
            </a:pPr>
            <a:endParaRPr lang="es-PE" dirty="0"/>
          </a:p>
          <a:p>
            <a:endParaRPr lang="es-PE" dirty="0"/>
          </a:p>
          <a:p>
            <a:endParaRPr lang="es-PE" dirty="0"/>
          </a:p>
          <a:p>
            <a:pPr marL="0" indent="0">
              <a:buNone/>
            </a:pPr>
            <a:endParaRPr lang="es-PE" dirty="0"/>
          </a:p>
        </p:txBody>
      </p:sp>
    </p:spTree>
    <p:extLst>
      <p:ext uri="{BB962C8B-B14F-4D97-AF65-F5344CB8AC3E}">
        <p14:creationId xmlns:p14="http://schemas.microsoft.com/office/powerpoint/2010/main" val="3879389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PE" b="1" dirty="0">
                <a:effectLst>
                  <a:outerShdw blurRad="38100" dist="38100" dir="2700000" algn="tl">
                    <a:srgbClr val="000000">
                      <a:alpha val="43137"/>
                    </a:srgbClr>
                  </a:outerShdw>
                </a:effectLst>
              </a:rPr>
              <a:t>Recordatorio: El marco teórico es la parte en la que debes LEER, LEER y LEER.</a:t>
            </a:r>
          </a:p>
        </p:txBody>
      </p:sp>
      <p:sp>
        <p:nvSpPr>
          <p:cNvPr id="3" name="Subtítulo 2"/>
          <p:cNvSpPr>
            <a:spLocks noGrp="1"/>
          </p:cNvSpPr>
          <p:nvPr>
            <p:ph type="subTitle" idx="1"/>
          </p:nvPr>
        </p:nvSpPr>
        <p:spPr/>
        <p:txBody>
          <a:bodyPr>
            <a:normAutofit/>
          </a:bodyPr>
          <a:lstStyle/>
          <a:p>
            <a:r>
              <a:rPr lang="es-PE" sz="2800" dirty="0"/>
              <a:t>Es muy importante que consulten continuamente con sus profesores de Especialidad ya que ellos tienen la información necesaria según lo que están trabajando dentro de su proyecto de investigación.</a:t>
            </a:r>
          </a:p>
        </p:txBody>
      </p:sp>
    </p:spTree>
    <p:extLst>
      <p:ext uri="{BB962C8B-B14F-4D97-AF65-F5344CB8AC3E}">
        <p14:creationId xmlns:p14="http://schemas.microsoft.com/office/powerpoint/2010/main" val="330448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735829"/>
            <a:ext cx="5364892" cy="1325563"/>
          </a:xfrm>
        </p:spPr>
        <p:txBody>
          <a:bodyPr/>
          <a:lstStyle/>
          <a:p>
            <a:r>
              <a:rPr lang="es-PE" b="1" i="1" dirty="0"/>
              <a:t>Partes</a:t>
            </a:r>
          </a:p>
        </p:txBody>
      </p:sp>
      <p:sp>
        <p:nvSpPr>
          <p:cNvPr id="3" name="Marcador de contenido 2"/>
          <p:cNvSpPr>
            <a:spLocks noGrp="1"/>
          </p:cNvSpPr>
          <p:nvPr>
            <p:ph idx="1"/>
          </p:nvPr>
        </p:nvSpPr>
        <p:spPr>
          <a:xfrm>
            <a:off x="838200" y="1825625"/>
            <a:ext cx="6204284" cy="4351338"/>
          </a:xfrm>
        </p:spPr>
        <p:txBody>
          <a:bodyPr/>
          <a:lstStyle/>
          <a:p>
            <a:pPr marL="0" indent="0">
              <a:buNone/>
            </a:pPr>
            <a:endParaRPr lang="es-PE" dirty="0"/>
          </a:p>
          <a:p>
            <a:pPr marL="0" indent="0">
              <a:buNone/>
            </a:pPr>
            <a:r>
              <a:rPr lang="es-PE" dirty="0"/>
              <a:t>II. </a:t>
            </a:r>
            <a:r>
              <a:rPr lang="es-PE" b="1" dirty="0"/>
              <a:t>Marco teórico</a:t>
            </a:r>
          </a:p>
          <a:p>
            <a:pPr marL="0" indent="0">
              <a:buNone/>
            </a:pPr>
            <a:endParaRPr lang="es-PE" dirty="0"/>
          </a:p>
          <a:p>
            <a:pPr marL="0" indent="0">
              <a:buNone/>
            </a:pPr>
            <a:r>
              <a:rPr lang="es-PE" dirty="0"/>
              <a:t>2.1. Conceptos pertinentes.</a:t>
            </a:r>
          </a:p>
          <a:p>
            <a:pPr marL="0" indent="0">
              <a:buNone/>
            </a:pPr>
            <a:r>
              <a:rPr lang="es-PE" dirty="0"/>
              <a:t>2.2. Antecedentes.</a:t>
            </a:r>
          </a:p>
          <a:p>
            <a:pPr marL="0" indent="0">
              <a:buNone/>
            </a:pPr>
            <a:r>
              <a:rPr lang="es-PE" dirty="0"/>
              <a:t>2.3. Evaluación de posibles alternativas.</a:t>
            </a:r>
          </a:p>
        </p:txBody>
      </p:sp>
      <p:pic>
        <p:nvPicPr>
          <p:cNvPr id="4" name="Imagen 3"/>
          <p:cNvPicPr>
            <a:picLocks noChangeAspect="1"/>
          </p:cNvPicPr>
          <p:nvPr/>
        </p:nvPicPr>
        <p:blipFill>
          <a:blip r:embed="rId2"/>
          <a:stretch>
            <a:fillRect/>
          </a:stretch>
        </p:blipFill>
        <p:spPr>
          <a:xfrm>
            <a:off x="7367396" y="2177391"/>
            <a:ext cx="4632099" cy="2830727"/>
          </a:xfrm>
          <a:prstGeom prst="rect">
            <a:avLst/>
          </a:prstGeom>
        </p:spPr>
      </p:pic>
    </p:spTree>
    <p:extLst>
      <p:ext uri="{BB962C8B-B14F-4D97-AF65-F5344CB8AC3E}">
        <p14:creationId xmlns:p14="http://schemas.microsoft.com/office/powerpoint/2010/main" val="279045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i="1" dirty="0">
                <a:effectLst>
                  <a:outerShdw blurRad="38100" dist="38100" dir="2700000" algn="tl">
                    <a:srgbClr val="000000">
                      <a:alpha val="43137"/>
                    </a:srgbClr>
                  </a:outerShdw>
                </a:effectLst>
              </a:rPr>
              <a:t>Conceptos pertinentes</a:t>
            </a:r>
          </a:p>
        </p:txBody>
      </p:sp>
      <p:sp>
        <p:nvSpPr>
          <p:cNvPr id="3" name="Marcador de contenido 2"/>
          <p:cNvSpPr>
            <a:spLocks noGrp="1"/>
          </p:cNvSpPr>
          <p:nvPr>
            <p:ph idx="1"/>
          </p:nvPr>
        </p:nvSpPr>
        <p:spPr/>
        <p:txBody>
          <a:bodyPr/>
          <a:lstStyle/>
          <a:p>
            <a:r>
              <a:rPr lang="es-PE" dirty="0"/>
              <a:t>En esta parte, como lo dice su nombre, deben ir los conceptos pertinentes para sustentar que el proyecto es viable.</a:t>
            </a:r>
          </a:p>
          <a:p>
            <a:endParaRPr lang="es-PE" dirty="0"/>
          </a:p>
          <a:p>
            <a:r>
              <a:rPr lang="es-PE" dirty="0"/>
              <a:t>En esta parte es cuando se pueden utilizar citas textuales o citas de parafraseo.</a:t>
            </a:r>
          </a:p>
          <a:p>
            <a:endParaRPr lang="es-PE" dirty="0"/>
          </a:p>
          <a:p>
            <a:r>
              <a:rPr lang="es-PE" dirty="0"/>
              <a:t>Asimismo, se pueden colocar tablas o figuras (siempre y cuando sean relevantes y tengan relación con lo que se está escribiendo).</a:t>
            </a:r>
          </a:p>
        </p:txBody>
      </p:sp>
    </p:spTree>
    <p:extLst>
      <p:ext uri="{BB962C8B-B14F-4D97-AF65-F5344CB8AC3E}">
        <p14:creationId xmlns:p14="http://schemas.microsoft.com/office/powerpoint/2010/main" val="351378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effectLst>
                  <a:outerShdw blurRad="38100" dist="38100" dir="2700000" algn="tl">
                    <a:srgbClr val="000000">
                      <a:alpha val="43137"/>
                    </a:srgbClr>
                  </a:outerShdw>
                </a:effectLst>
              </a:rPr>
              <a:t>Antecedentes</a:t>
            </a:r>
          </a:p>
        </p:txBody>
      </p:sp>
      <p:sp>
        <p:nvSpPr>
          <p:cNvPr id="3" name="Marcador de contenido 2"/>
          <p:cNvSpPr>
            <a:spLocks noGrp="1"/>
          </p:cNvSpPr>
          <p:nvPr>
            <p:ph idx="1"/>
          </p:nvPr>
        </p:nvSpPr>
        <p:spPr/>
        <p:txBody>
          <a:bodyPr/>
          <a:lstStyle/>
          <a:p>
            <a:r>
              <a:rPr lang="es-PE" dirty="0"/>
              <a:t>Los antecedentes son estudios previos similares o que se relacionen con el proyecto de investigación que se están tocando.</a:t>
            </a:r>
          </a:p>
          <a:p>
            <a:endParaRPr lang="es-PE" dirty="0"/>
          </a:p>
          <a:p>
            <a:r>
              <a:rPr lang="es-PE" dirty="0"/>
              <a:t>Es importante leer estos estudios y redactar los puntos resaltantes de los mismos y relacionarlos con el trabajo que se está realizando.</a:t>
            </a:r>
          </a:p>
          <a:p>
            <a:endParaRPr lang="es-PE" dirty="0"/>
          </a:p>
          <a:p>
            <a:r>
              <a:rPr lang="es-PE" dirty="0"/>
              <a:t>Hay que tener mucho cuidado con COPIAR Y PEGAR. Esto califica como PLAGIO y eliminaría el trabajo en su TOTALIDAD.</a:t>
            </a:r>
          </a:p>
        </p:txBody>
      </p:sp>
    </p:spTree>
    <p:extLst>
      <p:ext uri="{BB962C8B-B14F-4D97-AF65-F5344CB8AC3E}">
        <p14:creationId xmlns:p14="http://schemas.microsoft.com/office/powerpoint/2010/main" val="118957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a:effectLst>
                  <a:outerShdw blurRad="38100" dist="38100" dir="2700000" algn="tl">
                    <a:srgbClr val="000000">
                      <a:alpha val="43137"/>
                    </a:srgbClr>
                  </a:outerShdw>
                </a:effectLst>
              </a:rPr>
              <a:t>Evaluación de posibles alternativas</a:t>
            </a:r>
          </a:p>
        </p:txBody>
      </p:sp>
      <p:sp>
        <p:nvSpPr>
          <p:cNvPr id="3" name="Marcador de contenido 2"/>
          <p:cNvSpPr>
            <a:spLocks noGrp="1"/>
          </p:cNvSpPr>
          <p:nvPr>
            <p:ph idx="1"/>
          </p:nvPr>
        </p:nvSpPr>
        <p:spPr/>
        <p:txBody>
          <a:bodyPr/>
          <a:lstStyle/>
          <a:p>
            <a:r>
              <a:rPr lang="es-PE" dirty="0"/>
              <a:t>Es el análisis que se realiza a partir del estudio de los antecedentes. ¿Cómo es que los antecedentes aportan a nuestro proyecto? ¿Cómo es que nuestro proyecto será viable utilizando como base o ayuda los antecedentes mostrados?.</a:t>
            </a:r>
          </a:p>
        </p:txBody>
      </p:sp>
    </p:spTree>
    <p:extLst>
      <p:ext uri="{BB962C8B-B14F-4D97-AF65-F5344CB8AC3E}">
        <p14:creationId xmlns:p14="http://schemas.microsoft.com/office/powerpoint/2010/main" val="996594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1118" y="846390"/>
            <a:ext cx="1696453" cy="1325563"/>
          </a:xfrm>
        </p:spPr>
        <p:txBody>
          <a:bodyPr/>
          <a:lstStyle/>
          <a:p>
            <a:r>
              <a:rPr lang="es-PE" b="1" dirty="0">
                <a:effectLst>
                  <a:outerShdw blurRad="38100" dist="38100" dir="2700000" algn="tl">
                    <a:srgbClr val="000000">
                      <a:alpha val="43137"/>
                    </a:srgbClr>
                  </a:outerShdw>
                </a:effectLst>
              </a:rPr>
              <a:t>OJO:</a:t>
            </a:r>
          </a:p>
        </p:txBody>
      </p:sp>
      <p:sp>
        <p:nvSpPr>
          <p:cNvPr id="3" name="Marcador de contenido 2"/>
          <p:cNvSpPr>
            <a:spLocks noGrp="1"/>
          </p:cNvSpPr>
          <p:nvPr>
            <p:ph idx="1"/>
          </p:nvPr>
        </p:nvSpPr>
        <p:spPr>
          <a:xfrm>
            <a:off x="3176338" y="1219199"/>
            <a:ext cx="8177462" cy="4957763"/>
          </a:xfrm>
        </p:spPr>
        <p:txBody>
          <a:bodyPr>
            <a:normAutofit/>
          </a:bodyPr>
          <a:lstStyle/>
          <a:p>
            <a:pPr marL="514350" indent="-514350" algn="just">
              <a:buAutoNum type="arabicPeriod"/>
            </a:pPr>
            <a:r>
              <a:rPr lang="es-PE" dirty="0"/>
              <a:t>No se está buscando </a:t>
            </a:r>
            <a:r>
              <a:rPr lang="es-PE" b="1" dirty="0">
                <a:solidFill>
                  <a:srgbClr val="0070C0"/>
                </a:solidFill>
              </a:rPr>
              <a:t>CANTIDAD de información</a:t>
            </a:r>
            <a:r>
              <a:rPr lang="es-PE" dirty="0"/>
              <a:t>, sino </a:t>
            </a:r>
            <a:r>
              <a:rPr lang="es-PE" b="1" dirty="0">
                <a:solidFill>
                  <a:srgbClr val="0070C0"/>
                </a:solidFill>
              </a:rPr>
              <a:t>CALIDAD de información</a:t>
            </a:r>
            <a:r>
              <a:rPr lang="es-PE" dirty="0"/>
              <a:t>, así que no te preocupes por cuántas hojas  debes escribir. Preocúpate por qué tan </a:t>
            </a:r>
            <a:r>
              <a:rPr lang="es-PE" u="sng" dirty="0">
                <a:effectLst>
                  <a:outerShdw blurRad="38100" dist="38100" dir="2700000" algn="tl">
                    <a:srgbClr val="000000">
                      <a:alpha val="43137"/>
                    </a:srgbClr>
                  </a:outerShdw>
                </a:effectLst>
              </a:rPr>
              <a:t>confiable</a:t>
            </a:r>
            <a:r>
              <a:rPr lang="es-PE" dirty="0"/>
              <a:t>, </a:t>
            </a:r>
            <a:r>
              <a:rPr lang="es-PE" u="sng" dirty="0">
                <a:effectLst>
                  <a:outerShdw blurRad="38100" dist="38100" dir="2700000" algn="tl">
                    <a:srgbClr val="000000">
                      <a:alpha val="43137"/>
                    </a:srgbClr>
                  </a:outerShdw>
                </a:effectLst>
              </a:rPr>
              <a:t>pertinente</a:t>
            </a:r>
            <a:r>
              <a:rPr lang="es-PE" dirty="0"/>
              <a:t> e </a:t>
            </a:r>
            <a:r>
              <a:rPr lang="es-PE" u="sng" dirty="0">
                <a:effectLst>
                  <a:outerShdw blurRad="38100" dist="38100" dir="2700000" algn="tl">
                    <a:srgbClr val="000000">
                      <a:alpha val="43137"/>
                    </a:srgbClr>
                  </a:outerShdw>
                </a:effectLst>
              </a:rPr>
              <a:t>interesante</a:t>
            </a:r>
            <a:r>
              <a:rPr lang="es-PE" dirty="0"/>
              <a:t> es la información que estás colocando.</a:t>
            </a:r>
          </a:p>
          <a:p>
            <a:pPr marL="514350" indent="-514350" algn="just">
              <a:buAutoNum type="arabicPeriod"/>
            </a:pPr>
            <a:endParaRPr lang="es-PE" dirty="0"/>
          </a:p>
          <a:p>
            <a:pPr marL="514350" indent="-514350" algn="just">
              <a:buAutoNum type="arabicPeriod"/>
            </a:pPr>
            <a:endParaRPr lang="es-PE" dirty="0"/>
          </a:p>
          <a:p>
            <a:pPr marL="514350" indent="-514350" algn="just">
              <a:buAutoNum type="arabicPeriod"/>
            </a:pPr>
            <a:r>
              <a:rPr lang="es-PE" dirty="0"/>
              <a:t>La </a:t>
            </a:r>
            <a:r>
              <a:rPr lang="es-PE" b="1" dirty="0">
                <a:solidFill>
                  <a:srgbClr val="0070C0"/>
                </a:solidFill>
              </a:rPr>
              <a:t>Normativa APA</a:t>
            </a:r>
            <a:r>
              <a:rPr lang="es-PE" dirty="0"/>
              <a:t> es solo una ruta o un mapa para que presentes el trabajo y para que evites COPIAR Y PEGAR. Así que úsala como una ayuda, no como una complicación.</a:t>
            </a:r>
          </a:p>
        </p:txBody>
      </p:sp>
      <p:pic>
        <p:nvPicPr>
          <p:cNvPr id="4" name="Imagen 3"/>
          <p:cNvPicPr>
            <a:picLocks noChangeAspect="1"/>
          </p:cNvPicPr>
          <p:nvPr/>
        </p:nvPicPr>
        <p:blipFill>
          <a:blip r:embed="rId2"/>
          <a:stretch>
            <a:fillRect/>
          </a:stretch>
        </p:blipFill>
        <p:spPr>
          <a:xfrm>
            <a:off x="325604" y="2423572"/>
            <a:ext cx="2547483" cy="2356976"/>
          </a:xfrm>
          <a:prstGeom prst="rect">
            <a:avLst/>
          </a:prstGeom>
        </p:spPr>
      </p:pic>
    </p:spTree>
    <p:extLst>
      <p:ext uri="{BB962C8B-B14F-4D97-AF65-F5344CB8AC3E}">
        <p14:creationId xmlns:p14="http://schemas.microsoft.com/office/powerpoint/2010/main" val="335650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Fuentes de información</a:t>
            </a:r>
          </a:p>
        </p:txBody>
      </p:sp>
      <p:sp>
        <p:nvSpPr>
          <p:cNvPr id="3" name="Marcador de contenido 2"/>
          <p:cNvSpPr>
            <a:spLocks noGrp="1"/>
          </p:cNvSpPr>
          <p:nvPr>
            <p:ph idx="1"/>
          </p:nvPr>
        </p:nvSpPr>
        <p:spPr/>
        <p:txBody>
          <a:bodyPr/>
          <a:lstStyle/>
          <a:p>
            <a:r>
              <a:rPr lang="es-PE" dirty="0"/>
              <a:t>Son diversos tipos de documentos que contienen información para satisfacer una demanda de información o conocimiento (Huamán, 2011).</a:t>
            </a:r>
          </a:p>
          <a:p>
            <a:endParaRPr lang="es-PE" dirty="0"/>
          </a:p>
          <a:p>
            <a:r>
              <a:rPr lang="es-PE" dirty="0"/>
              <a:t>Facilitan la revisión de la literatura dependiendo del tema que se vaya a investigar.</a:t>
            </a:r>
          </a:p>
        </p:txBody>
      </p:sp>
    </p:spTree>
    <p:extLst>
      <p:ext uri="{BB962C8B-B14F-4D97-AF65-F5344CB8AC3E}">
        <p14:creationId xmlns:p14="http://schemas.microsoft.com/office/powerpoint/2010/main" val="334897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Fuentes de Información</a:t>
            </a:r>
          </a:p>
        </p:txBody>
      </p:sp>
      <p:sp>
        <p:nvSpPr>
          <p:cNvPr id="4" name="CuadroTexto 3"/>
          <p:cNvSpPr txBox="1"/>
          <p:nvPr/>
        </p:nvSpPr>
        <p:spPr>
          <a:xfrm>
            <a:off x="838201" y="2439006"/>
            <a:ext cx="1484870" cy="369332"/>
          </a:xfrm>
          <a:prstGeom prst="rect">
            <a:avLst/>
          </a:prstGeom>
          <a:solidFill>
            <a:srgbClr val="CCFFFF"/>
          </a:solidFill>
          <a:ln>
            <a:solidFill>
              <a:schemeClr val="tx1"/>
            </a:solidFill>
          </a:ln>
        </p:spPr>
        <p:txBody>
          <a:bodyPr wrap="square" rtlCol="0">
            <a:spAutoFit/>
          </a:bodyPr>
          <a:lstStyle/>
          <a:p>
            <a:pPr algn="ctr"/>
            <a:r>
              <a:rPr lang="es-PE" b="1" dirty="0"/>
              <a:t>PRIMARIAS</a:t>
            </a:r>
          </a:p>
        </p:txBody>
      </p:sp>
      <p:sp>
        <p:nvSpPr>
          <p:cNvPr id="5" name="CuadroTexto 4"/>
          <p:cNvSpPr txBox="1"/>
          <p:nvPr/>
        </p:nvSpPr>
        <p:spPr>
          <a:xfrm>
            <a:off x="3204121" y="2162007"/>
            <a:ext cx="7288426" cy="923330"/>
          </a:xfrm>
          <a:prstGeom prst="rect">
            <a:avLst/>
          </a:prstGeom>
          <a:noFill/>
          <a:ln>
            <a:solidFill>
              <a:schemeClr val="tx1"/>
            </a:solidFill>
          </a:ln>
        </p:spPr>
        <p:txBody>
          <a:bodyPr wrap="square" rtlCol="0">
            <a:spAutoFit/>
          </a:bodyPr>
          <a:lstStyle/>
          <a:p>
            <a:r>
              <a:rPr lang="es-PE" dirty="0"/>
              <a:t>Proporcionan datos de primera mano.</a:t>
            </a:r>
          </a:p>
          <a:p>
            <a:r>
              <a:rPr lang="es-PE" dirty="0"/>
              <a:t>Ejemplo. Libros, artículos, tesis, conferencias, opinión de expertos, sitios web.</a:t>
            </a:r>
          </a:p>
        </p:txBody>
      </p:sp>
      <p:sp>
        <p:nvSpPr>
          <p:cNvPr id="6" name="CuadroTexto 5"/>
          <p:cNvSpPr txBox="1"/>
          <p:nvPr/>
        </p:nvSpPr>
        <p:spPr>
          <a:xfrm>
            <a:off x="726990" y="3773309"/>
            <a:ext cx="1707292" cy="369332"/>
          </a:xfrm>
          <a:prstGeom prst="rect">
            <a:avLst/>
          </a:prstGeom>
          <a:solidFill>
            <a:srgbClr val="FFFFCC"/>
          </a:solidFill>
          <a:ln>
            <a:solidFill>
              <a:schemeClr val="tx1"/>
            </a:solidFill>
          </a:ln>
        </p:spPr>
        <p:txBody>
          <a:bodyPr wrap="square" rtlCol="0">
            <a:spAutoFit/>
          </a:bodyPr>
          <a:lstStyle/>
          <a:p>
            <a:pPr algn="ctr"/>
            <a:r>
              <a:rPr lang="es-PE" b="1" dirty="0"/>
              <a:t>SECUNDARIAS</a:t>
            </a:r>
          </a:p>
        </p:txBody>
      </p:sp>
      <p:sp>
        <p:nvSpPr>
          <p:cNvPr id="7" name="CuadroTexto 6"/>
          <p:cNvSpPr txBox="1"/>
          <p:nvPr/>
        </p:nvSpPr>
        <p:spPr>
          <a:xfrm>
            <a:off x="3204121" y="3496310"/>
            <a:ext cx="7288426" cy="923330"/>
          </a:xfrm>
          <a:prstGeom prst="rect">
            <a:avLst/>
          </a:prstGeom>
          <a:noFill/>
          <a:ln>
            <a:solidFill>
              <a:schemeClr val="tx1"/>
            </a:solidFill>
          </a:ln>
        </p:spPr>
        <p:txBody>
          <a:bodyPr wrap="square" rtlCol="0">
            <a:spAutoFit/>
          </a:bodyPr>
          <a:lstStyle/>
          <a:p>
            <a:r>
              <a:rPr lang="es-PE" dirty="0"/>
              <a:t>Consisten en compilaciones, resúmenes, listados de referencias, etc.</a:t>
            </a:r>
          </a:p>
          <a:p>
            <a:r>
              <a:rPr lang="es-PE" dirty="0"/>
              <a:t>Ejemplo: bibliografías, enciclopedias, índices, bases de datos en línea, CD-</a:t>
            </a:r>
            <a:r>
              <a:rPr lang="es-PE" dirty="0" err="1"/>
              <a:t>room</a:t>
            </a:r>
            <a:r>
              <a:rPr lang="es-PE" dirty="0"/>
              <a:t>, censos, anuarios, diccionarios.</a:t>
            </a:r>
          </a:p>
        </p:txBody>
      </p:sp>
      <p:sp>
        <p:nvSpPr>
          <p:cNvPr id="8" name="CuadroTexto 7"/>
          <p:cNvSpPr txBox="1"/>
          <p:nvPr/>
        </p:nvSpPr>
        <p:spPr>
          <a:xfrm>
            <a:off x="838201" y="5357614"/>
            <a:ext cx="1484870" cy="369332"/>
          </a:xfrm>
          <a:prstGeom prst="rect">
            <a:avLst/>
          </a:prstGeom>
          <a:solidFill>
            <a:srgbClr val="FFCCFF"/>
          </a:solidFill>
          <a:ln>
            <a:solidFill>
              <a:schemeClr val="tx1"/>
            </a:solidFill>
          </a:ln>
        </p:spPr>
        <p:txBody>
          <a:bodyPr wrap="square" rtlCol="0">
            <a:spAutoFit/>
          </a:bodyPr>
          <a:lstStyle/>
          <a:p>
            <a:pPr algn="ctr"/>
            <a:r>
              <a:rPr lang="es-PE" b="1" dirty="0"/>
              <a:t>TERCIARIAS</a:t>
            </a:r>
          </a:p>
        </p:txBody>
      </p:sp>
      <p:sp>
        <p:nvSpPr>
          <p:cNvPr id="9" name="CuadroTexto 8"/>
          <p:cNvSpPr txBox="1"/>
          <p:nvPr/>
        </p:nvSpPr>
        <p:spPr>
          <a:xfrm>
            <a:off x="3204121" y="5080615"/>
            <a:ext cx="7288426" cy="923330"/>
          </a:xfrm>
          <a:prstGeom prst="rect">
            <a:avLst/>
          </a:prstGeom>
          <a:noFill/>
          <a:ln>
            <a:solidFill>
              <a:schemeClr val="tx1"/>
            </a:solidFill>
          </a:ln>
        </p:spPr>
        <p:txBody>
          <a:bodyPr wrap="square" rtlCol="0">
            <a:spAutoFit/>
          </a:bodyPr>
          <a:lstStyle/>
          <a:p>
            <a:r>
              <a:rPr lang="es-PE" dirty="0"/>
              <a:t>Documentos que reúnen nombres o títulos de revistas u otras publicaciones..</a:t>
            </a:r>
          </a:p>
          <a:p>
            <a:r>
              <a:rPr lang="es-PE" dirty="0"/>
              <a:t>Ejemplo: guía de obras de referencia, bibliografías de bibliografías</a:t>
            </a:r>
          </a:p>
        </p:txBody>
      </p:sp>
      <p:cxnSp>
        <p:nvCxnSpPr>
          <p:cNvPr id="11" name="Conector recto de flecha 10"/>
          <p:cNvCxnSpPr>
            <a:stCxn id="4" idx="3"/>
            <a:endCxn id="5" idx="1"/>
          </p:cNvCxnSpPr>
          <p:nvPr/>
        </p:nvCxnSpPr>
        <p:spPr>
          <a:xfrm>
            <a:off x="2323071" y="2623672"/>
            <a:ext cx="8810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6" idx="3"/>
            <a:endCxn id="7" idx="1"/>
          </p:cNvCxnSpPr>
          <p:nvPr/>
        </p:nvCxnSpPr>
        <p:spPr>
          <a:xfrm>
            <a:off x="2434282" y="3957975"/>
            <a:ext cx="7698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8" idx="3"/>
            <a:endCxn id="9" idx="1"/>
          </p:cNvCxnSpPr>
          <p:nvPr/>
        </p:nvCxnSpPr>
        <p:spPr>
          <a:xfrm>
            <a:off x="2323071" y="5542280"/>
            <a:ext cx="8810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10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2403" y="331845"/>
            <a:ext cx="5535304" cy="781285"/>
          </a:xfrm>
        </p:spPr>
        <p:txBody>
          <a:bodyPr>
            <a:normAutofit/>
          </a:bodyPr>
          <a:lstStyle/>
          <a:p>
            <a:r>
              <a:rPr lang="es-PE" sz="3600" dirty="0"/>
              <a:t>Confiabilidad de una fuente</a:t>
            </a:r>
          </a:p>
        </p:txBody>
      </p:sp>
      <p:pic>
        <p:nvPicPr>
          <p:cNvPr id="5" name="Imagen 4"/>
          <p:cNvPicPr>
            <a:picLocks noChangeAspect="1"/>
          </p:cNvPicPr>
          <p:nvPr/>
        </p:nvPicPr>
        <p:blipFill rotWithShape="1">
          <a:blip r:embed="rId2"/>
          <a:srcRect l="2782" t="3178" r="1330" b="3069"/>
          <a:stretch/>
        </p:blipFill>
        <p:spPr>
          <a:xfrm>
            <a:off x="423081" y="976526"/>
            <a:ext cx="9225886" cy="5163725"/>
          </a:xfrm>
          <a:prstGeom prst="rect">
            <a:avLst/>
          </a:prstGeom>
        </p:spPr>
      </p:pic>
      <p:sp>
        <p:nvSpPr>
          <p:cNvPr id="6" name="CuadroTexto 5"/>
          <p:cNvSpPr txBox="1"/>
          <p:nvPr/>
        </p:nvSpPr>
        <p:spPr>
          <a:xfrm>
            <a:off x="3507475" y="6140252"/>
            <a:ext cx="2156346" cy="369332"/>
          </a:xfrm>
          <a:prstGeom prst="rect">
            <a:avLst/>
          </a:prstGeom>
          <a:noFill/>
        </p:spPr>
        <p:txBody>
          <a:bodyPr wrap="square" rtlCol="0">
            <a:spAutoFit/>
          </a:bodyPr>
          <a:lstStyle/>
          <a:p>
            <a:r>
              <a:rPr lang="es-PE" i="1" dirty="0"/>
              <a:t>Fuente: UDLA, 2014.</a:t>
            </a:r>
          </a:p>
        </p:txBody>
      </p:sp>
    </p:spTree>
    <p:extLst>
      <p:ext uri="{BB962C8B-B14F-4D97-AF65-F5344CB8AC3E}">
        <p14:creationId xmlns:p14="http://schemas.microsoft.com/office/powerpoint/2010/main" val="5366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8"/>
            <a:ext cx="6493042" cy="1046578"/>
          </a:xfrm>
        </p:spPr>
        <p:txBody>
          <a:bodyPr/>
          <a:lstStyle/>
          <a:p>
            <a:r>
              <a:rPr lang="es-PE" b="1" dirty="0">
                <a:effectLst>
                  <a:outerShdw blurRad="38100" dist="38100" dir="2700000" algn="tl">
                    <a:srgbClr val="000000">
                      <a:alpha val="43137"/>
                    </a:srgbClr>
                  </a:outerShdw>
                </a:effectLst>
              </a:rPr>
              <a:t>Buscadores académicos</a:t>
            </a:r>
          </a:p>
        </p:txBody>
      </p:sp>
      <p:sp>
        <p:nvSpPr>
          <p:cNvPr id="3" name="Marcador de contenido 2"/>
          <p:cNvSpPr>
            <a:spLocks noGrp="1"/>
          </p:cNvSpPr>
          <p:nvPr>
            <p:ph idx="1"/>
          </p:nvPr>
        </p:nvSpPr>
        <p:spPr>
          <a:xfrm>
            <a:off x="838200" y="1411705"/>
            <a:ext cx="10515600" cy="4765258"/>
          </a:xfrm>
        </p:spPr>
        <p:txBody>
          <a:bodyPr>
            <a:normAutofit/>
          </a:bodyPr>
          <a:lstStyle/>
          <a:p>
            <a:pPr>
              <a:lnSpc>
                <a:spcPct val="150000"/>
              </a:lnSpc>
            </a:pPr>
            <a:r>
              <a:rPr lang="es-PE" dirty="0" err="1"/>
              <a:t>ScIELO</a:t>
            </a:r>
            <a:r>
              <a:rPr lang="es-PE" dirty="0"/>
              <a:t> – </a:t>
            </a:r>
            <a:r>
              <a:rPr lang="es-PE" dirty="0" err="1"/>
              <a:t>Scientific</a:t>
            </a:r>
            <a:r>
              <a:rPr lang="es-PE" dirty="0"/>
              <a:t> </a:t>
            </a:r>
            <a:r>
              <a:rPr lang="es-PE" dirty="0" err="1"/>
              <a:t>Electronic</a:t>
            </a:r>
            <a:r>
              <a:rPr lang="es-PE" dirty="0"/>
              <a:t> Library Online. (Hay inglés y español).</a:t>
            </a:r>
          </a:p>
          <a:p>
            <a:pPr>
              <a:lnSpc>
                <a:spcPct val="150000"/>
              </a:lnSpc>
            </a:pPr>
            <a:r>
              <a:rPr lang="es-PE" dirty="0" err="1"/>
              <a:t>Dialnet</a:t>
            </a:r>
            <a:r>
              <a:rPr lang="es-PE" dirty="0"/>
              <a:t> – Base de datos de contenidos científicos.</a:t>
            </a:r>
          </a:p>
          <a:p>
            <a:pPr>
              <a:lnSpc>
                <a:spcPct val="150000"/>
              </a:lnSpc>
            </a:pPr>
            <a:r>
              <a:rPr lang="es-PE" dirty="0" err="1"/>
              <a:t>World</a:t>
            </a:r>
            <a:r>
              <a:rPr lang="es-PE" dirty="0"/>
              <a:t> Wide </a:t>
            </a:r>
            <a:r>
              <a:rPr lang="es-PE" dirty="0" err="1"/>
              <a:t>Science</a:t>
            </a:r>
            <a:r>
              <a:rPr lang="es-PE" dirty="0"/>
              <a:t> – Base de datos y portales científicos.</a:t>
            </a:r>
          </a:p>
          <a:p>
            <a:pPr>
              <a:lnSpc>
                <a:spcPct val="150000"/>
              </a:lnSpc>
            </a:pPr>
            <a:r>
              <a:rPr lang="es-PE" dirty="0"/>
              <a:t>Google académico o Google </a:t>
            </a:r>
            <a:r>
              <a:rPr lang="es-PE" dirty="0" err="1"/>
              <a:t>Scholar</a:t>
            </a:r>
            <a:r>
              <a:rPr lang="es-PE" dirty="0"/>
              <a:t>  - Bibliografía académica diversa.</a:t>
            </a:r>
          </a:p>
          <a:p>
            <a:pPr>
              <a:lnSpc>
                <a:spcPct val="150000"/>
              </a:lnSpc>
            </a:pPr>
            <a:r>
              <a:rPr lang="es-PE" dirty="0" err="1"/>
              <a:t>Scholarpedia</a:t>
            </a:r>
            <a:r>
              <a:rPr lang="es-PE" dirty="0"/>
              <a:t> – Acceso libre a textos académicos.</a:t>
            </a:r>
          </a:p>
          <a:p>
            <a:pPr>
              <a:lnSpc>
                <a:spcPct val="150000"/>
              </a:lnSpc>
            </a:pPr>
            <a:r>
              <a:rPr lang="es-PE" dirty="0" err="1"/>
              <a:t>Academia.eddu</a:t>
            </a:r>
            <a:r>
              <a:rPr lang="es-PE" dirty="0"/>
              <a:t> – Plataforma de trabajos de investigación.</a:t>
            </a:r>
          </a:p>
          <a:p>
            <a:pPr marL="0" indent="0">
              <a:buNone/>
            </a:pPr>
            <a:endParaRPr lang="es-PE" dirty="0"/>
          </a:p>
        </p:txBody>
      </p:sp>
    </p:spTree>
    <p:extLst>
      <p:ext uri="{BB962C8B-B14F-4D97-AF65-F5344CB8AC3E}">
        <p14:creationId xmlns:p14="http://schemas.microsoft.com/office/powerpoint/2010/main" val="32562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Normativa APA</a:t>
            </a:r>
          </a:p>
        </p:txBody>
      </p:sp>
    </p:spTree>
    <p:extLst>
      <p:ext uri="{BB962C8B-B14F-4D97-AF65-F5344CB8AC3E}">
        <p14:creationId xmlns:p14="http://schemas.microsoft.com/office/powerpoint/2010/main" val="369523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¿Qué es?</a:t>
            </a:r>
          </a:p>
        </p:txBody>
      </p:sp>
      <p:sp>
        <p:nvSpPr>
          <p:cNvPr id="3" name="Marcador de contenido 2"/>
          <p:cNvSpPr>
            <a:spLocks noGrp="1"/>
          </p:cNvSpPr>
          <p:nvPr>
            <p:ph idx="1"/>
          </p:nvPr>
        </p:nvSpPr>
        <p:spPr>
          <a:xfrm>
            <a:off x="838200" y="1408531"/>
            <a:ext cx="10515600" cy="3596607"/>
          </a:xfrm>
        </p:spPr>
        <p:txBody>
          <a:bodyPr/>
          <a:lstStyle/>
          <a:p>
            <a:pPr algn="just"/>
            <a:r>
              <a:rPr lang="es-PE" dirty="0"/>
              <a:t>La normativa APA es un conjunto de reglas de formato y citado que estandarizan los trabajos de investigación.</a:t>
            </a:r>
          </a:p>
          <a:p>
            <a:pPr algn="just"/>
            <a:endParaRPr lang="es-PE" dirty="0"/>
          </a:p>
          <a:p>
            <a:pPr algn="just"/>
            <a:r>
              <a:rPr lang="es-PE" dirty="0"/>
              <a:t>El documento que se presentará a continuación les ayudará a reconocer cómo es que se evitará el PLAGIO; además les dará indicaciones específicas de cómo se debe presentar el trabajo de investigación en su última versión.</a:t>
            </a:r>
          </a:p>
        </p:txBody>
      </p:sp>
    </p:spTree>
    <p:extLst>
      <p:ext uri="{BB962C8B-B14F-4D97-AF65-F5344CB8AC3E}">
        <p14:creationId xmlns:p14="http://schemas.microsoft.com/office/powerpoint/2010/main" val="157304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Normativa APA – Sexta Edición</a:t>
            </a:r>
          </a:p>
        </p:txBody>
      </p:sp>
      <p:sp>
        <p:nvSpPr>
          <p:cNvPr id="3" name="Marcador de contenido 2"/>
          <p:cNvSpPr>
            <a:spLocks noGrp="1"/>
          </p:cNvSpPr>
          <p:nvPr>
            <p:ph idx="1"/>
          </p:nvPr>
        </p:nvSpPr>
        <p:spPr>
          <a:xfrm>
            <a:off x="838200" y="1825625"/>
            <a:ext cx="10515600" cy="1142164"/>
          </a:xfrm>
        </p:spPr>
        <p:txBody>
          <a:bodyPr/>
          <a:lstStyle/>
          <a:p>
            <a:r>
              <a:rPr lang="es-PE" dirty="0">
                <a:hlinkClick r:id="rId3"/>
              </a:rPr>
              <a:t>https://www.um.es/documents/378246/2964900/Normas+APA+Sexta+Edici%C3%B3n.pdf/27f8511d-95b6-4096-8d3e-f8492f61c6dc</a:t>
            </a:r>
            <a:r>
              <a:rPr lang="es-PE" dirty="0"/>
              <a:t> </a:t>
            </a:r>
          </a:p>
        </p:txBody>
      </p:sp>
    </p:spTree>
    <p:extLst>
      <p:ext uri="{BB962C8B-B14F-4D97-AF65-F5344CB8AC3E}">
        <p14:creationId xmlns:p14="http://schemas.microsoft.com/office/powerpoint/2010/main" val="1202761910"/>
      </p:ext>
    </p:extLst>
  </p:cSld>
  <p:clrMapOvr>
    <a:masterClrMapping/>
  </p:clrMapOvr>
</p:sld>
</file>

<file path=ppt/theme/theme1.xml><?xml version="1.0" encoding="utf-8"?>
<a:theme xmlns:a="http://schemas.openxmlformats.org/drawingml/2006/main" name="TEMA U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UDE" id="{5FD76321-8313-4671-958B-55CCA1FF3149}" vid="{A0A08022-BCED-44C5-B3F1-F7D6797FFA1C}"/>
    </a:ext>
  </a:extLst>
</a:theme>
</file>

<file path=ppt/theme/theme2.xml><?xml version="1.0" encoding="utf-8"?>
<a:theme xmlns:a="http://schemas.openxmlformats.org/drawingml/2006/main" name="Tema UD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UDT" id="{F0D63A45-D5C2-4399-8E20-286B295459E8}" vid="{FA789297-485E-4D5E-8961-87D988C14977}"/>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UDE</Template>
  <TotalTime>610</TotalTime>
  <Words>1282</Words>
  <Application>Microsoft Office PowerPoint</Application>
  <PresentationFormat>Panorámica</PresentationFormat>
  <Paragraphs>129</Paragraphs>
  <Slides>25</Slides>
  <Notes>7</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25</vt:i4>
      </vt:variant>
    </vt:vector>
  </HeadingPairs>
  <TitlesOfParts>
    <vt:vector size="34" baseType="lpstr">
      <vt:lpstr>Arial</vt:lpstr>
      <vt:lpstr>Calibri</vt:lpstr>
      <vt:lpstr>Calibri Light</vt:lpstr>
      <vt:lpstr>Times New Roman</vt:lpstr>
      <vt:lpstr>Trebuchet MS</vt:lpstr>
      <vt:lpstr>Wingdings</vt:lpstr>
      <vt:lpstr>Wingdings 3</vt:lpstr>
      <vt:lpstr>TEMA UDE</vt:lpstr>
      <vt:lpstr>Tema UDT</vt:lpstr>
      <vt:lpstr>Sesión 3: Fuentes confiables y Normativa APA</vt:lpstr>
      <vt:lpstr>Actividad inicial</vt:lpstr>
      <vt:lpstr>Fuentes de información</vt:lpstr>
      <vt:lpstr>Tipos de Fuentes de Información</vt:lpstr>
      <vt:lpstr>Confiabilidad de una fuente</vt:lpstr>
      <vt:lpstr>Buscadores académicos</vt:lpstr>
      <vt:lpstr>Normativa APA</vt:lpstr>
      <vt:lpstr>¿Qué es?</vt:lpstr>
      <vt:lpstr>Normativa APA – Sexta Edición</vt:lpstr>
      <vt:lpstr>Cita textual</vt:lpstr>
      <vt:lpstr>Presentación de PowerPoint</vt:lpstr>
      <vt:lpstr>Citas de menos de cuarenta palabras</vt:lpstr>
      <vt:lpstr>Presentación de PowerPoint</vt:lpstr>
      <vt:lpstr>Citas de más de cuarenta palabras</vt:lpstr>
      <vt:lpstr>Presentación de PowerPoint</vt:lpstr>
      <vt:lpstr>Presentación de PowerPoint</vt:lpstr>
      <vt:lpstr>Formato de presentación</vt:lpstr>
      <vt:lpstr>Capítulo 2: Marco teórico</vt:lpstr>
      <vt:lpstr>Definición</vt:lpstr>
      <vt:lpstr>Recordatorio: El marco teórico es la parte en la que debes LEER, LEER y LEER.</vt:lpstr>
      <vt:lpstr>Partes</vt:lpstr>
      <vt:lpstr>Conceptos pertinentes</vt:lpstr>
      <vt:lpstr>Antecedentes</vt:lpstr>
      <vt:lpstr>Evaluación de posibles alternativas</vt:lpstr>
      <vt:lpstr>OJO: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Sesión 3: Fuentes confiables y Normativa APA</dc:title>
  <dc:creator>Rashell De Belen Diaz Castillo</dc:creator>
  <cp:lastModifiedBy>Cecilia Isabel Levano Zegarra</cp:lastModifiedBy>
  <cp:revision>20</cp:revision>
  <dcterms:created xsi:type="dcterms:W3CDTF">2018-03-07T23:19:59Z</dcterms:created>
  <dcterms:modified xsi:type="dcterms:W3CDTF">2018-03-10T15:32:11Z</dcterms:modified>
</cp:coreProperties>
</file>