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276" r:id="rId4"/>
    <p:sldId id="277" r:id="rId5"/>
    <p:sldId id="257" r:id="rId6"/>
    <p:sldId id="258" r:id="rId7"/>
    <p:sldId id="259" r:id="rId8"/>
    <p:sldId id="260"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055"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F0B46-C032-4437-94B5-D7962CC54A8C}" type="doc">
      <dgm:prSet loTypeId="urn:microsoft.com/office/officeart/2005/8/layout/radial4" loCatId="relationship" qsTypeId="urn:microsoft.com/office/officeart/2005/8/quickstyle/3d1" qsCatId="3D" csTypeId="urn:microsoft.com/office/officeart/2005/8/colors/colorful5" csCatId="colorful" phldr="1"/>
      <dgm:spPr/>
      <dgm:t>
        <a:bodyPr/>
        <a:lstStyle/>
        <a:p>
          <a:endParaRPr lang="en-US"/>
        </a:p>
      </dgm:t>
    </dgm:pt>
    <dgm:pt modelId="{2EDBEDA9-9398-400D-AC98-16EB385E02CF}">
      <dgm:prSet phldrT="[Texto]"/>
      <dgm:spPr/>
      <dgm:t>
        <a:bodyPr/>
        <a:lstStyle/>
        <a:p>
          <a:r>
            <a:rPr lang="es-PE" dirty="0"/>
            <a:t>Pregunta</a:t>
          </a:r>
          <a:endParaRPr lang="en-US" dirty="0"/>
        </a:p>
      </dgm:t>
    </dgm:pt>
    <dgm:pt modelId="{BDAE592D-9621-4198-9992-C728A0113EDB}" type="parTrans" cxnId="{739A187A-37F6-4EBD-87A7-F7C399E35BAE}">
      <dgm:prSet/>
      <dgm:spPr/>
      <dgm:t>
        <a:bodyPr/>
        <a:lstStyle/>
        <a:p>
          <a:endParaRPr lang="en-US"/>
        </a:p>
      </dgm:t>
    </dgm:pt>
    <dgm:pt modelId="{D9526D1B-A1D3-4388-9AA4-FE61FA175FF8}" type="sibTrans" cxnId="{739A187A-37F6-4EBD-87A7-F7C399E35BAE}">
      <dgm:prSet/>
      <dgm:spPr/>
      <dgm:t>
        <a:bodyPr/>
        <a:lstStyle/>
        <a:p>
          <a:endParaRPr lang="en-US"/>
        </a:p>
      </dgm:t>
    </dgm:pt>
    <dgm:pt modelId="{17D5643F-1E60-4685-9593-6D99B505BC51}">
      <dgm:prSet phldrT="[Texto]"/>
      <dgm:spPr/>
      <dgm:t>
        <a:bodyPr/>
        <a:lstStyle/>
        <a:p>
          <a:r>
            <a:rPr lang="es-PE" dirty="0"/>
            <a:t>La investigación busca darle respuesta.</a:t>
          </a:r>
          <a:endParaRPr lang="en-US" dirty="0"/>
        </a:p>
      </dgm:t>
    </dgm:pt>
    <dgm:pt modelId="{3BAC45EF-2F3B-41AA-B862-1D179FD5B38A}" type="parTrans" cxnId="{37B4E635-9F23-4D99-BA0A-09331D85D8A6}">
      <dgm:prSet/>
      <dgm:spPr/>
      <dgm:t>
        <a:bodyPr/>
        <a:lstStyle/>
        <a:p>
          <a:endParaRPr lang="en-US"/>
        </a:p>
      </dgm:t>
    </dgm:pt>
    <dgm:pt modelId="{3090C861-D30B-4066-AD24-10F5DB8C4468}" type="sibTrans" cxnId="{37B4E635-9F23-4D99-BA0A-09331D85D8A6}">
      <dgm:prSet/>
      <dgm:spPr/>
      <dgm:t>
        <a:bodyPr/>
        <a:lstStyle/>
        <a:p>
          <a:endParaRPr lang="en-US"/>
        </a:p>
      </dgm:t>
    </dgm:pt>
    <dgm:pt modelId="{9038A951-32F7-4FDE-B731-DDC81F8FC973}">
      <dgm:prSet phldrT="[Texto]"/>
      <dgm:spPr/>
      <dgm:t>
        <a:bodyPr/>
        <a:lstStyle/>
        <a:p>
          <a:r>
            <a:rPr lang="es-PE" dirty="0"/>
            <a:t>Encamina la investigación y los puntos por tratar.</a:t>
          </a:r>
          <a:endParaRPr lang="en-US" dirty="0"/>
        </a:p>
      </dgm:t>
    </dgm:pt>
    <dgm:pt modelId="{D8109E5B-A3B0-430A-83FF-C7FFE330D7F0}" type="parTrans" cxnId="{191EDAE9-8610-4D9B-A5B2-FAAE5DDFFFCA}">
      <dgm:prSet/>
      <dgm:spPr/>
      <dgm:t>
        <a:bodyPr/>
        <a:lstStyle/>
        <a:p>
          <a:endParaRPr lang="en-US"/>
        </a:p>
      </dgm:t>
    </dgm:pt>
    <dgm:pt modelId="{AD0B407E-B586-45EC-83D7-9EE17A81EF7E}" type="sibTrans" cxnId="{191EDAE9-8610-4D9B-A5B2-FAAE5DDFFFCA}">
      <dgm:prSet/>
      <dgm:spPr/>
      <dgm:t>
        <a:bodyPr/>
        <a:lstStyle/>
        <a:p>
          <a:endParaRPr lang="en-US"/>
        </a:p>
      </dgm:t>
    </dgm:pt>
    <dgm:pt modelId="{047DD5D4-B60C-4E60-81CC-3DB112994A46}">
      <dgm:prSet phldrT="[Texto]"/>
      <dgm:spPr/>
      <dgm:t>
        <a:bodyPr/>
        <a:lstStyle/>
        <a:p>
          <a:r>
            <a:rPr lang="es-PE" dirty="0"/>
            <a:t>No se responde solamente con un sí/no, sino con una explicación.</a:t>
          </a:r>
          <a:endParaRPr lang="en-US" dirty="0"/>
        </a:p>
      </dgm:t>
    </dgm:pt>
    <dgm:pt modelId="{BBD783FA-8EA5-49BB-80D2-B1227153384C}" type="parTrans" cxnId="{4FCD4FAC-5A12-4819-A1B0-48EAB829D869}">
      <dgm:prSet/>
      <dgm:spPr/>
      <dgm:t>
        <a:bodyPr/>
        <a:lstStyle/>
        <a:p>
          <a:endParaRPr lang="en-US"/>
        </a:p>
      </dgm:t>
    </dgm:pt>
    <dgm:pt modelId="{A800C03F-6C2A-4279-84D7-FD21D24C5674}" type="sibTrans" cxnId="{4FCD4FAC-5A12-4819-A1B0-48EAB829D869}">
      <dgm:prSet/>
      <dgm:spPr/>
      <dgm:t>
        <a:bodyPr/>
        <a:lstStyle/>
        <a:p>
          <a:endParaRPr lang="en-US"/>
        </a:p>
      </dgm:t>
    </dgm:pt>
    <dgm:pt modelId="{B752E1C0-72F6-4776-BD85-07345FC5B714}" type="pres">
      <dgm:prSet presAssocID="{0B4F0B46-C032-4437-94B5-D7962CC54A8C}" presName="cycle" presStyleCnt="0">
        <dgm:presLayoutVars>
          <dgm:chMax val="1"/>
          <dgm:dir/>
          <dgm:animLvl val="ctr"/>
          <dgm:resizeHandles val="exact"/>
        </dgm:presLayoutVars>
      </dgm:prSet>
      <dgm:spPr/>
    </dgm:pt>
    <dgm:pt modelId="{0D986902-391F-466A-B38E-BE1AECF35BF1}" type="pres">
      <dgm:prSet presAssocID="{2EDBEDA9-9398-400D-AC98-16EB385E02CF}" presName="centerShape" presStyleLbl="node0" presStyleIdx="0" presStyleCnt="1"/>
      <dgm:spPr/>
    </dgm:pt>
    <dgm:pt modelId="{6F10ECCE-C57F-47D4-B118-726941608FEB}" type="pres">
      <dgm:prSet presAssocID="{3BAC45EF-2F3B-41AA-B862-1D179FD5B38A}" presName="parTrans" presStyleLbl="bgSibTrans2D1" presStyleIdx="0" presStyleCnt="3"/>
      <dgm:spPr/>
    </dgm:pt>
    <dgm:pt modelId="{82790D9B-CB78-4BA9-A90C-1EA4A2945D32}" type="pres">
      <dgm:prSet presAssocID="{17D5643F-1E60-4685-9593-6D99B505BC51}" presName="node" presStyleLbl="node1" presStyleIdx="0" presStyleCnt="3">
        <dgm:presLayoutVars>
          <dgm:bulletEnabled val="1"/>
        </dgm:presLayoutVars>
      </dgm:prSet>
      <dgm:spPr/>
    </dgm:pt>
    <dgm:pt modelId="{D76E43CB-4C40-4C07-B445-EB2E15ABDFEC}" type="pres">
      <dgm:prSet presAssocID="{D8109E5B-A3B0-430A-83FF-C7FFE330D7F0}" presName="parTrans" presStyleLbl="bgSibTrans2D1" presStyleIdx="1" presStyleCnt="3"/>
      <dgm:spPr/>
    </dgm:pt>
    <dgm:pt modelId="{532F5F14-948C-4086-AF98-979DBD3FEB6B}" type="pres">
      <dgm:prSet presAssocID="{9038A951-32F7-4FDE-B731-DDC81F8FC973}" presName="node" presStyleLbl="node1" presStyleIdx="1" presStyleCnt="3">
        <dgm:presLayoutVars>
          <dgm:bulletEnabled val="1"/>
        </dgm:presLayoutVars>
      </dgm:prSet>
      <dgm:spPr/>
    </dgm:pt>
    <dgm:pt modelId="{2738FFBB-6DA1-44E3-B641-C9B9C6799E74}" type="pres">
      <dgm:prSet presAssocID="{BBD783FA-8EA5-49BB-80D2-B1227153384C}" presName="parTrans" presStyleLbl="bgSibTrans2D1" presStyleIdx="2" presStyleCnt="3"/>
      <dgm:spPr/>
    </dgm:pt>
    <dgm:pt modelId="{05F4CD7E-B79E-4D85-9DF9-02FAFC1995F7}" type="pres">
      <dgm:prSet presAssocID="{047DD5D4-B60C-4E60-81CC-3DB112994A46}" presName="node" presStyleLbl="node1" presStyleIdx="2" presStyleCnt="3">
        <dgm:presLayoutVars>
          <dgm:bulletEnabled val="1"/>
        </dgm:presLayoutVars>
      </dgm:prSet>
      <dgm:spPr/>
    </dgm:pt>
  </dgm:ptLst>
  <dgm:cxnLst>
    <dgm:cxn modelId="{5A67EB0D-748D-48AE-A2D7-6E2D25A10B49}" type="presOf" srcId="{D8109E5B-A3B0-430A-83FF-C7FFE330D7F0}" destId="{D76E43CB-4C40-4C07-B445-EB2E15ABDFEC}" srcOrd="0" destOrd="0" presId="urn:microsoft.com/office/officeart/2005/8/layout/radial4"/>
    <dgm:cxn modelId="{37B4E635-9F23-4D99-BA0A-09331D85D8A6}" srcId="{2EDBEDA9-9398-400D-AC98-16EB385E02CF}" destId="{17D5643F-1E60-4685-9593-6D99B505BC51}" srcOrd="0" destOrd="0" parTransId="{3BAC45EF-2F3B-41AA-B862-1D179FD5B38A}" sibTransId="{3090C861-D30B-4066-AD24-10F5DB8C4468}"/>
    <dgm:cxn modelId="{90FF9540-D116-4C60-9986-E734FBDE5CAF}" type="presOf" srcId="{0B4F0B46-C032-4437-94B5-D7962CC54A8C}" destId="{B752E1C0-72F6-4776-BD85-07345FC5B714}" srcOrd="0" destOrd="0" presId="urn:microsoft.com/office/officeart/2005/8/layout/radial4"/>
    <dgm:cxn modelId="{359DEF5E-6C0A-40A7-BADD-045C38BDAC9A}" type="presOf" srcId="{2EDBEDA9-9398-400D-AC98-16EB385E02CF}" destId="{0D986902-391F-466A-B38E-BE1AECF35BF1}" srcOrd="0" destOrd="0" presId="urn:microsoft.com/office/officeart/2005/8/layout/radial4"/>
    <dgm:cxn modelId="{E2E2F46E-5792-4FDE-B2D1-4177CDD6A39D}" type="presOf" srcId="{17D5643F-1E60-4685-9593-6D99B505BC51}" destId="{82790D9B-CB78-4BA9-A90C-1EA4A2945D32}" srcOrd="0" destOrd="0" presId="urn:microsoft.com/office/officeart/2005/8/layout/radial4"/>
    <dgm:cxn modelId="{739A187A-37F6-4EBD-87A7-F7C399E35BAE}" srcId="{0B4F0B46-C032-4437-94B5-D7962CC54A8C}" destId="{2EDBEDA9-9398-400D-AC98-16EB385E02CF}" srcOrd="0" destOrd="0" parTransId="{BDAE592D-9621-4198-9992-C728A0113EDB}" sibTransId="{D9526D1B-A1D3-4388-9AA4-FE61FA175FF8}"/>
    <dgm:cxn modelId="{7D07FF81-AD32-47EF-8738-F5A64552A59C}" type="presOf" srcId="{BBD783FA-8EA5-49BB-80D2-B1227153384C}" destId="{2738FFBB-6DA1-44E3-B641-C9B9C6799E74}" srcOrd="0" destOrd="0" presId="urn:microsoft.com/office/officeart/2005/8/layout/radial4"/>
    <dgm:cxn modelId="{30CFACA2-D8A4-4ECF-8535-F5EEEA79C2DE}" type="presOf" srcId="{9038A951-32F7-4FDE-B731-DDC81F8FC973}" destId="{532F5F14-948C-4086-AF98-979DBD3FEB6B}" srcOrd="0" destOrd="0" presId="urn:microsoft.com/office/officeart/2005/8/layout/radial4"/>
    <dgm:cxn modelId="{4FCD4FAC-5A12-4819-A1B0-48EAB829D869}" srcId="{2EDBEDA9-9398-400D-AC98-16EB385E02CF}" destId="{047DD5D4-B60C-4E60-81CC-3DB112994A46}" srcOrd="2" destOrd="0" parTransId="{BBD783FA-8EA5-49BB-80D2-B1227153384C}" sibTransId="{A800C03F-6C2A-4279-84D7-FD21D24C5674}"/>
    <dgm:cxn modelId="{B1D924B2-F360-40F5-9CEA-6F9803E9559E}" type="presOf" srcId="{047DD5D4-B60C-4E60-81CC-3DB112994A46}" destId="{05F4CD7E-B79E-4D85-9DF9-02FAFC1995F7}" srcOrd="0" destOrd="0" presId="urn:microsoft.com/office/officeart/2005/8/layout/radial4"/>
    <dgm:cxn modelId="{191EDAE9-8610-4D9B-A5B2-FAAE5DDFFFCA}" srcId="{2EDBEDA9-9398-400D-AC98-16EB385E02CF}" destId="{9038A951-32F7-4FDE-B731-DDC81F8FC973}" srcOrd="1" destOrd="0" parTransId="{D8109E5B-A3B0-430A-83FF-C7FFE330D7F0}" sibTransId="{AD0B407E-B586-45EC-83D7-9EE17A81EF7E}"/>
    <dgm:cxn modelId="{5B3237FC-9584-4F43-BA31-BAA086ED8A28}" type="presOf" srcId="{3BAC45EF-2F3B-41AA-B862-1D179FD5B38A}" destId="{6F10ECCE-C57F-47D4-B118-726941608FEB}" srcOrd="0" destOrd="0" presId="urn:microsoft.com/office/officeart/2005/8/layout/radial4"/>
    <dgm:cxn modelId="{5C067CA5-0388-47BB-84E9-566EC1DB127C}" type="presParOf" srcId="{B752E1C0-72F6-4776-BD85-07345FC5B714}" destId="{0D986902-391F-466A-B38E-BE1AECF35BF1}" srcOrd="0" destOrd="0" presId="urn:microsoft.com/office/officeart/2005/8/layout/radial4"/>
    <dgm:cxn modelId="{8EBEC26C-8041-4461-BF4D-5CAE331F211C}" type="presParOf" srcId="{B752E1C0-72F6-4776-BD85-07345FC5B714}" destId="{6F10ECCE-C57F-47D4-B118-726941608FEB}" srcOrd="1" destOrd="0" presId="urn:microsoft.com/office/officeart/2005/8/layout/radial4"/>
    <dgm:cxn modelId="{612CAD47-378A-4A0B-84B4-A144A3F2DC9A}" type="presParOf" srcId="{B752E1C0-72F6-4776-BD85-07345FC5B714}" destId="{82790D9B-CB78-4BA9-A90C-1EA4A2945D32}" srcOrd="2" destOrd="0" presId="urn:microsoft.com/office/officeart/2005/8/layout/radial4"/>
    <dgm:cxn modelId="{9B905E05-C316-4A8E-85C4-DC31D35184D3}" type="presParOf" srcId="{B752E1C0-72F6-4776-BD85-07345FC5B714}" destId="{D76E43CB-4C40-4C07-B445-EB2E15ABDFEC}" srcOrd="3" destOrd="0" presId="urn:microsoft.com/office/officeart/2005/8/layout/radial4"/>
    <dgm:cxn modelId="{539E1516-2E20-4D76-8233-A5DB237D9CDE}" type="presParOf" srcId="{B752E1C0-72F6-4776-BD85-07345FC5B714}" destId="{532F5F14-948C-4086-AF98-979DBD3FEB6B}" srcOrd="4" destOrd="0" presId="urn:microsoft.com/office/officeart/2005/8/layout/radial4"/>
    <dgm:cxn modelId="{EE547F5F-A22B-4628-B185-B5ABB808978D}" type="presParOf" srcId="{B752E1C0-72F6-4776-BD85-07345FC5B714}" destId="{2738FFBB-6DA1-44E3-B641-C9B9C6799E74}" srcOrd="5" destOrd="0" presId="urn:microsoft.com/office/officeart/2005/8/layout/radial4"/>
    <dgm:cxn modelId="{8EA4C497-774F-4748-A466-0978EC3CC057}" type="presParOf" srcId="{B752E1C0-72F6-4776-BD85-07345FC5B714}" destId="{05F4CD7E-B79E-4D85-9DF9-02FAFC1995F7}" srcOrd="6" destOrd="0" presId="urn:microsoft.com/office/officeart/2005/8/layout/radial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D90B88-7440-4693-906F-BE87CD8477DD}" type="doc">
      <dgm:prSet loTypeId="urn:microsoft.com/office/officeart/2005/8/layout/lProcess3" loCatId="process" qsTypeId="urn:microsoft.com/office/officeart/2005/8/quickstyle/3d1" qsCatId="3D" csTypeId="urn:microsoft.com/office/officeart/2005/8/colors/colorful4" csCatId="colorful" phldr="1"/>
      <dgm:spPr/>
      <dgm:t>
        <a:bodyPr/>
        <a:lstStyle/>
        <a:p>
          <a:endParaRPr lang="en-US"/>
        </a:p>
      </dgm:t>
    </dgm:pt>
    <dgm:pt modelId="{18EC03AC-814D-433C-9D20-28CB68F900FE}">
      <dgm:prSet phldrT="[Texto]" custT="1"/>
      <dgm:spPr/>
      <dgm:t>
        <a:bodyPr/>
        <a:lstStyle/>
        <a:p>
          <a:r>
            <a:rPr lang="es-PE" sz="4000" b="1" dirty="0"/>
            <a:t>Guía</a:t>
          </a:r>
          <a:endParaRPr lang="en-US" sz="4000" b="1" dirty="0"/>
        </a:p>
      </dgm:t>
    </dgm:pt>
    <dgm:pt modelId="{4930EA4E-9425-4C8E-AB78-C47614C4B5B8}" type="parTrans" cxnId="{C21D2B61-5582-44FA-8444-4B8F52E881CD}">
      <dgm:prSet/>
      <dgm:spPr/>
      <dgm:t>
        <a:bodyPr/>
        <a:lstStyle/>
        <a:p>
          <a:endParaRPr lang="en-US"/>
        </a:p>
      </dgm:t>
    </dgm:pt>
    <dgm:pt modelId="{2F29DC8C-F843-448F-9951-EC47F573CC3E}" type="sibTrans" cxnId="{C21D2B61-5582-44FA-8444-4B8F52E881CD}">
      <dgm:prSet/>
      <dgm:spPr/>
      <dgm:t>
        <a:bodyPr/>
        <a:lstStyle/>
        <a:p>
          <a:endParaRPr lang="en-US"/>
        </a:p>
      </dgm:t>
    </dgm:pt>
    <dgm:pt modelId="{4579FE90-5E6F-42FC-86A7-A758A21AD24F}">
      <dgm:prSet phldrT="[Texto]" custT="1"/>
      <dgm:spPr/>
      <dgm:t>
        <a:bodyPr/>
        <a:lstStyle/>
        <a:p>
          <a:r>
            <a:rPr lang="es-ES" sz="2000" dirty="0"/>
            <a:t>Orienta el proceso de investigación; marca un camino claro de búsqueda</a:t>
          </a:r>
          <a:endParaRPr lang="en-US" sz="2000" dirty="0"/>
        </a:p>
      </dgm:t>
    </dgm:pt>
    <dgm:pt modelId="{D05F5E8B-9643-466B-9175-F1BB4F1E0DAE}" type="parTrans" cxnId="{D65817E5-437F-4580-9351-3FDC52AE9799}">
      <dgm:prSet/>
      <dgm:spPr/>
      <dgm:t>
        <a:bodyPr/>
        <a:lstStyle/>
        <a:p>
          <a:endParaRPr lang="en-US"/>
        </a:p>
      </dgm:t>
    </dgm:pt>
    <dgm:pt modelId="{99750EBD-2F5E-409C-92BA-4B5524C24650}" type="sibTrans" cxnId="{D65817E5-437F-4580-9351-3FDC52AE9799}">
      <dgm:prSet/>
      <dgm:spPr/>
      <dgm:t>
        <a:bodyPr/>
        <a:lstStyle/>
        <a:p>
          <a:endParaRPr lang="en-US"/>
        </a:p>
      </dgm:t>
    </dgm:pt>
    <dgm:pt modelId="{F78316F2-70E9-4B71-B20F-D6D05086FA85}">
      <dgm:prSet phldrT="[Texto]"/>
      <dgm:spPr/>
      <dgm:t>
        <a:bodyPr/>
        <a:lstStyle/>
        <a:p>
          <a:r>
            <a:rPr lang="es-PE" b="1" dirty="0"/>
            <a:t>Justificación Motivación</a:t>
          </a:r>
          <a:endParaRPr lang="en-US" b="1" dirty="0"/>
        </a:p>
      </dgm:t>
    </dgm:pt>
    <dgm:pt modelId="{E8961371-9FFE-4E25-993E-54271967A9C1}" type="parTrans" cxnId="{6AB1D7C8-D6DF-43FE-B8A4-E7B86AD1B4DC}">
      <dgm:prSet/>
      <dgm:spPr/>
      <dgm:t>
        <a:bodyPr/>
        <a:lstStyle/>
        <a:p>
          <a:endParaRPr lang="en-US"/>
        </a:p>
      </dgm:t>
    </dgm:pt>
    <dgm:pt modelId="{3E7D36F5-4BE8-42B5-BBDF-817B367D1CAC}" type="sibTrans" cxnId="{6AB1D7C8-D6DF-43FE-B8A4-E7B86AD1B4DC}">
      <dgm:prSet/>
      <dgm:spPr/>
      <dgm:t>
        <a:bodyPr/>
        <a:lstStyle/>
        <a:p>
          <a:endParaRPr lang="en-US"/>
        </a:p>
      </dgm:t>
    </dgm:pt>
    <dgm:pt modelId="{F53313A3-82D3-423B-8113-16CBC31160AA}">
      <dgm:prSet phldrT="[Texto]" custT="1"/>
      <dgm:spPr/>
      <dgm:t>
        <a:bodyPr/>
        <a:lstStyle/>
        <a:p>
          <a:r>
            <a:rPr lang="es-ES" sz="2000" dirty="0"/>
            <a:t>Su solución es el objeto-carnada de la investigación. </a:t>
          </a:r>
        </a:p>
        <a:p>
          <a:r>
            <a:rPr lang="es-ES" sz="2000" dirty="0"/>
            <a:t>Sostiene la conveniencia de realizar el trabajo ¿qué se pretende?</a:t>
          </a:r>
          <a:endParaRPr lang="en-US" sz="2000" dirty="0"/>
        </a:p>
      </dgm:t>
    </dgm:pt>
    <dgm:pt modelId="{CD5B0D40-A83D-409A-8A79-80CB80533A58}" type="parTrans" cxnId="{95C6F0D0-9513-4BAC-BAC4-87E19E23DC85}">
      <dgm:prSet/>
      <dgm:spPr/>
      <dgm:t>
        <a:bodyPr/>
        <a:lstStyle/>
        <a:p>
          <a:endParaRPr lang="en-US"/>
        </a:p>
      </dgm:t>
    </dgm:pt>
    <dgm:pt modelId="{3063B4C6-DA4C-4A19-B3AE-321C891EA4BC}" type="sibTrans" cxnId="{95C6F0D0-9513-4BAC-BAC4-87E19E23DC85}">
      <dgm:prSet/>
      <dgm:spPr/>
      <dgm:t>
        <a:bodyPr/>
        <a:lstStyle/>
        <a:p>
          <a:endParaRPr lang="en-US"/>
        </a:p>
      </dgm:t>
    </dgm:pt>
    <dgm:pt modelId="{C71290B8-1563-40CA-ACC7-FFFAC10B9E5F}" type="pres">
      <dgm:prSet presAssocID="{9BD90B88-7440-4693-906F-BE87CD8477DD}" presName="Name0" presStyleCnt="0">
        <dgm:presLayoutVars>
          <dgm:chPref val="3"/>
          <dgm:dir/>
          <dgm:animLvl val="lvl"/>
          <dgm:resizeHandles/>
        </dgm:presLayoutVars>
      </dgm:prSet>
      <dgm:spPr/>
    </dgm:pt>
    <dgm:pt modelId="{1C785909-EDAB-4464-B877-FAC2A89DB04C}" type="pres">
      <dgm:prSet presAssocID="{18EC03AC-814D-433C-9D20-28CB68F900FE}" presName="horFlow" presStyleCnt="0"/>
      <dgm:spPr/>
    </dgm:pt>
    <dgm:pt modelId="{0D74BDD3-B91E-4D8A-A2E7-909D65FC3DB9}" type="pres">
      <dgm:prSet presAssocID="{18EC03AC-814D-433C-9D20-28CB68F900FE}" presName="bigChev" presStyleLbl="node1" presStyleIdx="0" presStyleCnt="2"/>
      <dgm:spPr/>
    </dgm:pt>
    <dgm:pt modelId="{7E026443-480C-4648-93B6-E4D442EAF2F2}" type="pres">
      <dgm:prSet presAssocID="{D05F5E8B-9643-466B-9175-F1BB4F1E0DAE}" presName="parTrans" presStyleCnt="0"/>
      <dgm:spPr/>
    </dgm:pt>
    <dgm:pt modelId="{22C9DF27-CD2F-4CDB-A749-0925258B066C}" type="pres">
      <dgm:prSet presAssocID="{4579FE90-5E6F-42FC-86A7-A758A21AD24F}" presName="node" presStyleLbl="alignAccFollowNode1" presStyleIdx="0" presStyleCnt="2" custScaleX="191170">
        <dgm:presLayoutVars>
          <dgm:bulletEnabled val="1"/>
        </dgm:presLayoutVars>
      </dgm:prSet>
      <dgm:spPr/>
    </dgm:pt>
    <dgm:pt modelId="{ED3C60B1-1362-4540-8E80-49275878A52C}" type="pres">
      <dgm:prSet presAssocID="{18EC03AC-814D-433C-9D20-28CB68F900FE}" presName="vSp" presStyleCnt="0"/>
      <dgm:spPr/>
    </dgm:pt>
    <dgm:pt modelId="{89249A33-CE48-486C-A827-00923D870E33}" type="pres">
      <dgm:prSet presAssocID="{F78316F2-70E9-4B71-B20F-D6D05086FA85}" presName="horFlow" presStyleCnt="0"/>
      <dgm:spPr/>
    </dgm:pt>
    <dgm:pt modelId="{226AFAAD-79AD-4565-970D-34BA54BC3D2D}" type="pres">
      <dgm:prSet presAssocID="{F78316F2-70E9-4B71-B20F-D6D05086FA85}" presName="bigChev" presStyleLbl="node1" presStyleIdx="1" presStyleCnt="2"/>
      <dgm:spPr/>
    </dgm:pt>
    <dgm:pt modelId="{CF20F629-5070-4D68-9B94-7E2CE985E932}" type="pres">
      <dgm:prSet presAssocID="{CD5B0D40-A83D-409A-8A79-80CB80533A58}" presName="parTrans" presStyleCnt="0"/>
      <dgm:spPr/>
    </dgm:pt>
    <dgm:pt modelId="{B036F1BC-CF39-46BB-B4BE-C90F891871CE}" type="pres">
      <dgm:prSet presAssocID="{F53313A3-82D3-423B-8113-16CBC31160AA}" presName="node" presStyleLbl="alignAccFollowNode1" presStyleIdx="1" presStyleCnt="2" custScaleX="192638" custScaleY="130315">
        <dgm:presLayoutVars>
          <dgm:bulletEnabled val="1"/>
        </dgm:presLayoutVars>
      </dgm:prSet>
      <dgm:spPr/>
    </dgm:pt>
  </dgm:ptLst>
  <dgm:cxnLst>
    <dgm:cxn modelId="{71366E39-6F08-4D0D-AAB1-D83A85B03E60}" type="presOf" srcId="{18EC03AC-814D-433C-9D20-28CB68F900FE}" destId="{0D74BDD3-B91E-4D8A-A2E7-909D65FC3DB9}" srcOrd="0" destOrd="0" presId="urn:microsoft.com/office/officeart/2005/8/layout/lProcess3"/>
    <dgm:cxn modelId="{C21D2B61-5582-44FA-8444-4B8F52E881CD}" srcId="{9BD90B88-7440-4693-906F-BE87CD8477DD}" destId="{18EC03AC-814D-433C-9D20-28CB68F900FE}" srcOrd="0" destOrd="0" parTransId="{4930EA4E-9425-4C8E-AB78-C47614C4B5B8}" sibTransId="{2F29DC8C-F843-448F-9951-EC47F573CC3E}"/>
    <dgm:cxn modelId="{4DAB698C-7240-4A9B-AD92-416BA0EA2786}" type="presOf" srcId="{9BD90B88-7440-4693-906F-BE87CD8477DD}" destId="{C71290B8-1563-40CA-ACC7-FFFAC10B9E5F}" srcOrd="0" destOrd="0" presId="urn:microsoft.com/office/officeart/2005/8/layout/lProcess3"/>
    <dgm:cxn modelId="{6AB1D7C8-D6DF-43FE-B8A4-E7B86AD1B4DC}" srcId="{9BD90B88-7440-4693-906F-BE87CD8477DD}" destId="{F78316F2-70E9-4B71-B20F-D6D05086FA85}" srcOrd="1" destOrd="0" parTransId="{E8961371-9FFE-4E25-993E-54271967A9C1}" sibTransId="{3E7D36F5-4BE8-42B5-BBDF-817B367D1CAC}"/>
    <dgm:cxn modelId="{4D009FD0-6EFC-4564-B897-636780CC07BF}" type="presOf" srcId="{F78316F2-70E9-4B71-B20F-D6D05086FA85}" destId="{226AFAAD-79AD-4565-970D-34BA54BC3D2D}" srcOrd="0" destOrd="0" presId="urn:microsoft.com/office/officeart/2005/8/layout/lProcess3"/>
    <dgm:cxn modelId="{95C6F0D0-9513-4BAC-BAC4-87E19E23DC85}" srcId="{F78316F2-70E9-4B71-B20F-D6D05086FA85}" destId="{F53313A3-82D3-423B-8113-16CBC31160AA}" srcOrd="0" destOrd="0" parTransId="{CD5B0D40-A83D-409A-8A79-80CB80533A58}" sibTransId="{3063B4C6-DA4C-4A19-B3AE-321C891EA4BC}"/>
    <dgm:cxn modelId="{A86C79D9-7962-4D8A-8D00-4F22F66BE3C2}" type="presOf" srcId="{4579FE90-5E6F-42FC-86A7-A758A21AD24F}" destId="{22C9DF27-CD2F-4CDB-A749-0925258B066C}" srcOrd="0" destOrd="0" presId="urn:microsoft.com/office/officeart/2005/8/layout/lProcess3"/>
    <dgm:cxn modelId="{E7CD76E4-0D04-408B-A69E-708CF64167DF}" type="presOf" srcId="{F53313A3-82D3-423B-8113-16CBC31160AA}" destId="{B036F1BC-CF39-46BB-B4BE-C90F891871CE}" srcOrd="0" destOrd="0" presId="urn:microsoft.com/office/officeart/2005/8/layout/lProcess3"/>
    <dgm:cxn modelId="{D65817E5-437F-4580-9351-3FDC52AE9799}" srcId="{18EC03AC-814D-433C-9D20-28CB68F900FE}" destId="{4579FE90-5E6F-42FC-86A7-A758A21AD24F}" srcOrd="0" destOrd="0" parTransId="{D05F5E8B-9643-466B-9175-F1BB4F1E0DAE}" sibTransId="{99750EBD-2F5E-409C-92BA-4B5524C24650}"/>
    <dgm:cxn modelId="{93F75542-1EB4-40C1-8787-E5BDB112FFD6}" type="presParOf" srcId="{C71290B8-1563-40CA-ACC7-FFFAC10B9E5F}" destId="{1C785909-EDAB-4464-B877-FAC2A89DB04C}" srcOrd="0" destOrd="0" presId="urn:microsoft.com/office/officeart/2005/8/layout/lProcess3"/>
    <dgm:cxn modelId="{85D3BABB-2471-4366-BBE1-1A4B18FDB980}" type="presParOf" srcId="{1C785909-EDAB-4464-B877-FAC2A89DB04C}" destId="{0D74BDD3-B91E-4D8A-A2E7-909D65FC3DB9}" srcOrd="0" destOrd="0" presId="urn:microsoft.com/office/officeart/2005/8/layout/lProcess3"/>
    <dgm:cxn modelId="{18675848-AE3B-4FB9-9232-60B096654149}" type="presParOf" srcId="{1C785909-EDAB-4464-B877-FAC2A89DB04C}" destId="{7E026443-480C-4648-93B6-E4D442EAF2F2}" srcOrd="1" destOrd="0" presId="urn:microsoft.com/office/officeart/2005/8/layout/lProcess3"/>
    <dgm:cxn modelId="{04AD8B57-2390-423A-A3C2-965013EF9F9D}" type="presParOf" srcId="{1C785909-EDAB-4464-B877-FAC2A89DB04C}" destId="{22C9DF27-CD2F-4CDB-A749-0925258B066C}" srcOrd="2" destOrd="0" presId="urn:microsoft.com/office/officeart/2005/8/layout/lProcess3"/>
    <dgm:cxn modelId="{5CED1A6B-D351-4A54-BC02-9D3B3EADF0DA}" type="presParOf" srcId="{C71290B8-1563-40CA-ACC7-FFFAC10B9E5F}" destId="{ED3C60B1-1362-4540-8E80-49275878A52C}" srcOrd="1" destOrd="0" presId="urn:microsoft.com/office/officeart/2005/8/layout/lProcess3"/>
    <dgm:cxn modelId="{751EC006-556E-4CA9-BA4F-D7C3257365B5}" type="presParOf" srcId="{C71290B8-1563-40CA-ACC7-FFFAC10B9E5F}" destId="{89249A33-CE48-486C-A827-00923D870E33}" srcOrd="2" destOrd="0" presId="urn:microsoft.com/office/officeart/2005/8/layout/lProcess3"/>
    <dgm:cxn modelId="{D351F643-CF0C-4DF7-BE35-59219B93D2C2}" type="presParOf" srcId="{89249A33-CE48-486C-A827-00923D870E33}" destId="{226AFAAD-79AD-4565-970D-34BA54BC3D2D}" srcOrd="0" destOrd="0" presId="urn:microsoft.com/office/officeart/2005/8/layout/lProcess3"/>
    <dgm:cxn modelId="{543E1ADA-A403-4165-9FDE-EBE17D878ABA}" type="presParOf" srcId="{89249A33-CE48-486C-A827-00923D870E33}" destId="{CF20F629-5070-4D68-9B94-7E2CE985E932}" srcOrd="1" destOrd="0" presId="urn:microsoft.com/office/officeart/2005/8/layout/lProcess3"/>
    <dgm:cxn modelId="{6459B904-CAE4-4872-8398-91D56B7D318F}" type="presParOf" srcId="{89249A33-CE48-486C-A827-00923D870E33}" destId="{B036F1BC-CF39-46BB-B4BE-C90F891871CE}"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86902-391F-466A-B38E-BE1AECF35BF1}">
      <dsp:nvSpPr>
        <dsp:cNvPr id="0" name=""/>
        <dsp:cNvSpPr/>
      </dsp:nvSpPr>
      <dsp:spPr>
        <a:xfrm>
          <a:off x="3209436" y="2485330"/>
          <a:ext cx="2085365" cy="2085365"/>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PE" sz="3000" kern="1200" dirty="0"/>
            <a:t>Pregunta</a:t>
          </a:r>
          <a:endParaRPr lang="en-US" sz="3000" kern="1200" dirty="0"/>
        </a:p>
      </dsp:txBody>
      <dsp:txXfrm>
        <a:off x="3514831" y="2790725"/>
        <a:ext cx="1474575" cy="1474575"/>
      </dsp:txXfrm>
    </dsp:sp>
    <dsp:sp modelId="{6F10ECCE-C57F-47D4-B118-726941608FEB}">
      <dsp:nvSpPr>
        <dsp:cNvPr id="0" name=""/>
        <dsp:cNvSpPr/>
      </dsp:nvSpPr>
      <dsp:spPr>
        <a:xfrm rot="12900000">
          <a:off x="1867788" y="2120981"/>
          <a:ext cx="1598550" cy="594329"/>
        </a:xfrm>
        <a:prstGeom prst="lef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790D9B-CB78-4BA9-A90C-1EA4A2945D32}">
      <dsp:nvSpPr>
        <dsp:cNvPr id="0" name=""/>
        <dsp:cNvSpPr/>
      </dsp:nvSpPr>
      <dsp:spPr>
        <a:xfrm>
          <a:off x="1021787" y="1167261"/>
          <a:ext cx="1981097" cy="158487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s-PE" sz="2000" kern="1200" dirty="0"/>
            <a:t>La investigación busca darle respuesta.</a:t>
          </a:r>
          <a:endParaRPr lang="en-US" sz="2000" kern="1200" dirty="0"/>
        </a:p>
      </dsp:txBody>
      <dsp:txXfrm>
        <a:off x="1068206" y="1213680"/>
        <a:ext cx="1888259" cy="1492039"/>
      </dsp:txXfrm>
    </dsp:sp>
    <dsp:sp modelId="{D76E43CB-4C40-4C07-B445-EB2E15ABDFEC}">
      <dsp:nvSpPr>
        <dsp:cNvPr id="0" name=""/>
        <dsp:cNvSpPr/>
      </dsp:nvSpPr>
      <dsp:spPr>
        <a:xfrm rot="16200000">
          <a:off x="3452843" y="1295853"/>
          <a:ext cx="1598550" cy="594329"/>
        </a:xfrm>
        <a:prstGeom prst="leftArrow">
          <a:avLst>
            <a:gd name="adj1" fmla="val 60000"/>
            <a:gd name="adj2" fmla="val 5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32F5F14-948C-4086-AF98-979DBD3FEB6B}">
      <dsp:nvSpPr>
        <dsp:cNvPr id="0" name=""/>
        <dsp:cNvSpPr/>
      </dsp:nvSpPr>
      <dsp:spPr>
        <a:xfrm>
          <a:off x="3261570" y="1303"/>
          <a:ext cx="1981097" cy="1584877"/>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s-PE" sz="2000" kern="1200" dirty="0"/>
            <a:t>Encamina la investigación y los puntos por tratar.</a:t>
          </a:r>
          <a:endParaRPr lang="en-US" sz="2000" kern="1200" dirty="0"/>
        </a:p>
      </dsp:txBody>
      <dsp:txXfrm>
        <a:off x="3307989" y="47722"/>
        <a:ext cx="1888259" cy="1492039"/>
      </dsp:txXfrm>
    </dsp:sp>
    <dsp:sp modelId="{2738FFBB-6DA1-44E3-B641-C9B9C6799E74}">
      <dsp:nvSpPr>
        <dsp:cNvPr id="0" name=""/>
        <dsp:cNvSpPr/>
      </dsp:nvSpPr>
      <dsp:spPr>
        <a:xfrm rot="19500000">
          <a:off x="5037899" y="2120981"/>
          <a:ext cx="1598550" cy="594329"/>
        </a:xfrm>
        <a:prstGeom prst="lef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5F4CD7E-B79E-4D85-9DF9-02FAFC1995F7}">
      <dsp:nvSpPr>
        <dsp:cNvPr id="0" name=""/>
        <dsp:cNvSpPr/>
      </dsp:nvSpPr>
      <dsp:spPr>
        <a:xfrm>
          <a:off x="5501353" y="1167261"/>
          <a:ext cx="1981097" cy="1584877"/>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s-PE" sz="2000" kern="1200" dirty="0"/>
            <a:t>No se responde solamente con un sí/no, sino con una explicación.</a:t>
          </a:r>
          <a:endParaRPr lang="en-US" sz="2000" kern="1200" dirty="0"/>
        </a:p>
      </dsp:txBody>
      <dsp:txXfrm>
        <a:off x="5547772" y="1213680"/>
        <a:ext cx="1888259" cy="14920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4BDD3-B91E-4D8A-A2E7-909D65FC3DB9}">
      <dsp:nvSpPr>
        <dsp:cNvPr id="0" name=""/>
        <dsp:cNvSpPr/>
      </dsp:nvSpPr>
      <dsp:spPr>
        <a:xfrm>
          <a:off x="2669" y="756467"/>
          <a:ext cx="3442389" cy="13769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0" tIns="25400" rIns="0" bIns="25400" numCol="1" spcCol="1270" anchor="ctr" anchorCtr="0">
          <a:noAutofit/>
        </a:bodyPr>
        <a:lstStyle/>
        <a:p>
          <a:pPr marL="0" lvl="0" indent="0" algn="ctr" defTabSz="1778000">
            <a:lnSpc>
              <a:spcPct val="90000"/>
            </a:lnSpc>
            <a:spcBef>
              <a:spcPct val="0"/>
            </a:spcBef>
            <a:spcAft>
              <a:spcPct val="35000"/>
            </a:spcAft>
            <a:buNone/>
          </a:pPr>
          <a:r>
            <a:rPr lang="es-PE" sz="4000" b="1" kern="1200" dirty="0"/>
            <a:t>Guía</a:t>
          </a:r>
          <a:endParaRPr lang="en-US" sz="4000" b="1" kern="1200" dirty="0"/>
        </a:p>
      </dsp:txBody>
      <dsp:txXfrm>
        <a:off x="691147" y="756467"/>
        <a:ext cx="2065434" cy="1376955"/>
      </dsp:txXfrm>
    </dsp:sp>
    <dsp:sp modelId="{22C9DF27-CD2F-4CDB-A749-0925258B066C}">
      <dsp:nvSpPr>
        <dsp:cNvPr id="0" name=""/>
        <dsp:cNvSpPr/>
      </dsp:nvSpPr>
      <dsp:spPr>
        <a:xfrm>
          <a:off x="2997548" y="873508"/>
          <a:ext cx="5462076" cy="1142873"/>
        </a:xfrm>
        <a:prstGeom prst="chevron">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ES" sz="2000" kern="1200" dirty="0"/>
            <a:t>Orienta el proceso de investigación; marca un camino claro de búsqueda</a:t>
          </a:r>
          <a:endParaRPr lang="en-US" sz="2000" kern="1200" dirty="0"/>
        </a:p>
      </dsp:txBody>
      <dsp:txXfrm>
        <a:off x="3568985" y="873508"/>
        <a:ext cx="4319203" cy="1142873"/>
      </dsp:txXfrm>
    </dsp:sp>
    <dsp:sp modelId="{226AFAAD-79AD-4565-970D-34BA54BC3D2D}">
      <dsp:nvSpPr>
        <dsp:cNvPr id="0" name=""/>
        <dsp:cNvSpPr/>
      </dsp:nvSpPr>
      <dsp:spPr>
        <a:xfrm>
          <a:off x="2669" y="2382386"/>
          <a:ext cx="3442389" cy="1376955"/>
        </a:xfrm>
        <a:prstGeom prst="chevron">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19685" rIns="0" bIns="19685" numCol="1" spcCol="1270" anchor="ctr" anchorCtr="0">
          <a:noAutofit/>
        </a:bodyPr>
        <a:lstStyle/>
        <a:p>
          <a:pPr marL="0" lvl="0" indent="0" algn="ctr" defTabSz="1377950">
            <a:lnSpc>
              <a:spcPct val="90000"/>
            </a:lnSpc>
            <a:spcBef>
              <a:spcPct val="0"/>
            </a:spcBef>
            <a:spcAft>
              <a:spcPct val="35000"/>
            </a:spcAft>
            <a:buNone/>
          </a:pPr>
          <a:r>
            <a:rPr lang="es-PE" sz="3100" b="1" kern="1200" dirty="0"/>
            <a:t>Justificación Motivación</a:t>
          </a:r>
          <a:endParaRPr lang="en-US" sz="3100" b="1" kern="1200" dirty="0"/>
        </a:p>
      </dsp:txBody>
      <dsp:txXfrm>
        <a:off x="691147" y="2382386"/>
        <a:ext cx="2065434" cy="1376955"/>
      </dsp:txXfrm>
    </dsp:sp>
    <dsp:sp modelId="{B036F1BC-CF39-46BB-B4BE-C90F891871CE}">
      <dsp:nvSpPr>
        <dsp:cNvPr id="0" name=""/>
        <dsp:cNvSpPr/>
      </dsp:nvSpPr>
      <dsp:spPr>
        <a:xfrm>
          <a:off x="2997548" y="2326197"/>
          <a:ext cx="5504020" cy="1489335"/>
        </a:xfrm>
        <a:prstGeom prst="chevron">
          <a:avLst/>
        </a:prstGeom>
        <a:solidFill>
          <a:schemeClr val="accent4">
            <a:tint val="40000"/>
            <a:alpha val="90000"/>
            <a:hueOff val="11513918"/>
            <a:satOff val="-61261"/>
            <a:lumOff val="-3490"/>
            <a:alphaOff val="0"/>
          </a:schemeClr>
        </a:solid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ES" sz="2000" kern="1200" dirty="0"/>
            <a:t>Su solución es el objeto-carnada de la investigación. </a:t>
          </a:r>
        </a:p>
        <a:p>
          <a:pPr marL="0" lvl="0" indent="0" algn="ctr" defTabSz="889000">
            <a:lnSpc>
              <a:spcPct val="90000"/>
            </a:lnSpc>
            <a:spcBef>
              <a:spcPct val="0"/>
            </a:spcBef>
            <a:spcAft>
              <a:spcPct val="35000"/>
            </a:spcAft>
            <a:buNone/>
          </a:pPr>
          <a:r>
            <a:rPr lang="es-ES" sz="2000" kern="1200" dirty="0"/>
            <a:t>Sostiene la conveniencia de realizar el trabajo ¿qué se pretende?</a:t>
          </a:r>
          <a:endParaRPr lang="en-US" sz="2000" kern="1200" dirty="0"/>
        </a:p>
      </dsp:txBody>
      <dsp:txXfrm>
        <a:off x="3742216" y="2326197"/>
        <a:ext cx="4014685" cy="148933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34E16-6A26-4FD5-955F-60BA981FB1B2}" type="datetimeFigureOut">
              <a:rPr lang="es-PE" smtClean="0"/>
              <a:t>24/02/2018</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7A46B-FFBC-4001-B4D6-9C41218CA448}" type="slidenum">
              <a:rPr lang="es-PE" smtClean="0"/>
              <a:t>‹Nº›</a:t>
            </a:fld>
            <a:endParaRPr lang="es-PE"/>
          </a:p>
        </p:txBody>
      </p:sp>
    </p:spTree>
    <p:extLst>
      <p:ext uri="{BB962C8B-B14F-4D97-AF65-F5344CB8AC3E}">
        <p14:creationId xmlns:p14="http://schemas.microsoft.com/office/powerpoint/2010/main" val="80529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55E7A46B-FFBC-4001-B4D6-9C41218CA448}" type="slidenum">
              <a:rPr lang="es-PE" smtClean="0"/>
              <a:t>17</a:t>
            </a:fld>
            <a:endParaRPr lang="es-PE"/>
          </a:p>
        </p:txBody>
      </p:sp>
    </p:spTree>
    <p:extLst>
      <p:ext uri="{BB962C8B-B14F-4D97-AF65-F5344CB8AC3E}">
        <p14:creationId xmlns:p14="http://schemas.microsoft.com/office/powerpoint/2010/main" val="304722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385A8485-A4ED-4564-88A5-0D7498D511C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379878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385A8485-A4ED-4564-88A5-0D7498D511C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191932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385A8485-A4ED-4564-88A5-0D7498D511C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4291499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8535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3440976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9852C0F-E485-4F12-B295-0662522BA99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2514097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9852C0F-E485-4F12-B295-0662522BA99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81005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9852C0F-E485-4F12-B295-0662522BA990}" type="datetimeFigureOut">
              <a:rPr lang="es-PE" smtClean="0"/>
              <a:t>24/02/2018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196100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9852C0F-E485-4F12-B295-0662522BA990}" type="datetimeFigureOut">
              <a:rPr lang="es-PE" smtClean="0"/>
              <a:t>24/02/2018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2585989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852C0F-E485-4F12-B295-0662522BA990}" type="datetimeFigureOut">
              <a:rPr lang="es-PE" smtClean="0"/>
              <a:t>24/02/2018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2596874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9852C0F-E485-4F12-B295-0662522BA99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46765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385A8485-A4ED-4564-88A5-0D7498D511C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1466289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9852C0F-E485-4F12-B295-0662522BA99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793362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2328328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9852C0F-E485-4F12-B295-0662522BA99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306C670-9C91-4151-8C5E-D74511CA9DED}" type="slidenum">
              <a:rPr lang="es-PE" smtClean="0"/>
              <a:t>‹Nº›</a:t>
            </a:fld>
            <a:endParaRPr lang="es-PE"/>
          </a:p>
        </p:txBody>
      </p:sp>
    </p:spTree>
    <p:extLst>
      <p:ext uri="{BB962C8B-B14F-4D97-AF65-F5344CB8AC3E}">
        <p14:creationId xmlns:p14="http://schemas.microsoft.com/office/powerpoint/2010/main" val="69745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85A8485-A4ED-4564-88A5-0D7498D511C0}" type="datetimeFigureOut">
              <a:rPr lang="es-PE" smtClean="0"/>
              <a:t>24/02/2018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254878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385A8485-A4ED-4564-88A5-0D7498D511C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219425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385A8485-A4ED-4564-88A5-0D7498D511C0}" type="datetimeFigureOut">
              <a:rPr lang="es-PE" smtClean="0"/>
              <a:t>24/02/2018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141843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385A8485-A4ED-4564-88A5-0D7498D511C0}" type="datetimeFigureOut">
              <a:rPr lang="es-PE" smtClean="0"/>
              <a:t>24/02/2018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363805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5A8485-A4ED-4564-88A5-0D7498D511C0}" type="datetimeFigureOut">
              <a:rPr lang="es-PE" smtClean="0"/>
              <a:t>24/02/2018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170878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85A8485-A4ED-4564-88A5-0D7498D511C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355181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85A8485-A4ED-4564-88A5-0D7498D511C0}" type="datetimeFigureOut">
              <a:rPr lang="es-PE" smtClean="0"/>
              <a:t>24/02/2018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9C4607D-E096-4E30-AF68-2582D254657E}" type="slidenum">
              <a:rPr lang="es-PE" smtClean="0"/>
              <a:t>‹Nº›</a:t>
            </a:fld>
            <a:endParaRPr lang="es-PE"/>
          </a:p>
        </p:txBody>
      </p:sp>
    </p:spTree>
    <p:extLst>
      <p:ext uri="{BB962C8B-B14F-4D97-AF65-F5344CB8AC3E}">
        <p14:creationId xmlns:p14="http://schemas.microsoft.com/office/powerpoint/2010/main" val="12987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A8485-A4ED-4564-88A5-0D7498D511C0}" type="datetimeFigureOut">
              <a:rPr lang="es-PE" smtClean="0"/>
              <a:t>24/02/2018</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4607D-E096-4E30-AF68-2582D254657E}" type="slidenum">
              <a:rPr lang="es-PE" smtClean="0"/>
              <a:t>‹Nº›</a:t>
            </a:fld>
            <a:endParaRPr lang="es-PE"/>
          </a:p>
        </p:txBody>
      </p:sp>
    </p:spTree>
    <p:extLst>
      <p:ext uri="{BB962C8B-B14F-4D97-AF65-F5344CB8AC3E}">
        <p14:creationId xmlns:p14="http://schemas.microsoft.com/office/powerpoint/2010/main" val="3717024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52C0F-E485-4F12-B295-0662522BA990}" type="datetimeFigureOut">
              <a:rPr lang="es-PE" smtClean="0"/>
              <a:t>24/02/2018</a:t>
            </a:fld>
            <a:endParaRPr lang="es-PE"/>
          </a:p>
        </p:txBody>
      </p:sp>
      <p:sp>
        <p:nvSpPr>
          <p:cNvPr id="5" name="Marcador de pie de página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6C670-9C91-4151-8C5E-D74511CA9DED}" type="slidenum">
              <a:rPr lang="es-PE" smtClean="0"/>
              <a:t>‹Nº›</a:t>
            </a:fld>
            <a:endParaRPr lang="es-PE"/>
          </a:p>
        </p:txBody>
      </p:sp>
    </p:spTree>
    <p:extLst>
      <p:ext uri="{BB962C8B-B14F-4D97-AF65-F5344CB8AC3E}">
        <p14:creationId xmlns:p14="http://schemas.microsoft.com/office/powerpoint/2010/main" val="102224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378424"/>
            <a:ext cx="9144000" cy="2704745"/>
          </a:xfrm>
        </p:spPr>
        <p:txBody>
          <a:bodyPr>
            <a:normAutofit/>
          </a:bodyPr>
          <a:lstStyle/>
          <a:p>
            <a:r>
              <a:rPr lang="es-PE" sz="4800" b="1" i="1" dirty="0">
                <a:latin typeface="Bookman Old Style" panose="02050604050505020204" pitchFamily="18" charset="0"/>
              </a:rPr>
              <a:t>Sesión 1: El proyecto de investigación, el problema y el título</a:t>
            </a:r>
          </a:p>
        </p:txBody>
      </p:sp>
      <p:sp>
        <p:nvSpPr>
          <p:cNvPr id="3" name="Subtítulo 2"/>
          <p:cNvSpPr>
            <a:spLocks noGrp="1"/>
          </p:cNvSpPr>
          <p:nvPr>
            <p:ph type="subTitle" idx="1"/>
          </p:nvPr>
        </p:nvSpPr>
        <p:spPr>
          <a:xfrm>
            <a:off x="1524000" y="4490112"/>
            <a:ext cx="9144000" cy="767687"/>
          </a:xfrm>
        </p:spPr>
        <p:txBody>
          <a:bodyPr>
            <a:noAutofit/>
          </a:bodyPr>
          <a:lstStyle/>
          <a:p>
            <a:r>
              <a:rPr lang="es-PE" b="1" i="1" dirty="0"/>
              <a:t>Docente:</a:t>
            </a:r>
          </a:p>
          <a:p>
            <a:r>
              <a:rPr lang="es-PE" b="1" i="1" dirty="0"/>
              <a:t>Correo: </a:t>
            </a:r>
          </a:p>
        </p:txBody>
      </p:sp>
    </p:spTree>
    <p:extLst>
      <p:ext uri="{BB962C8B-B14F-4D97-AF65-F5344CB8AC3E}">
        <p14:creationId xmlns:p14="http://schemas.microsoft.com/office/powerpoint/2010/main" val="126512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8282940" cy="1325563"/>
          </a:xfrm>
        </p:spPr>
        <p:txBody>
          <a:bodyPr>
            <a:normAutofit/>
          </a:bodyPr>
          <a:lstStyle/>
          <a:p>
            <a:pPr algn="ctr"/>
            <a:r>
              <a:rPr lang="es-PE" sz="3600" b="1" dirty="0"/>
              <a:t>¿Por qué planteamos un problema de investigación</a:t>
            </a:r>
          </a:p>
        </p:txBody>
      </p:sp>
      <p:graphicFrame>
        <p:nvGraphicFramePr>
          <p:cNvPr id="3" name="3 Marcador de contenido"/>
          <p:cNvGraphicFramePr>
            <a:graphicFrameLocks/>
          </p:cNvGraphicFramePr>
          <p:nvPr>
            <p:extLst/>
          </p:nvPr>
        </p:nvGraphicFramePr>
        <p:xfrm>
          <a:off x="215328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6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graphicEl>
                                              <a:dgm id="{0D74BDD3-B91E-4D8A-A2E7-909D65FC3DB9}"/>
                                            </p:graphicEl>
                                          </p:spTgt>
                                        </p:tgtEl>
                                        <p:attrNameLst>
                                          <p:attrName>style.visibility</p:attrName>
                                        </p:attrNameLst>
                                      </p:cBhvr>
                                      <p:to>
                                        <p:strVal val="visible"/>
                                      </p:to>
                                    </p:set>
                                    <p:animEffect transition="in" filter="wipe(down)">
                                      <p:cBhvr>
                                        <p:cTn id="7" dur="500"/>
                                        <p:tgtEl>
                                          <p:spTgt spid="3">
                                            <p:graphicEl>
                                              <a:dgm id="{0D74BDD3-B91E-4D8A-A2E7-909D65FC3DB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graphicEl>
                                              <a:dgm id="{22C9DF27-CD2F-4CDB-A749-0925258B066C}"/>
                                            </p:graphicEl>
                                          </p:spTgt>
                                        </p:tgtEl>
                                        <p:attrNameLst>
                                          <p:attrName>style.visibility</p:attrName>
                                        </p:attrNameLst>
                                      </p:cBhvr>
                                      <p:to>
                                        <p:strVal val="visible"/>
                                      </p:to>
                                    </p:set>
                                    <p:animEffect transition="in" filter="wipe(down)">
                                      <p:cBhvr>
                                        <p:cTn id="12" dur="500"/>
                                        <p:tgtEl>
                                          <p:spTgt spid="3">
                                            <p:graphicEl>
                                              <a:dgm id="{22C9DF27-CD2F-4CDB-A749-0925258B066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graphicEl>
                                              <a:dgm id="{226AFAAD-79AD-4565-970D-34BA54BC3D2D}"/>
                                            </p:graphicEl>
                                          </p:spTgt>
                                        </p:tgtEl>
                                        <p:attrNameLst>
                                          <p:attrName>style.visibility</p:attrName>
                                        </p:attrNameLst>
                                      </p:cBhvr>
                                      <p:to>
                                        <p:strVal val="visible"/>
                                      </p:to>
                                    </p:set>
                                    <p:animEffect transition="in" filter="wipe(down)">
                                      <p:cBhvr>
                                        <p:cTn id="17" dur="500"/>
                                        <p:tgtEl>
                                          <p:spTgt spid="3">
                                            <p:graphicEl>
                                              <a:dgm id="{226AFAAD-79AD-4565-970D-34BA54BC3D2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graphicEl>
                                              <a:dgm id="{B036F1BC-CF39-46BB-B4BE-C90F891871CE}"/>
                                            </p:graphicEl>
                                          </p:spTgt>
                                        </p:tgtEl>
                                        <p:attrNameLst>
                                          <p:attrName>style.visibility</p:attrName>
                                        </p:attrNameLst>
                                      </p:cBhvr>
                                      <p:to>
                                        <p:strVal val="visible"/>
                                      </p:to>
                                    </p:set>
                                    <p:animEffect transition="in" filter="wipe(down)">
                                      <p:cBhvr>
                                        <p:cTn id="22" dur="500"/>
                                        <p:tgtEl>
                                          <p:spTgt spid="3">
                                            <p:graphicEl>
                                              <a:dgm id="{B036F1BC-CF39-46BB-B4BE-C90F891871C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8328660" cy="1325563"/>
          </a:xfrm>
        </p:spPr>
        <p:txBody>
          <a:bodyPr>
            <a:noAutofit/>
          </a:bodyPr>
          <a:lstStyle/>
          <a:p>
            <a:pPr algn="ctr"/>
            <a:r>
              <a:rPr lang="es-PE" sz="3600" b="1" dirty="0"/>
              <a:t>¿Cómo formulo el problema de investigación? Con el ARBOL DE PROBLEMAS…</a:t>
            </a:r>
          </a:p>
        </p:txBody>
      </p:sp>
      <p:pic>
        <p:nvPicPr>
          <p:cNvPr id="4" name="Imagen 3"/>
          <p:cNvPicPr>
            <a:picLocks noChangeAspect="1"/>
          </p:cNvPicPr>
          <p:nvPr/>
        </p:nvPicPr>
        <p:blipFill>
          <a:blip r:embed="rId2"/>
          <a:stretch>
            <a:fillRect/>
          </a:stretch>
        </p:blipFill>
        <p:spPr>
          <a:xfrm>
            <a:off x="1628094" y="2056991"/>
            <a:ext cx="4030300" cy="4030300"/>
          </a:xfrm>
          <a:prstGeom prst="rect">
            <a:avLst/>
          </a:prstGeom>
        </p:spPr>
      </p:pic>
      <p:sp>
        <p:nvSpPr>
          <p:cNvPr id="7" name="Flecha derecha 6"/>
          <p:cNvSpPr/>
          <p:nvPr/>
        </p:nvSpPr>
        <p:spPr>
          <a:xfrm>
            <a:off x="3886200" y="3177540"/>
            <a:ext cx="2491740" cy="297180"/>
          </a:xfrm>
          <a:prstGeom prst="rightArrow">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p:cNvSpPr txBox="1"/>
          <p:nvPr/>
        </p:nvSpPr>
        <p:spPr>
          <a:xfrm>
            <a:off x="6926579" y="3064520"/>
            <a:ext cx="3771900" cy="523220"/>
          </a:xfrm>
          <a:prstGeom prst="rect">
            <a:avLst/>
          </a:prstGeom>
          <a:noFill/>
          <a:ln>
            <a:solidFill>
              <a:schemeClr val="accent2">
                <a:lumMod val="75000"/>
              </a:schemeClr>
            </a:solidFill>
          </a:ln>
        </p:spPr>
        <p:txBody>
          <a:bodyPr wrap="square" rtlCol="0">
            <a:spAutoFit/>
          </a:bodyPr>
          <a:lstStyle/>
          <a:p>
            <a:r>
              <a:rPr lang="es-PE" sz="2800" dirty="0"/>
              <a:t>Efectos o consecuencias</a:t>
            </a:r>
          </a:p>
        </p:txBody>
      </p:sp>
      <p:sp>
        <p:nvSpPr>
          <p:cNvPr id="11" name="CuadroTexto 10"/>
          <p:cNvSpPr txBox="1"/>
          <p:nvPr/>
        </p:nvSpPr>
        <p:spPr>
          <a:xfrm>
            <a:off x="6926580" y="4893795"/>
            <a:ext cx="4411980" cy="523220"/>
          </a:xfrm>
          <a:prstGeom prst="rect">
            <a:avLst/>
          </a:prstGeom>
          <a:noFill/>
          <a:ln>
            <a:solidFill>
              <a:schemeClr val="accent2">
                <a:lumMod val="75000"/>
              </a:schemeClr>
            </a:solidFill>
          </a:ln>
        </p:spPr>
        <p:txBody>
          <a:bodyPr wrap="square" rtlCol="0">
            <a:spAutoFit/>
          </a:bodyPr>
          <a:lstStyle/>
          <a:p>
            <a:r>
              <a:rPr lang="es-PE" sz="2800" dirty="0"/>
              <a:t>Problema de investigación</a:t>
            </a:r>
          </a:p>
        </p:txBody>
      </p:sp>
      <p:sp>
        <p:nvSpPr>
          <p:cNvPr id="12" name="CuadroTexto 11"/>
          <p:cNvSpPr txBox="1"/>
          <p:nvPr/>
        </p:nvSpPr>
        <p:spPr>
          <a:xfrm>
            <a:off x="6926579" y="5902625"/>
            <a:ext cx="4516483" cy="523220"/>
          </a:xfrm>
          <a:prstGeom prst="rect">
            <a:avLst/>
          </a:prstGeom>
          <a:solidFill>
            <a:schemeClr val="bg1"/>
          </a:solidFill>
          <a:ln>
            <a:solidFill>
              <a:schemeClr val="accent2">
                <a:lumMod val="75000"/>
              </a:schemeClr>
            </a:solidFill>
          </a:ln>
        </p:spPr>
        <p:txBody>
          <a:bodyPr wrap="square" rtlCol="0">
            <a:spAutoFit/>
          </a:bodyPr>
          <a:lstStyle/>
          <a:p>
            <a:r>
              <a:rPr lang="es-PE" sz="2800" dirty="0"/>
              <a:t>Causas directas e indirectas</a:t>
            </a:r>
          </a:p>
        </p:txBody>
      </p:sp>
      <p:sp>
        <p:nvSpPr>
          <p:cNvPr id="13" name="Flecha derecha 12"/>
          <p:cNvSpPr/>
          <p:nvPr/>
        </p:nvSpPr>
        <p:spPr>
          <a:xfrm>
            <a:off x="3993424" y="5006815"/>
            <a:ext cx="2491740" cy="297180"/>
          </a:xfrm>
          <a:prstGeom prst="rightArrow">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Flecha derecha 13"/>
          <p:cNvSpPr/>
          <p:nvPr/>
        </p:nvSpPr>
        <p:spPr>
          <a:xfrm>
            <a:off x="4038600" y="6091101"/>
            <a:ext cx="2491740" cy="297180"/>
          </a:xfrm>
          <a:prstGeom prst="rightArrow">
            <a:avLst/>
          </a:prstGeom>
          <a:solidFill>
            <a:srgbClr val="FFCC9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0903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El árbol de problemas</a:t>
            </a:r>
          </a:p>
        </p:txBody>
      </p:sp>
      <p:sp>
        <p:nvSpPr>
          <p:cNvPr id="3" name="Marcador de contenido 2"/>
          <p:cNvSpPr>
            <a:spLocks noGrp="1"/>
          </p:cNvSpPr>
          <p:nvPr>
            <p:ph idx="1"/>
          </p:nvPr>
        </p:nvSpPr>
        <p:spPr/>
        <p:txBody>
          <a:bodyPr/>
          <a:lstStyle/>
          <a:p>
            <a:pPr algn="just"/>
            <a:endParaRPr lang="es-PE" dirty="0"/>
          </a:p>
          <a:p>
            <a:pPr algn="just"/>
            <a:r>
              <a:rPr lang="es-PE" dirty="0"/>
              <a:t>Es una técnica metodológica que permite describir un problema. Además, da la posibilidad de conocer y comprender la relación entre las causas que originan el problema y los posibles efectos o consecuencias que se derivan del mismo.</a:t>
            </a:r>
          </a:p>
          <a:p>
            <a:pPr marL="0" indent="0" algn="just">
              <a:buNone/>
            </a:pPr>
            <a:endParaRPr lang="es-PE" dirty="0"/>
          </a:p>
        </p:txBody>
      </p:sp>
    </p:spTree>
    <p:extLst>
      <p:ext uri="{BB962C8B-B14F-4D97-AF65-F5344CB8AC3E}">
        <p14:creationId xmlns:p14="http://schemas.microsoft.com/office/powerpoint/2010/main" val="236524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t="1373"/>
          <a:stretch/>
        </p:blipFill>
        <p:spPr>
          <a:xfrm>
            <a:off x="177421" y="0"/>
            <a:ext cx="12014579" cy="6803660"/>
          </a:xfrm>
          <a:prstGeom prst="rect">
            <a:avLst/>
          </a:prstGeom>
        </p:spPr>
      </p:pic>
    </p:spTree>
    <p:extLst>
      <p:ext uri="{BB962C8B-B14F-4D97-AF65-F5344CB8AC3E}">
        <p14:creationId xmlns:p14="http://schemas.microsoft.com/office/powerpoint/2010/main" val="82779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53271"/>
            <a:ext cx="2696570" cy="972354"/>
          </a:xfrm>
        </p:spPr>
        <p:txBody>
          <a:bodyPr>
            <a:normAutofit/>
          </a:bodyPr>
          <a:lstStyle/>
          <a:p>
            <a:r>
              <a:rPr lang="es-PE" sz="3600" b="1" i="1" dirty="0"/>
              <a:t>Actividad 1:</a:t>
            </a:r>
          </a:p>
        </p:txBody>
      </p:sp>
      <p:sp>
        <p:nvSpPr>
          <p:cNvPr id="3" name="Marcador de contenido 2"/>
          <p:cNvSpPr>
            <a:spLocks noGrp="1"/>
          </p:cNvSpPr>
          <p:nvPr>
            <p:ph idx="1"/>
          </p:nvPr>
        </p:nvSpPr>
        <p:spPr/>
        <p:txBody>
          <a:bodyPr/>
          <a:lstStyle/>
          <a:p>
            <a:pPr algn="just"/>
            <a:r>
              <a:rPr lang="es-PE" dirty="0"/>
              <a:t>Con tu grupo de trabajo, arma un árbol de problemas que ayude a identificar qué quieres trabajar en tu proyecto de investigación. Toma en cuenta los conocimientos previos que has adquirido tanto en la carrera como en tus prácticas.</a:t>
            </a:r>
          </a:p>
          <a:p>
            <a:pPr algn="just"/>
            <a:endParaRPr lang="es-PE" dirty="0"/>
          </a:p>
          <a:p>
            <a:pPr algn="just"/>
            <a:r>
              <a:rPr lang="es-PE" dirty="0"/>
              <a:t>Recuerda que el problema de investigación debe tener ciertas características para poder realizarse en el tiempo indicado.</a:t>
            </a:r>
          </a:p>
          <a:p>
            <a:endParaRPr lang="es-PE" dirty="0"/>
          </a:p>
          <a:p>
            <a:r>
              <a:rPr lang="es-PE" dirty="0"/>
              <a:t>Tiempo: 30 minutos.</a:t>
            </a:r>
          </a:p>
        </p:txBody>
      </p:sp>
    </p:spTree>
    <p:extLst>
      <p:ext uri="{BB962C8B-B14F-4D97-AF65-F5344CB8AC3E}">
        <p14:creationId xmlns:p14="http://schemas.microsoft.com/office/powerpoint/2010/main" val="62264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74299" y="1354898"/>
            <a:ext cx="7233619" cy="2265909"/>
          </a:xfrm>
        </p:spPr>
        <p:txBody>
          <a:bodyPr>
            <a:normAutofit/>
          </a:bodyPr>
          <a:lstStyle/>
          <a:p>
            <a:r>
              <a:rPr lang="es-PE" sz="4800" b="1" i="1" dirty="0"/>
              <a:t>Título del proyecto de investigación</a:t>
            </a:r>
          </a:p>
        </p:txBody>
      </p:sp>
      <p:pic>
        <p:nvPicPr>
          <p:cNvPr id="4" name="Imagen 3"/>
          <p:cNvPicPr>
            <a:picLocks noChangeAspect="1"/>
          </p:cNvPicPr>
          <p:nvPr/>
        </p:nvPicPr>
        <p:blipFill>
          <a:blip r:embed="rId2"/>
          <a:stretch>
            <a:fillRect/>
          </a:stretch>
        </p:blipFill>
        <p:spPr>
          <a:xfrm>
            <a:off x="6114198" y="2952067"/>
            <a:ext cx="2742843" cy="1819957"/>
          </a:xfrm>
          <a:prstGeom prst="rect">
            <a:avLst/>
          </a:prstGeom>
        </p:spPr>
      </p:pic>
    </p:spTree>
    <p:extLst>
      <p:ext uri="{BB962C8B-B14F-4D97-AF65-F5344CB8AC3E}">
        <p14:creationId xmlns:p14="http://schemas.microsoft.com/office/powerpoint/2010/main" val="368655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11037"/>
            <a:ext cx="7841776" cy="1325563"/>
          </a:xfrm>
        </p:spPr>
        <p:txBody>
          <a:bodyPr/>
          <a:lstStyle/>
          <a:p>
            <a:r>
              <a:rPr lang="es-PE" b="1" i="1" dirty="0"/>
              <a:t>¿Qué es el título de investigación?</a:t>
            </a:r>
          </a:p>
        </p:txBody>
      </p:sp>
      <p:sp>
        <p:nvSpPr>
          <p:cNvPr id="3" name="Marcador de contenido 2"/>
          <p:cNvSpPr>
            <a:spLocks noGrp="1"/>
          </p:cNvSpPr>
          <p:nvPr>
            <p:ph idx="1"/>
          </p:nvPr>
        </p:nvSpPr>
        <p:spPr>
          <a:xfrm>
            <a:off x="838200" y="2521661"/>
            <a:ext cx="10515600" cy="3169456"/>
          </a:xfrm>
        </p:spPr>
        <p:txBody>
          <a:bodyPr/>
          <a:lstStyle/>
          <a:p>
            <a:r>
              <a:rPr lang="es-PE" dirty="0"/>
              <a:t>Es lo que identifica a la investigación. Por lo tanto, debe reflejar el área temática que se propone investigar.</a:t>
            </a:r>
          </a:p>
          <a:p>
            <a:pPr marL="0" indent="0">
              <a:buNone/>
            </a:pPr>
            <a:endParaRPr lang="es-PE" dirty="0"/>
          </a:p>
          <a:p>
            <a:pPr marL="0" indent="0">
              <a:buNone/>
            </a:pPr>
            <a:endParaRPr lang="es-PE" dirty="0"/>
          </a:p>
          <a:p>
            <a:r>
              <a:rPr lang="es-PE" dirty="0"/>
              <a:t>Debe ser una definición abreviada del problema que se pretende estudiar, por lo que se debe delimitar y concretar.</a:t>
            </a:r>
          </a:p>
        </p:txBody>
      </p:sp>
    </p:spTree>
    <p:extLst>
      <p:ext uri="{BB962C8B-B14F-4D97-AF65-F5344CB8AC3E}">
        <p14:creationId xmlns:p14="http://schemas.microsoft.com/office/powerpoint/2010/main" val="298437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67360"/>
            <a:ext cx="5156200" cy="1223330"/>
          </a:xfrm>
        </p:spPr>
        <p:txBody>
          <a:bodyPr/>
          <a:lstStyle/>
          <a:p>
            <a:r>
              <a:rPr lang="es-PE" b="1" i="1" dirty="0"/>
              <a:t>Elementos del título</a:t>
            </a:r>
          </a:p>
        </p:txBody>
      </p:sp>
      <p:sp>
        <p:nvSpPr>
          <p:cNvPr id="3" name="Marcador de contenido 2"/>
          <p:cNvSpPr>
            <a:spLocks noGrp="1"/>
          </p:cNvSpPr>
          <p:nvPr>
            <p:ph idx="1"/>
          </p:nvPr>
        </p:nvSpPr>
        <p:spPr>
          <a:xfrm>
            <a:off x="838200" y="1825625"/>
            <a:ext cx="10515600" cy="4351338"/>
          </a:xfrm>
        </p:spPr>
        <p:txBody>
          <a:bodyPr/>
          <a:lstStyle/>
          <a:p>
            <a:pPr algn="ctr"/>
            <a:endParaRPr lang="es-PE" dirty="0"/>
          </a:p>
          <a:p>
            <a:pPr algn="ctr"/>
            <a:r>
              <a:rPr lang="es-PE" dirty="0"/>
              <a:t>¿Qué quiero hacer? </a:t>
            </a:r>
            <a:r>
              <a:rPr lang="es-PE" dirty="0">
                <a:sym typeface="Wingdings" panose="05000000000000000000" pitchFamily="2" charset="2"/>
              </a:rPr>
              <a:t> El tema principal.</a:t>
            </a:r>
            <a:endParaRPr lang="es-PE" dirty="0"/>
          </a:p>
          <a:p>
            <a:pPr algn="ctr"/>
            <a:endParaRPr lang="es-PE" dirty="0"/>
          </a:p>
          <a:p>
            <a:pPr algn="ctr"/>
            <a:r>
              <a:rPr lang="es-PE" dirty="0"/>
              <a:t>¿Para qué lo quiero hacer? </a:t>
            </a:r>
            <a:r>
              <a:rPr lang="es-PE" dirty="0">
                <a:sym typeface="Wingdings" panose="05000000000000000000" pitchFamily="2" charset="2"/>
              </a:rPr>
              <a:t> La función.</a:t>
            </a:r>
            <a:endParaRPr lang="es-PE" dirty="0"/>
          </a:p>
          <a:p>
            <a:pPr algn="ctr"/>
            <a:endParaRPr lang="es-PE" dirty="0"/>
          </a:p>
          <a:p>
            <a:pPr algn="ctr"/>
            <a:r>
              <a:rPr lang="es-PE" dirty="0"/>
              <a:t>¿Dónde lo quiero hacer? </a:t>
            </a:r>
            <a:r>
              <a:rPr lang="es-PE" dirty="0">
                <a:sym typeface="Wingdings" panose="05000000000000000000" pitchFamily="2" charset="2"/>
              </a:rPr>
              <a:t> El lugar.</a:t>
            </a:r>
            <a:endParaRPr lang="es-PE" dirty="0"/>
          </a:p>
          <a:p>
            <a:pPr algn="ctr"/>
            <a:endParaRPr lang="es-PE" dirty="0"/>
          </a:p>
          <a:p>
            <a:pPr algn="ctr"/>
            <a:r>
              <a:rPr lang="es-PE" dirty="0"/>
              <a:t>¿Cuándo lo quiero hacer? </a:t>
            </a:r>
            <a:r>
              <a:rPr lang="es-PE" dirty="0">
                <a:sym typeface="Wingdings" panose="05000000000000000000" pitchFamily="2" charset="2"/>
              </a:rPr>
              <a:t> El tiempo.</a:t>
            </a:r>
            <a:endParaRPr lang="es-PE" dirty="0"/>
          </a:p>
        </p:txBody>
      </p:sp>
    </p:spTree>
    <p:extLst>
      <p:ext uri="{BB962C8B-B14F-4D97-AF65-F5344CB8AC3E}">
        <p14:creationId xmlns:p14="http://schemas.microsoft.com/office/powerpoint/2010/main" val="3781556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Ejemplo:</a:t>
            </a:r>
          </a:p>
        </p:txBody>
      </p:sp>
      <p:sp>
        <p:nvSpPr>
          <p:cNvPr id="3" name="Marcador de contenido 2"/>
          <p:cNvSpPr>
            <a:spLocks noGrp="1"/>
          </p:cNvSpPr>
          <p:nvPr>
            <p:ph idx="1"/>
          </p:nvPr>
        </p:nvSpPr>
        <p:spPr/>
        <p:txBody>
          <a:bodyPr/>
          <a:lstStyle/>
          <a:p>
            <a:endParaRPr lang="es-PE" dirty="0"/>
          </a:p>
          <a:p>
            <a:r>
              <a:rPr lang="es-PE" dirty="0"/>
              <a:t>Desempeño docente en la Facultad de Ciencias de la Comunicación de la universidad “Los Santos” de Loreto en el año 2019.</a:t>
            </a:r>
          </a:p>
          <a:p>
            <a:endParaRPr lang="es-PE" dirty="0"/>
          </a:p>
          <a:p>
            <a:pPr lvl="1"/>
            <a:r>
              <a:rPr lang="es-PE" dirty="0"/>
              <a:t>Tema principal: desempeño docente.</a:t>
            </a:r>
          </a:p>
          <a:p>
            <a:pPr lvl="1"/>
            <a:r>
              <a:rPr lang="es-PE" dirty="0"/>
              <a:t>Lugar: Facultad de Ciencias de la Comunicación de la universidad “Los Santos”.</a:t>
            </a:r>
          </a:p>
          <a:p>
            <a:pPr lvl="1"/>
            <a:r>
              <a:rPr lang="es-PE" dirty="0"/>
              <a:t>Tiempo: 2019.</a:t>
            </a:r>
          </a:p>
        </p:txBody>
      </p:sp>
    </p:spTree>
    <p:extLst>
      <p:ext uri="{BB962C8B-B14F-4D97-AF65-F5344CB8AC3E}">
        <p14:creationId xmlns:p14="http://schemas.microsoft.com/office/powerpoint/2010/main" val="31146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Ejemplo:</a:t>
            </a:r>
          </a:p>
        </p:txBody>
      </p:sp>
      <p:sp>
        <p:nvSpPr>
          <p:cNvPr id="3" name="Marcador de contenido 2"/>
          <p:cNvSpPr>
            <a:spLocks noGrp="1"/>
          </p:cNvSpPr>
          <p:nvPr>
            <p:ph idx="1"/>
          </p:nvPr>
        </p:nvSpPr>
        <p:spPr/>
        <p:txBody>
          <a:bodyPr/>
          <a:lstStyle/>
          <a:p>
            <a:pPr algn="just"/>
            <a:r>
              <a:rPr lang="es-PE" dirty="0"/>
              <a:t>Propuesta de diseño para la fabricación de una máquina automatizada para optimizar la operación de cortes rectos en la manufactura de muebles en melanina.</a:t>
            </a:r>
          </a:p>
          <a:p>
            <a:pPr algn="just"/>
            <a:endParaRPr lang="es-PE" dirty="0"/>
          </a:p>
          <a:p>
            <a:pPr lvl="1" algn="just"/>
            <a:r>
              <a:rPr lang="es-PE" dirty="0"/>
              <a:t>Tema: Propuesta de diseño para la fabricación de una máquina automatizada.</a:t>
            </a:r>
          </a:p>
          <a:p>
            <a:pPr lvl="1" algn="just"/>
            <a:r>
              <a:rPr lang="es-PE" dirty="0"/>
              <a:t>Función: Optimizar la operación de cortes rectos.</a:t>
            </a:r>
          </a:p>
          <a:p>
            <a:pPr lvl="1" algn="just"/>
            <a:r>
              <a:rPr lang="es-PE" dirty="0"/>
              <a:t>Lugar/ Espacio: En la manufactura de muebles en melanina.</a:t>
            </a:r>
          </a:p>
        </p:txBody>
      </p:sp>
    </p:spTree>
    <p:extLst>
      <p:ext uri="{BB962C8B-B14F-4D97-AF65-F5344CB8AC3E}">
        <p14:creationId xmlns:p14="http://schemas.microsoft.com/office/powerpoint/2010/main" val="154526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5808260" cy="1325563"/>
          </a:xfrm>
        </p:spPr>
        <p:txBody>
          <a:bodyPr>
            <a:normAutofit/>
          </a:bodyPr>
          <a:lstStyle/>
          <a:p>
            <a:r>
              <a:rPr lang="es-PE" b="1" i="1" dirty="0"/>
              <a:t>¿Qué es un proyecto de investigación?</a:t>
            </a:r>
          </a:p>
        </p:txBody>
      </p:sp>
      <p:sp>
        <p:nvSpPr>
          <p:cNvPr id="3" name="Marcador de contenido 2"/>
          <p:cNvSpPr>
            <a:spLocks noGrp="1"/>
          </p:cNvSpPr>
          <p:nvPr>
            <p:ph idx="1"/>
          </p:nvPr>
        </p:nvSpPr>
        <p:spPr/>
        <p:txBody>
          <a:bodyPr>
            <a:normAutofit/>
          </a:bodyPr>
          <a:lstStyle/>
          <a:p>
            <a:pPr algn="just"/>
            <a:r>
              <a:rPr lang="es-ES" sz="2400" dirty="0"/>
              <a:t>Se denomina proyecto de investigación el plan que se desarrolla previamente a la realización de un trabajo de investigación. Su objetivo es presentar, de manera metódica y organizada, un conjunto de datos e informaciones en torno a un problema para encontrar una posible solución.</a:t>
            </a:r>
          </a:p>
          <a:p>
            <a:pPr algn="just"/>
            <a:endParaRPr lang="es-ES" sz="2400" dirty="0"/>
          </a:p>
          <a:p>
            <a:pPr algn="just"/>
            <a:r>
              <a:rPr lang="es-ES" sz="2400" dirty="0"/>
              <a:t>Lo primero al iniciar la elaboración de un proyecto de investigación es seleccionar </a:t>
            </a:r>
            <a:r>
              <a:rPr lang="es-ES" sz="2400" b="1" dirty="0">
                <a:solidFill>
                  <a:schemeClr val="accent1">
                    <a:lumMod val="50000"/>
                  </a:schemeClr>
                </a:solidFill>
              </a:rPr>
              <a:t>el tema a tratar e identificar el problema que queremos abordar e investigar, su validez y relevancia.</a:t>
            </a:r>
            <a:endParaRPr lang="es-PE" sz="2400" b="1" dirty="0">
              <a:solidFill>
                <a:schemeClr val="accent1">
                  <a:lumMod val="50000"/>
                </a:schemeClr>
              </a:solidFill>
            </a:endParaRPr>
          </a:p>
        </p:txBody>
      </p:sp>
    </p:spTree>
    <p:extLst>
      <p:ext uri="{BB962C8B-B14F-4D97-AF65-F5344CB8AC3E}">
        <p14:creationId xmlns:p14="http://schemas.microsoft.com/office/powerpoint/2010/main" val="161573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Ejemplo:</a:t>
            </a:r>
          </a:p>
        </p:txBody>
      </p:sp>
      <p:sp>
        <p:nvSpPr>
          <p:cNvPr id="3" name="Marcador de contenido 2"/>
          <p:cNvSpPr>
            <a:spLocks noGrp="1"/>
          </p:cNvSpPr>
          <p:nvPr>
            <p:ph idx="1"/>
          </p:nvPr>
        </p:nvSpPr>
        <p:spPr/>
        <p:txBody>
          <a:bodyPr/>
          <a:lstStyle/>
          <a:p>
            <a:pPr algn="just"/>
            <a:r>
              <a:rPr lang="es-PE" dirty="0"/>
              <a:t>Diseño de un Sistema de Comunicación Visual para línea de envases y embalajes de exportación de productos frutícolas de la empresa nacional “Sociedad Agrícola Los Carrizos Ltda.”</a:t>
            </a:r>
          </a:p>
          <a:p>
            <a:pPr algn="just"/>
            <a:endParaRPr lang="es-PE" dirty="0"/>
          </a:p>
          <a:p>
            <a:pPr lvl="1" algn="just"/>
            <a:r>
              <a:rPr lang="es-PE" dirty="0"/>
              <a:t>Tema: Diseño de un sistema de comunicación visual.</a:t>
            </a:r>
          </a:p>
          <a:p>
            <a:pPr lvl="1" algn="just"/>
            <a:r>
              <a:rPr lang="es-PE" dirty="0"/>
              <a:t>Función: Para la línea de envases y embalajes de exportación de productos frutícolas.</a:t>
            </a:r>
          </a:p>
          <a:p>
            <a:pPr lvl="1" algn="just"/>
            <a:r>
              <a:rPr lang="es-PE" dirty="0"/>
              <a:t>Lugar: La empresa nacional “Sociedad Agrícola Los Carrizos Ltda.”</a:t>
            </a:r>
          </a:p>
        </p:txBody>
      </p:sp>
    </p:spTree>
    <p:extLst>
      <p:ext uri="{BB962C8B-B14F-4D97-AF65-F5344CB8AC3E}">
        <p14:creationId xmlns:p14="http://schemas.microsoft.com/office/powerpoint/2010/main" val="3260853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Ejemplo:</a:t>
            </a:r>
          </a:p>
        </p:txBody>
      </p:sp>
      <p:sp>
        <p:nvSpPr>
          <p:cNvPr id="3" name="Marcador de contenido 2"/>
          <p:cNvSpPr>
            <a:spLocks noGrp="1"/>
          </p:cNvSpPr>
          <p:nvPr>
            <p:ph idx="1"/>
          </p:nvPr>
        </p:nvSpPr>
        <p:spPr/>
        <p:txBody>
          <a:bodyPr/>
          <a:lstStyle/>
          <a:p>
            <a:r>
              <a:rPr lang="es-ES" dirty="0"/>
              <a:t>Implementación de un informático (consola) para la automatización de procesos administrativos mediante un sistema generador de claves de la carrera de Ingeniería en Sistemas de la Universidad Estatal del Sur de </a:t>
            </a:r>
            <a:r>
              <a:rPr lang="es-ES" dirty="0" err="1"/>
              <a:t>Manabi</a:t>
            </a:r>
            <a:r>
              <a:rPr lang="es-ES" dirty="0"/>
              <a:t>.</a:t>
            </a:r>
          </a:p>
          <a:p>
            <a:endParaRPr lang="es-ES" dirty="0"/>
          </a:p>
          <a:p>
            <a:pPr lvl="1"/>
            <a:r>
              <a:rPr lang="es-ES" dirty="0"/>
              <a:t>Tema: Implementación de un informático (consola)</a:t>
            </a:r>
          </a:p>
          <a:p>
            <a:pPr lvl="1"/>
            <a:r>
              <a:rPr lang="es-ES" dirty="0"/>
              <a:t>Función: La automatización de procesos administrativos mediante un sistema generador de claves.</a:t>
            </a:r>
          </a:p>
          <a:p>
            <a:pPr lvl="1"/>
            <a:r>
              <a:rPr lang="es-ES" dirty="0"/>
              <a:t>Lugar: Ingeniería en Sistemas de la Universidad estatal del Sur de </a:t>
            </a:r>
            <a:r>
              <a:rPr lang="es-ES" dirty="0" err="1"/>
              <a:t>Manabi</a:t>
            </a:r>
            <a:r>
              <a:rPr lang="es-ES" dirty="0"/>
              <a:t>.</a:t>
            </a:r>
          </a:p>
          <a:p>
            <a:endParaRPr lang="es-PE" dirty="0"/>
          </a:p>
        </p:txBody>
      </p:sp>
    </p:spTree>
    <p:extLst>
      <p:ext uri="{BB962C8B-B14F-4D97-AF65-F5344CB8AC3E}">
        <p14:creationId xmlns:p14="http://schemas.microsoft.com/office/powerpoint/2010/main" val="271921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i="1" dirty="0"/>
              <a:t>Actividad 2:</a:t>
            </a:r>
          </a:p>
        </p:txBody>
      </p:sp>
      <p:sp>
        <p:nvSpPr>
          <p:cNvPr id="3" name="Marcador de contenido 2"/>
          <p:cNvSpPr>
            <a:spLocks noGrp="1"/>
          </p:cNvSpPr>
          <p:nvPr>
            <p:ph idx="1"/>
          </p:nvPr>
        </p:nvSpPr>
        <p:spPr/>
        <p:txBody>
          <a:bodyPr/>
          <a:lstStyle/>
          <a:p>
            <a:r>
              <a:rPr lang="es-PE" dirty="0"/>
              <a:t>A partir del trabajo realizado en el árbol de problemas, redacten el título del proyecto de investigación.</a:t>
            </a:r>
          </a:p>
          <a:p>
            <a:endParaRPr lang="es-PE" dirty="0"/>
          </a:p>
          <a:p>
            <a:r>
              <a:rPr lang="es-PE" dirty="0"/>
              <a:t>Recordemos las características que se toman en cuenta al momento de crear el título (elementos).</a:t>
            </a:r>
          </a:p>
          <a:p>
            <a:endParaRPr lang="es-PE" dirty="0"/>
          </a:p>
          <a:p>
            <a:r>
              <a:rPr lang="es-PE" dirty="0"/>
              <a:t>Tiempo: 20 minutos.</a:t>
            </a:r>
          </a:p>
        </p:txBody>
      </p:sp>
    </p:spTree>
    <p:extLst>
      <p:ext uri="{BB962C8B-B14F-4D97-AF65-F5344CB8AC3E}">
        <p14:creationId xmlns:p14="http://schemas.microsoft.com/office/powerpoint/2010/main" val="68380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42799"/>
            <a:ext cx="5112224" cy="1325563"/>
          </a:xfrm>
        </p:spPr>
        <p:txBody>
          <a:bodyPr>
            <a:normAutofit/>
          </a:bodyPr>
          <a:lstStyle/>
          <a:p>
            <a:r>
              <a:rPr lang="es-PE" sz="4000" b="1" i="1" dirty="0"/>
              <a:t>Para la siguiente clase</a:t>
            </a:r>
          </a:p>
        </p:txBody>
      </p:sp>
      <p:sp>
        <p:nvSpPr>
          <p:cNvPr id="3" name="Marcador de contenido 2"/>
          <p:cNvSpPr>
            <a:spLocks noGrp="1"/>
          </p:cNvSpPr>
          <p:nvPr>
            <p:ph idx="1"/>
          </p:nvPr>
        </p:nvSpPr>
        <p:spPr/>
        <p:txBody>
          <a:bodyPr/>
          <a:lstStyle/>
          <a:p>
            <a:endParaRPr lang="es-PE" dirty="0"/>
          </a:p>
          <a:p>
            <a:r>
              <a:rPr lang="es-PE" dirty="0"/>
              <a:t>Traer una laptop por equipo (mínimo).</a:t>
            </a:r>
          </a:p>
          <a:p>
            <a:endParaRPr lang="es-PE" dirty="0"/>
          </a:p>
          <a:p>
            <a:r>
              <a:rPr lang="es-PE" dirty="0"/>
              <a:t>Traer información sobre el tema que sea escogido. Recuerden utilizar: Google académico, PDF, revistas, artículos, manuales, CD, etc.</a:t>
            </a:r>
          </a:p>
        </p:txBody>
      </p:sp>
    </p:spTree>
    <p:extLst>
      <p:ext uri="{BB962C8B-B14F-4D97-AF65-F5344CB8AC3E}">
        <p14:creationId xmlns:p14="http://schemas.microsoft.com/office/powerpoint/2010/main" val="138141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5400" b="1" i="1" dirty="0"/>
              <a:t>Problema de investigación</a:t>
            </a:r>
          </a:p>
        </p:txBody>
      </p:sp>
      <p:pic>
        <p:nvPicPr>
          <p:cNvPr id="4" name="Imagen 3"/>
          <p:cNvPicPr>
            <a:picLocks noChangeAspect="1"/>
          </p:cNvPicPr>
          <p:nvPr/>
        </p:nvPicPr>
        <p:blipFill>
          <a:blip r:embed="rId2"/>
          <a:stretch>
            <a:fillRect/>
          </a:stretch>
        </p:blipFill>
        <p:spPr>
          <a:xfrm>
            <a:off x="7479257" y="1244717"/>
            <a:ext cx="4468834" cy="2563008"/>
          </a:xfrm>
          <a:prstGeom prst="rect">
            <a:avLst/>
          </a:prstGeom>
        </p:spPr>
      </p:pic>
    </p:spTree>
    <p:extLst>
      <p:ext uri="{BB962C8B-B14F-4D97-AF65-F5344CB8AC3E}">
        <p14:creationId xmlns:p14="http://schemas.microsoft.com/office/powerpoint/2010/main" val="376908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8282940" cy="1325563"/>
          </a:xfrm>
        </p:spPr>
        <p:txBody>
          <a:bodyPr/>
          <a:lstStyle/>
          <a:p>
            <a:r>
              <a:rPr lang="es-PE" dirty="0"/>
              <a:t>Veamos las siguientes imágenes:</a:t>
            </a:r>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260" t="6241" b="4999"/>
          <a:stretch/>
        </p:blipFill>
        <p:spPr>
          <a:xfrm>
            <a:off x="1263831" y="1319348"/>
            <a:ext cx="9555480" cy="3971109"/>
          </a:xfrm>
          <a:prstGeom prst="rect">
            <a:avLst/>
          </a:prstGeom>
        </p:spPr>
      </p:pic>
      <p:sp>
        <p:nvSpPr>
          <p:cNvPr id="4" name="CuadroTexto 3"/>
          <p:cNvSpPr txBox="1"/>
          <p:nvPr/>
        </p:nvSpPr>
        <p:spPr>
          <a:xfrm>
            <a:off x="1263831" y="5290457"/>
            <a:ext cx="10097589" cy="584775"/>
          </a:xfrm>
          <a:prstGeom prst="rect">
            <a:avLst/>
          </a:prstGeom>
          <a:noFill/>
        </p:spPr>
        <p:txBody>
          <a:bodyPr wrap="square" rtlCol="0">
            <a:spAutoFit/>
          </a:bodyPr>
          <a:lstStyle/>
          <a:p>
            <a:pPr algn="ctr"/>
            <a:r>
              <a:rPr lang="es-PE" sz="3200" b="1" dirty="0"/>
              <a:t>¿Qué podemos ver en estas imágenes?</a:t>
            </a:r>
          </a:p>
        </p:txBody>
      </p:sp>
    </p:spTree>
    <p:extLst>
      <p:ext uri="{BB962C8B-B14F-4D97-AF65-F5344CB8AC3E}">
        <p14:creationId xmlns:p14="http://schemas.microsoft.com/office/powerpoint/2010/main" val="221535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88458"/>
            <a:ext cx="8305800" cy="1325563"/>
          </a:xfrm>
        </p:spPr>
        <p:txBody>
          <a:bodyPr>
            <a:normAutofit/>
          </a:bodyPr>
          <a:lstStyle/>
          <a:p>
            <a:r>
              <a:rPr lang="es-PE" sz="3600" b="1" dirty="0"/>
              <a:t>Respondamos a las siguientes preguntas…</a:t>
            </a:r>
          </a:p>
        </p:txBody>
      </p:sp>
      <p:sp>
        <p:nvSpPr>
          <p:cNvPr id="3" name="Marcador de contenido 2"/>
          <p:cNvSpPr>
            <a:spLocks noGrp="1"/>
          </p:cNvSpPr>
          <p:nvPr>
            <p:ph idx="1"/>
          </p:nvPr>
        </p:nvSpPr>
        <p:spPr>
          <a:xfrm>
            <a:off x="838200" y="2740025"/>
            <a:ext cx="5265420" cy="3032978"/>
          </a:xfrm>
        </p:spPr>
        <p:txBody>
          <a:bodyPr>
            <a:normAutofit/>
          </a:bodyPr>
          <a:lstStyle/>
          <a:p>
            <a:pPr algn="just"/>
            <a:r>
              <a:rPr lang="es-PE" sz="3600" dirty="0"/>
              <a:t>¿</a:t>
            </a:r>
            <a:r>
              <a:rPr lang="es-PE" dirty="0"/>
              <a:t>Qué problema existe?</a:t>
            </a:r>
          </a:p>
          <a:p>
            <a:pPr marL="0" indent="0" algn="just">
              <a:buNone/>
            </a:pPr>
            <a:endParaRPr lang="es-PE" dirty="0"/>
          </a:p>
          <a:p>
            <a:pPr algn="just"/>
            <a:r>
              <a:rPr lang="es-PE" dirty="0"/>
              <a:t>¿Cuáles serán las causas de este problema?</a:t>
            </a:r>
          </a:p>
          <a:p>
            <a:pPr algn="just"/>
            <a:endParaRPr lang="es-PE" dirty="0"/>
          </a:p>
          <a:p>
            <a:pPr algn="just"/>
            <a:r>
              <a:rPr lang="es-PE" dirty="0"/>
              <a:t>¿Cuáles serán las consecuencias?</a:t>
            </a:r>
          </a:p>
        </p:txBody>
      </p:sp>
      <p:pic>
        <p:nvPicPr>
          <p:cNvPr id="4" name="Imagen 3"/>
          <p:cNvPicPr>
            <a:picLocks noChangeAspect="1"/>
          </p:cNvPicPr>
          <p:nvPr/>
        </p:nvPicPr>
        <p:blipFill>
          <a:blip r:embed="rId2"/>
          <a:stretch>
            <a:fillRect/>
          </a:stretch>
        </p:blipFill>
        <p:spPr>
          <a:xfrm>
            <a:off x="6549773" y="2579426"/>
            <a:ext cx="3557161" cy="3557161"/>
          </a:xfrm>
          <a:prstGeom prst="rect">
            <a:avLst/>
          </a:prstGeom>
        </p:spPr>
      </p:pic>
    </p:spTree>
    <p:extLst>
      <p:ext uri="{BB962C8B-B14F-4D97-AF65-F5344CB8AC3E}">
        <p14:creationId xmlns:p14="http://schemas.microsoft.com/office/powerpoint/2010/main" val="393416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¿Qué es un problema?</a:t>
            </a:r>
          </a:p>
        </p:txBody>
      </p:sp>
      <p:sp>
        <p:nvSpPr>
          <p:cNvPr id="3" name="Marcador de contenido 2"/>
          <p:cNvSpPr>
            <a:spLocks noGrp="1"/>
          </p:cNvSpPr>
          <p:nvPr>
            <p:ph idx="1"/>
          </p:nvPr>
        </p:nvSpPr>
        <p:spPr/>
        <p:txBody>
          <a:bodyPr>
            <a:normAutofit/>
          </a:bodyPr>
          <a:lstStyle/>
          <a:p>
            <a:pPr marL="0" indent="0">
              <a:buNone/>
            </a:pPr>
            <a:r>
              <a:rPr lang="es-PE" dirty="0"/>
              <a:t>Es un hecho no resuelto que debe encontrar una respuesta</a:t>
            </a:r>
          </a:p>
          <a:p>
            <a:endParaRPr lang="es-PE" dirty="0"/>
          </a:p>
          <a:p>
            <a:endParaRPr lang="es-PE" dirty="0"/>
          </a:p>
          <a:p>
            <a:endParaRPr lang="es-PE" dirty="0"/>
          </a:p>
          <a:p>
            <a:endParaRPr lang="es-PE" dirty="0"/>
          </a:p>
          <a:p>
            <a:endParaRPr lang="es-PE" dirty="0"/>
          </a:p>
          <a:p>
            <a:pPr marL="0" indent="0">
              <a:buNone/>
            </a:pPr>
            <a:r>
              <a:rPr lang="es-PE" dirty="0"/>
              <a:t>Lo cual permitirá resolver parcial o totalmente el problema.</a:t>
            </a:r>
          </a:p>
        </p:txBody>
      </p:sp>
      <p:grpSp>
        <p:nvGrpSpPr>
          <p:cNvPr id="10" name="Grupo 9"/>
          <p:cNvGrpSpPr/>
          <p:nvPr/>
        </p:nvGrpSpPr>
        <p:grpSpPr>
          <a:xfrm>
            <a:off x="2651760" y="2498271"/>
            <a:ext cx="6541226" cy="2092828"/>
            <a:chOff x="1920240" y="2246811"/>
            <a:chExt cx="6541226" cy="2092828"/>
          </a:xfrm>
        </p:grpSpPr>
        <p:sp>
          <p:nvSpPr>
            <p:cNvPr id="4" name="Pentágono 3"/>
            <p:cNvSpPr/>
            <p:nvPr/>
          </p:nvSpPr>
          <p:spPr>
            <a:xfrm>
              <a:off x="1920240" y="2246811"/>
              <a:ext cx="3683726" cy="627018"/>
            </a:xfrm>
            <a:prstGeom prst="homePlat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Pentágono 4"/>
            <p:cNvSpPr/>
            <p:nvPr/>
          </p:nvSpPr>
          <p:spPr>
            <a:xfrm>
              <a:off x="3360420" y="2958158"/>
              <a:ext cx="3683726" cy="627018"/>
            </a:xfrm>
            <a:prstGeom prst="homePlate">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Pentágono 5"/>
            <p:cNvSpPr/>
            <p:nvPr/>
          </p:nvSpPr>
          <p:spPr>
            <a:xfrm>
              <a:off x="4777740" y="3712621"/>
              <a:ext cx="3683726" cy="627018"/>
            </a:xfrm>
            <a:prstGeom prst="homePlat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CuadroTexto 6"/>
            <p:cNvSpPr txBox="1"/>
            <p:nvPr/>
          </p:nvSpPr>
          <p:spPr>
            <a:xfrm>
              <a:off x="2286000" y="2351748"/>
              <a:ext cx="2491740" cy="461665"/>
            </a:xfrm>
            <a:prstGeom prst="rect">
              <a:avLst/>
            </a:prstGeom>
            <a:noFill/>
          </p:spPr>
          <p:txBody>
            <a:bodyPr wrap="square" rtlCol="0">
              <a:spAutoFit/>
            </a:bodyPr>
            <a:lstStyle/>
            <a:p>
              <a:r>
                <a:rPr lang="es-PE" sz="2400" b="1" dirty="0"/>
                <a:t>Teórica o práctica</a:t>
              </a:r>
            </a:p>
          </p:txBody>
        </p:sp>
        <p:sp>
          <p:nvSpPr>
            <p:cNvPr id="8" name="CuadroTexto 7"/>
            <p:cNvSpPr txBox="1"/>
            <p:nvPr/>
          </p:nvSpPr>
          <p:spPr>
            <a:xfrm>
              <a:off x="3360420" y="3064182"/>
              <a:ext cx="2491740" cy="461665"/>
            </a:xfrm>
            <a:prstGeom prst="rect">
              <a:avLst/>
            </a:prstGeom>
            <a:noFill/>
          </p:spPr>
          <p:txBody>
            <a:bodyPr wrap="square" rtlCol="0">
              <a:spAutoFit/>
            </a:bodyPr>
            <a:lstStyle/>
            <a:p>
              <a:r>
                <a:rPr lang="es-PE" sz="2400" b="1" dirty="0"/>
                <a:t>Científica o vulgar</a:t>
              </a:r>
            </a:p>
          </p:txBody>
        </p:sp>
        <p:sp>
          <p:nvSpPr>
            <p:cNvPr id="9" name="CuadroTexto 8"/>
            <p:cNvSpPr txBox="1"/>
            <p:nvPr/>
          </p:nvSpPr>
          <p:spPr>
            <a:xfrm>
              <a:off x="4699363" y="3770461"/>
              <a:ext cx="2491740" cy="461665"/>
            </a:xfrm>
            <a:prstGeom prst="rect">
              <a:avLst/>
            </a:prstGeom>
            <a:noFill/>
          </p:spPr>
          <p:txBody>
            <a:bodyPr wrap="square" rtlCol="0">
              <a:spAutoFit/>
            </a:bodyPr>
            <a:lstStyle/>
            <a:p>
              <a:r>
                <a:rPr lang="es-PE" sz="2400" b="1" dirty="0"/>
                <a:t>Social o particular</a:t>
              </a:r>
            </a:p>
          </p:txBody>
        </p:sp>
      </p:grpSp>
    </p:spTree>
    <p:extLst>
      <p:ext uri="{BB962C8B-B14F-4D97-AF65-F5344CB8AC3E}">
        <p14:creationId xmlns:p14="http://schemas.microsoft.com/office/powerpoint/2010/main" val="212436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89220" y="1874521"/>
            <a:ext cx="6187440" cy="3474720"/>
          </a:xfrm>
        </p:spPr>
        <p:txBody>
          <a:bodyPr>
            <a:normAutofit/>
          </a:bodyPr>
          <a:lstStyle/>
          <a:p>
            <a:pPr marL="0" indent="0" algn="just">
              <a:buNone/>
            </a:pPr>
            <a:r>
              <a:rPr lang="es-PE" sz="3200" dirty="0"/>
              <a:t>El </a:t>
            </a:r>
            <a:r>
              <a:rPr lang="es-PE" sz="3200" b="1" dirty="0"/>
              <a:t>PROBLEMA DE INVESTIGACIÓN </a:t>
            </a:r>
            <a:r>
              <a:rPr lang="es-PE" sz="3200" dirty="0"/>
              <a:t>surge de la realidad o la práctica social. Para hablar de un problema de investigación nos referiremos a una situación problemática reinterpretada apoyada de la teoría o de una ciencia en particular.</a:t>
            </a:r>
          </a:p>
        </p:txBody>
      </p:sp>
      <p:pic>
        <p:nvPicPr>
          <p:cNvPr id="4" name="Imagen 3"/>
          <p:cNvPicPr>
            <a:picLocks noChangeAspect="1"/>
          </p:cNvPicPr>
          <p:nvPr/>
        </p:nvPicPr>
        <p:blipFill>
          <a:blip r:embed="rId2"/>
          <a:stretch>
            <a:fillRect/>
          </a:stretch>
        </p:blipFill>
        <p:spPr>
          <a:xfrm>
            <a:off x="843915" y="1338190"/>
            <a:ext cx="4345305" cy="4011051"/>
          </a:xfrm>
          <a:prstGeom prst="rect">
            <a:avLst/>
          </a:prstGeom>
        </p:spPr>
      </p:pic>
    </p:spTree>
    <p:extLst>
      <p:ext uri="{BB962C8B-B14F-4D97-AF65-F5344CB8AC3E}">
        <p14:creationId xmlns:p14="http://schemas.microsoft.com/office/powerpoint/2010/main" val="365644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3920" y="0"/>
            <a:ext cx="8214360" cy="1325563"/>
          </a:xfrm>
        </p:spPr>
        <p:txBody>
          <a:bodyPr>
            <a:normAutofit/>
          </a:bodyPr>
          <a:lstStyle/>
          <a:p>
            <a:pPr algn="ctr"/>
            <a:r>
              <a:rPr lang="es-PE" sz="3600" b="1" dirty="0"/>
              <a:t>¿Qué factores debemos tomar en cuenta para escoger un problema?</a:t>
            </a:r>
          </a:p>
        </p:txBody>
      </p:sp>
      <p:sp>
        <p:nvSpPr>
          <p:cNvPr id="12" name="Pentágono 11"/>
          <p:cNvSpPr/>
          <p:nvPr/>
        </p:nvSpPr>
        <p:spPr>
          <a:xfrm>
            <a:off x="2145571" y="5786846"/>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Pentágono 12"/>
          <p:cNvSpPr/>
          <p:nvPr/>
        </p:nvSpPr>
        <p:spPr>
          <a:xfrm>
            <a:off x="2145569" y="3698694"/>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Pentágono 13"/>
          <p:cNvSpPr/>
          <p:nvPr/>
        </p:nvSpPr>
        <p:spPr>
          <a:xfrm>
            <a:off x="2145570" y="4220732"/>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Pentágono 14"/>
          <p:cNvSpPr/>
          <p:nvPr/>
        </p:nvSpPr>
        <p:spPr>
          <a:xfrm>
            <a:off x="2145571" y="4742770"/>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Pentágono 15"/>
          <p:cNvSpPr/>
          <p:nvPr/>
        </p:nvSpPr>
        <p:spPr>
          <a:xfrm>
            <a:off x="2145571" y="5264808"/>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Pentágono 16"/>
          <p:cNvSpPr/>
          <p:nvPr/>
        </p:nvSpPr>
        <p:spPr>
          <a:xfrm>
            <a:off x="2145566" y="1610542"/>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Pentágono 17"/>
          <p:cNvSpPr/>
          <p:nvPr/>
        </p:nvSpPr>
        <p:spPr>
          <a:xfrm>
            <a:off x="2145566" y="2133782"/>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Pentágono 18"/>
          <p:cNvSpPr/>
          <p:nvPr/>
        </p:nvSpPr>
        <p:spPr>
          <a:xfrm>
            <a:off x="2145567" y="2657022"/>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Pentágono 19"/>
          <p:cNvSpPr/>
          <p:nvPr/>
        </p:nvSpPr>
        <p:spPr>
          <a:xfrm>
            <a:off x="2145568" y="3176656"/>
            <a:ext cx="7661365" cy="445838"/>
          </a:xfrm>
          <a:prstGeom prst="homePlate">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CuadroTexto 20"/>
          <p:cNvSpPr txBox="1"/>
          <p:nvPr/>
        </p:nvSpPr>
        <p:spPr>
          <a:xfrm>
            <a:off x="2799248" y="1610562"/>
            <a:ext cx="5486400" cy="523220"/>
          </a:xfrm>
          <a:prstGeom prst="rect">
            <a:avLst/>
          </a:prstGeom>
          <a:noFill/>
        </p:spPr>
        <p:txBody>
          <a:bodyPr wrap="square" rtlCol="0">
            <a:spAutoFit/>
          </a:bodyPr>
          <a:lstStyle/>
          <a:p>
            <a:pPr algn="ctr"/>
            <a:r>
              <a:rPr lang="es-PE" sz="2800" b="1" dirty="0"/>
              <a:t>PRECISIÓN</a:t>
            </a:r>
          </a:p>
        </p:txBody>
      </p:sp>
      <p:sp>
        <p:nvSpPr>
          <p:cNvPr id="22" name="CuadroTexto 21"/>
          <p:cNvSpPr txBox="1"/>
          <p:nvPr/>
        </p:nvSpPr>
        <p:spPr>
          <a:xfrm>
            <a:off x="2634595" y="2110648"/>
            <a:ext cx="5651053" cy="461665"/>
          </a:xfrm>
          <a:prstGeom prst="rect">
            <a:avLst/>
          </a:prstGeom>
          <a:solidFill>
            <a:srgbClr val="CCFFCC"/>
          </a:solidFill>
          <a:ln>
            <a:noFill/>
          </a:ln>
        </p:spPr>
        <p:txBody>
          <a:bodyPr wrap="square" rtlCol="0">
            <a:spAutoFit/>
          </a:bodyPr>
          <a:lstStyle/>
          <a:p>
            <a:pPr algn="ctr"/>
            <a:r>
              <a:rPr lang="es-PE" sz="2400" b="1" dirty="0"/>
              <a:t>EXTENSIÓN</a:t>
            </a:r>
          </a:p>
        </p:txBody>
      </p:sp>
      <p:sp>
        <p:nvSpPr>
          <p:cNvPr id="23" name="CuadroTexto 22"/>
          <p:cNvSpPr txBox="1"/>
          <p:nvPr/>
        </p:nvSpPr>
        <p:spPr>
          <a:xfrm>
            <a:off x="2822666" y="3156913"/>
            <a:ext cx="5486400" cy="523220"/>
          </a:xfrm>
          <a:prstGeom prst="rect">
            <a:avLst/>
          </a:prstGeom>
          <a:noFill/>
        </p:spPr>
        <p:txBody>
          <a:bodyPr wrap="square" rtlCol="0">
            <a:spAutoFit/>
          </a:bodyPr>
          <a:lstStyle/>
          <a:p>
            <a:pPr algn="ctr"/>
            <a:r>
              <a:rPr lang="es-PE" sz="2800" b="1" dirty="0"/>
              <a:t>RELEVANCIA</a:t>
            </a:r>
          </a:p>
        </p:txBody>
      </p:sp>
      <p:sp>
        <p:nvSpPr>
          <p:cNvPr id="24" name="CuadroTexto 23"/>
          <p:cNvSpPr txBox="1"/>
          <p:nvPr/>
        </p:nvSpPr>
        <p:spPr>
          <a:xfrm>
            <a:off x="2799248" y="3599287"/>
            <a:ext cx="5486400" cy="523220"/>
          </a:xfrm>
          <a:prstGeom prst="rect">
            <a:avLst/>
          </a:prstGeom>
          <a:noFill/>
        </p:spPr>
        <p:txBody>
          <a:bodyPr wrap="square" rtlCol="0">
            <a:spAutoFit/>
          </a:bodyPr>
          <a:lstStyle/>
          <a:p>
            <a:pPr algn="ctr"/>
            <a:r>
              <a:rPr lang="es-PE" sz="2800" b="1" dirty="0"/>
              <a:t>FACTIBILIDAD</a:t>
            </a:r>
          </a:p>
        </p:txBody>
      </p:sp>
      <p:sp>
        <p:nvSpPr>
          <p:cNvPr id="25" name="CuadroTexto 24"/>
          <p:cNvSpPr txBox="1"/>
          <p:nvPr/>
        </p:nvSpPr>
        <p:spPr>
          <a:xfrm>
            <a:off x="2812320" y="4191208"/>
            <a:ext cx="5486400" cy="523220"/>
          </a:xfrm>
          <a:prstGeom prst="rect">
            <a:avLst/>
          </a:prstGeom>
          <a:noFill/>
        </p:spPr>
        <p:txBody>
          <a:bodyPr wrap="square" rtlCol="0">
            <a:spAutoFit/>
          </a:bodyPr>
          <a:lstStyle/>
          <a:p>
            <a:pPr algn="ctr"/>
            <a:r>
              <a:rPr lang="es-PE" sz="2800" b="1" dirty="0"/>
              <a:t>TIEMPO</a:t>
            </a:r>
          </a:p>
        </p:txBody>
      </p:sp>
      <p:sp>
        <p:nvSpPr>
          <p:cNvPr id="26" name="CuadroTexto 25"/>
          <p:cNvSpPr txBox="1"/>
          <p:nvPr/>
        </p:nvSpPr>
        <p:spPr>
          <a:xfrm>
            <a:off x="2812320" y="4735271"/>
            <a:ext cx="5486400" cy="523220"/>
          </a:xfrm>
          <a:prstGeom prst="rect">
            <a:avLst/>
          </a:prstGeom>
          <a:noFill/>
        </p:spPr>
        <p:txBody>
          <a:bodyPr wrap="square" rtlCol="0">
            <a:spAutoFit/>
          </a:bodyPr>
          <a:lstStyle/>
          <a:p>
            <a:pPr algn="ctr"/>
            <a:r>
              <a:rPr lang="es-PE" sz="2800" b="1" dirty="0"/>
              <a:t>UTILIDAD</a:t>
            </a:r>
          </a:p>
        </p:txBody>
      </p:sp>
      <p:sp>
        <p:nvSpPr>
          <p:cNvPr id="27" name="CuadroTexto 26"/>
          <p:cNvSpPr txBox="1"/>
          <p:nvPr/>
        </p:nvSpPr>
        <p:spPr>
          <a:xfrm>
            <a:off x="2822666" y="5223122"/>
            <a:ext cx="5486400" cy="523220"/>
          </a:xfrm>
          <a:prstGeom prst="rect">
            <a:avLst/>
          </a:prstGeom>
          <a:noFill/>
        </p:spPr>
        <p:txBody>
          <a:bodyPr wrap="square" rtlCol="0">
            <a:spAutoFit/>
          </a:bodyPr>
          <a:lstStyle/>
          <a:p>
            <a:pPr algn="ctr"/>
            <a:r>
              <a:rPr lang="es-PE" sz="2800" b="1" dirty="0"/>
              <a:t>FUENTES DE INFORMACIÓN</a:t>
            </a:r>
          </a:p>
        </p:txBody>
      </p:sp>
      <p:sp>
        <p:nvSpPr>
          <p:cNvPr id="28" name="CuadroTexto 27"/>
          <p:cNvSpPr txBox="1"/>
          <p:nvPr/>
        </p:nvSpPr>
        <p:spPr>
          <a:xfrm>
            <a:off x="2822666" y="5784442"/>
            <a:ext cx="5486400" cy="523220"/>
          </a:xfrm>
          <a:prstGeom prst="rect">
            <a:avLst/>
          </a:prstGeom>
          <a:noFill/>
        </p:spPr>
        <p:txBody>
          <a:bodyPr wrap="square" rtlCol="0">
            <a:spAutoFit/>
          </a:bodyPr>
          <a:lstStyle/>
          <a:p>
            <a:pPr algn="ctr"/>
            <a:r>
              <a:rPr lang="es-PE" sz="2800" b="1" dirty="0"/>
              <a:t>CAPACIDAD PARA DESARROLLO</a:t>
            </a:r>
          </a:p>
        </p:txBody>
      </p:sp>
      <p:sp>
        <p:nvSpPr>
          <p:cNvPr id="31" name="CuadroTexto 30"/>
          <p:cNvSpPr txBox="1"/>
          <p:nvPr/>
        </p:nvSpPr>
        <p:spPr>
          <a:xfrm>
            <a:off x="2822666" y="2646758"/>
            <a:ext cx="5486400" cy="523220"/>
          </a:xfrm>
          <a:prstGeom prst="rect">
            <a:avLst/>
          </a:prstGeom>
          <a:noFill/>
        </p:spPr>
        <p:txBody>
          <a:bodyPr wrap="square" rtlCol="0">
            <a:spAutoFit/>
          </a:bodyPr>
          <a:lstStyle/>
          <a:p>
            <a:pPr algn="ctr"/>
            <a:r>
              <a:rPr lang="es-PE" sz="2800" b="1" dirty="0"/>
              <a:t>ORIGINALIDAD</a:t>
            </a:r>
          </a:p>
        </p:txBody>
      </p:sp>
    </p:spTree>
    <p:extLst>
      <p:ext uri="{BB962C8B-B14F-4D97-AF65-F5344CB8AC3E}">
        <p14:creationId xmlns:p14="http://schemas.microsoft.com/office/powerpoint/2010/main" val="324188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7"/>
            <a:ext cx="8191500" cy="1006473"/>
          </a:xfrm>
        </p:spPr>
        <p:txBody>
          <a:bodyPr>
            <a:normAutofit fontScale="90000"/>
          </a:bodyPr>
          <a:lstStyle/>
          <a:p>
            <a:pPr algn="ctr"/>
            <a:r>
              <a:rPr lang="es-PE" b="1" dirty="0"/>
              <a:t>¿Cómo formular la pregunta de investigación?</a:t>
            </a:r>
          </a:p>
        </p:txBody>
      </p:sp>
      <p:graphicFrame>
        <p:nvGraphicFramePr>
          <p:cNvPr id="4" name="3 Marcador de contenido"/>
          <p:cNvGraphicFramePr>
            <a:graphicFrameLocks noGrp="1"/>
          </p:cNvGraphicFramePr>
          <p:nvPr>
            <p:ph sz="quarter" idx="1"/>
            <p:extLst/>
          </p:nvPr>
        </p:nvGraphicFramePr>
        <p:xfrm>
          <a:off x="1856105" y="1849760"/>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694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0D986902-391F-466A-B38E-BE1AECF35BF1}"/>
                                            </p:graphicEl>
                                          </p:spTgt>
                                        </p:tgtEl>
                                        <p:attrNameLst>
                                          <p:attrName>style.visibility</p:attrName>
                                        </p:attrNameLst>
                                      </p:cBhvr>
                                      <p:to>
                                        <p:strVal val="visible"/>
                                      </p:to>
                                    </p:set>
                                    <p:animEffect transition="in" filter="wipe(down)">
                                      <p:cBhvr>
                                        <p:cTn id="7" dur="500"/>
                                        <p:tgtEl>
                                          <p:spTgt spid="4">
                                            <p:graphicEl>
                                              <a:dgm id="{0D986902-391F-466A-B38E-BE1AECF35B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6F10ECCE-C57F-47D4-B118-726941608FEB}"/>
                                            </p:graphicEl>
                                          </p:spTgt>
                                        </p:tgtEl>
                                        <p:attrNameLst>
                                          <p:attrName>style.visibility</p:attrName>
                                        </p:attrNameLst>
                                      </p:cBhvr>
                                      <p:to>
                                        <p:strVal val="visible"/>
                                      </p:to>
                                    </p:set>
                                    <p:animEffect transition="in" filter="wipe(down)">
                                      <p:cBhvr>
                                        <p:cTn id="12" dur="500"/>
                                        <p:tgtEl>
                                          <p:spTgt spid="4">
                                            <p:graphicEl>
                                              <a:dgm id="{6F10ECCE-C57F-47D4-B118-726941608FEB}"/>
                                            </p:graphic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graphicEl>
                                              <a:dgm id="{82790D9B-CB78-4BA9-A90C-1EA4A2945D32}"/>
                                            </p:graphicEl>
                                          </p:spTgt>
                                        </p:tgtEl>
                                        <p:attrNameLst>
                                          <p:attrName>style.visibility</p:attrName>
                                        </p:attrNameLst>
                                      </p:cBhvr>
                                      <p:to>
                                        <p:strVal val="visible"/>
                                      </p:to>
                                    </p:set>
                                    <p:animEffect transition="in" filter="wipe(down)">
                                      <p:cBhvr>
                                        <p:cTn id="15" dur="500"/>
                                        <p:tgtEl>
                                          <p:spTgt spid="4">
                                            <p:graphicEl>
                                              <a:dgm id="{82790D9B-CB78-4BA9-A90C-1EA4A2945D3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graphicEl>
                                              <a:dgm id="{D76E43CB-4C40-4C07-B445-EB2E15ABDFEC}"/>
                                            </p:graphicEl>
                                          </p:spTgt>
                                        </p:tgtEl>
                                        <p:attrNameLst>
                                          <p:attrName>style.visibility</p:attrName>
                                        </p:attrNameLst>
                                      </p:cBhvr>
                                      <p:to>
                                        <p:strVal val="visible"/>
                                      </p:to>
                                    </p:set>
                                    <p:animEffect transition="in" filter="wipe(down)">
                                      <p:cBhvr>
                                        <p:cTn id="20" dur="500"/>
                                        <p:tgtEl>
                                          <p:spTgt spid="4">
                                            <p:graphicEl>
                                              <a:dgm id="{D76E43CB-4C40-4C07-B445-EB2E15ABDFEC}"/>
                                            </p:graphic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graphicEl>
                                              <a:dgm id="{532F5F14-948C-4086-AF98-979DBD3FEB6B}"/>
                                            </p:graphicEl>
                                          </p:spTgt>
                                        </p:tgtEl>
                                        <p:attrNameLst>
                                          <p:attrName>style.visibility</p:attrName>
                                        </p:attrNameLst>
                                      </p:cBhvr>
                                      <p:to>
                                        <p:strVal val="visible"/>
                                      </p:to>
                                    </p:set>
                                    <p:animEffect transition="in" filter="wipe(down)">
                                      <p:cBhvr>
                                        <p:cTn id="23" dur="500"/>
                                        <p:tgtEl>
                                          <p:spTgt spid="4">
                                            <p:graphicEl>
                                              <a:dgm id="{532F5F14-948C-4086-AF98-979DBD3FEB6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graphicEl>
                                              <a:dgm id="{2738FFBB-6DA1-44E3-B641-C9B9C6799E74}"/>
                                            </p:graphicEl>
                                          </p:spTgt>
                                        </p:tgtEl>
                                        <p:attrNameLst>
                                          <p:attrName>style.visibility</p:attrName>
                                        </p:attrNameLst>
                                      </p:cBhvr>
                                      <p:to>
                                        <p:strVal val="visible"/>
                                      </p:to>
                                    </p:set>
                                    <p:animEffect transition="in" filter="wipe(down)">
                                      <p:cBhvr>
                                        <p:cTn id="28" dur="500"/>
                                        <p:tgtEl>
                                          <p:spTgt spid="4">
                                            <p:graphicEl>
                                              <a:dgm id="{2738FFBB-6DA1-44E3-B641-C9B9C6799E74}"/>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graphicEl>
                                              <a:dgm id="{05F4CD7E-B79E-4D85-9DF9-02FAFC1995F7}"/>
                                            </p:graphicEl>
                                          </p:spTgt>
                                        </p:tgtEl>
                                        <p:attrNameLst>
                                          <p:attrName>style.visibility</p:attrName>
                                        </p:attrNameLst>
                                      </p:cBhvr>
                                      <p:to>
                                        <p:strVal val="visible"/>
                                      </p:to>
                                    </p:set>
                                    <p:animEffect transition="in" filter="wipe(down)">
                                      <p:cBhvr>
                                        <p:cTn id="31" dur="500"/>
                                        <p:tgtEl>
                                          <p:spTgt spid="4">
                                            <p:graphicEl>
                                              <a:dgm id="{05F4CD7E-B79E-4D85-9DF9-02FAFC1995F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TEMA U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UDE" id="{5FD76321-8313-4671-958B-55CCA1FF3149}" vid="{A0A08022-BCED-44C5-B3F1-F7D6797FFA1C}"/>
    </a:ext>
  </a:extLst>
</a:theme>
</file>

<file path=ppt/theme/theme2.xml><?xml version="1.0" encoding="utf-8"?>
<a:theme xmlns:a="http://schemas.openxmlformats.org/drawingml/2006/main" name="Tema UD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UDT" id="{F0D63A45-D5C2-4399-8E20-286B295459E8}" vid="{FA789297-485E-4D5E-8961-87D988C14977}"/>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UDE</Template>
  <TotalTime>112</TotalTime>
  <Words>902</Words>
  <Application>Microsoft Office PowerPoint</Application>
  <PresentationFormat>Panorámica</PresentationFormat>
  <Paragraphs>114</Paragraphs>
  <Slides>23</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23</vt:i4>
      </vt:variant>
    </vt:vector>
  </HeadingPairs>
  <TitlesOfParts>
    <vt:vector size="30" baseType="lpstr">
      <vt:lpstr>Arial</vt:lpstr>
      <vt:lpstr>Bookman Old Style</vt:lpstr>
      <vt:lpstr>Calibri</vt:lpstr>
      <vt:lpstr>Calibri Light</vt:lpstr>
      <vt:lpstr>Wingdings</vt:lpstr>
      <vt:lpstr>TEMA UDE</vt:lpstr>
      <vt:lpstr>Tema UDT</vt:lpstr>
      <vt:lpstr>Sesión 1: El proyecto de investigación, el problema y el título</vt:lpstr>
      <vt:lpstr>¿Qué es un proyecto de investigación?</vt:lpstr>
      <vt:lpstr>Problema de investigación</vt:lpstr>
      <vt:lpstr>Veamos las siguientes imágenes:</vt:lpstr>
      <vt:lpstr>Respondamos a las siguientes preguntas…</vt:lpstr>
      <vt:lpstr>¿Qué es un problema?</vt:lpstr>
      <vt:lpstr>Presentación de PowerPoint</vt:lpstr>
      <vt:lpstr>¿Qué factores debemos tomar en cuenta para escoger un problema?</vt:lpstr>
      <vt:lpstr>¿Cómo formular la pregunta de investigación?</vt:lpstr>
      <vt:lpstr>¿Por qué planteamos un problema de investigación</vt:lpstr>
      <vt:lpstr>¿Cómo formulo el problema de investigación? Con el ARBOL DE PROBLEMAS…</vt:lpstr>
      <vt:lpstr>El árbol de problemas</vt:lpstr>
      <vt:lpstr>Presentación de PowerPoint</vt:lpstr>
      <vt:lpstr>Actividad 1:</vt:lpstr>
      <vt:lpstr>Título del proyecto de investigación</vt:lpstr>
      <vt:lpstr>¿Qué es el título de investigación?</vt:lpstr>
      <vt:lpstr>Elementos del título</vt:lpstr>
      <vt:lpstr>Ejemplo:</vt:lpstr>
      <vt:lpstr>Ejemplo:</vt:lpstr>
      <vt:lpstr>Ejemplo:</vt:lpstr>
      <vt:lpstr>Ejemplo:</vt:lpstr>
      <vt:lpstr>Actividad 2:</vt:lpstr>
      <vt:lpstr>Para la siguiente clase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1: Problema de investigación</dc:title>
  <dc:creator>Rashell De Belen Diaz Castillo</dc:creator>
  <cp:lastModifiedBy>Cecilia Isabel Levano Zegarra</cp:lastModifiedBy>
  <cp:revision>14</cp:revision>
  <dcterms:created xsi:type="dcterms:W3CDTF">2018-02-22T15:02:21Z</dcterms:created>
  <dcterms:modified xsi:type="dcterms:W3CDTF">2018-02-24T21:38:51Z</dcterms:modified>
</cp:coreProperties>
</file>