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2" r:id="rId7"/>
    <p:sldId id="261" r:id="rId8"/>
    <p:sldId id="266" r:id="rId9"/>
    <p:sldId id="270" r:id="rId10"/>
    <p:sldId id="272" r:id="rId11"/>
    <p:sldId id="273" r:id="rId12"/>
    <p:sldId id="277" r:id="rId13"/>
    <p:sldId id="276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B6FF-FDD9-4AD0-84BF-4EA5209AD586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C854-8559-4642-B9E1-A9CB571CD8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829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B6FF-FDD9-4AD0-84BF-4EA5209AD586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C854-8559-4642-B9E1-A9CB571CD8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655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B6FF-FDD9-4AD0-84BF-4EA5209AD586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C854-8559-4642-B9E1-A9CB571CD8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786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2C0F-E485-4F12-B295-0662522BA990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70-9C91-4151-8C5E-D74511CA9D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860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2C0F-E485-4F12-B295-0662522BA990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70-9C91-4151-8C5E-D74511CA9D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6614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2C0F-E485-4F12-B295-0662522BA990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70-9C91-4151-8C5E-D74511CA9D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417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2C0F-E485-4F12-B295-0662522BA990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70-9C91-4151-8C5E-D74511CA9D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273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2C0F-E485-4F12-B295-0662522BA990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70-9C91-4151-8C5E-D74511CA9D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396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2C0F-E485-4F12-B295-0662522BA990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70-9C91-4151-8C5E-D74511CA9D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7804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2C0F-E485-4F12-B295-0662522BA990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70-9C91-4151-8C5E-D74511CA9D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9200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2C0F-E485-4F12-B295-0662522BA990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70-9C91-4151-8C5E-D74511CA9D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171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B6FF-FDD9-4AD0-84BF-4EA5209AD586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C854-8559-4642-B9E1-A9CB571CD8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5159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2C0F-E485-4F12-B295-0662522BA990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70-9C91-4151-8C5E-D74511CA9D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9975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2C0F-E485-4F12-B295-0662522BA990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70-9C91-4151-8C5E-D74511CA9D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2917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2C0F-E485-4F12-B295-0662522BA990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70-9C91-4151-8C5E-D74511CA9D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263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B6FF-FDD9-4AD0-84BF-4EA5209AD586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C854-8559-4642-B9E1-A9CB571CD8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04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B6FF-FDD9-4AD0-84BF-4EA5209AD586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C854-8559-4642-B9E1-A9CB571CD8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652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B6FF-FDD9-4AD0-84BF-4EA5209AD586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C854-8559-4642-B9E1-A9CB571CD8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53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B6FF-FDD9-4AD0-84BF-4EA5209AD586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C854-8559-4642-B9E1-A9CB571CD8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69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B6FF-FDD9-4AD0-84BF-4EA5209AD586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C854-8559-4642-B9E1-A9CB571CD8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536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B6FF-FDD9-4AD0-84BF-4EA5209AD586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C854-8559-4642-B9E1-A9CB571CD8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768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B6FF-FDD9-4AD0-84BF-4EA5209AD586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C854-8559-4642-B9E1-A9CB571CD8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798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EB6FF-FDD9-4AD0-84BF-4EA5209AD586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7C854-8559-4642-B9E1-A9CB571CD8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327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52C0F-E485-4F12-B295-0662522BA990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6C670-9C91-4151-8C5E-D74511CA9D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598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71965"/>
          </a:xfrm>
        </p:spPr>
        <p:txBody>
          <a:bodyPr>
            <a:normAutofit/>
          </a:bodyPr>
          <a:lstStyle/>
          <a:p>
            <a:r>
              <a:rPr lang="es-PE" sz="5400" dirty="0">
                <a:latin typeface="Britannic Bold" panose="020B0903060703020204" pitchFamily="34" charset="0"/>
              </a:rPr>
              <a:t>Sesión 2</a:t>
            </a:r>
            <a:br>
              <a:rPr lang="es-PE" sz="5400" dirty="0">
                <a:latin typeface="Britannic Bold" panose="020B0903060703020204" pitchFamily="34" charset="0"/>
              </a:rPr>
            </a:br>
            <a:r>
              <a:rPr lang="es-PE" sz="5400" dirty="0">
                <a:latin typeface="Britannic Bold" panose="020B0903060703020204" pitchFamily="34" charset="0"/>
              </a:rPr>
              <a:t>Capítulo 1: Planteamiento del problema.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90112"/>
            <a:ext cx="9144000" cy="767687"/>
          </a:xfrm>
        </p:spPr>
        <p:txBody>
          <a:bodyPr>
            <a:normAutofit fontScale="92500" lnSpcReduction="10000"/>
          </a:bodyPr>
          <a:lstStyle/>
          <a:p>
            <a:r>
              <a:rPr lang="es-PE" b="1" dirty="0"/>
              <a:t>Docente:</a:t>
            </a:r>
          </a:p>
          <a:p>
            <a:r>
              <a:rPr lang="es-PE" b="1" dirty="0"/>
              <a:t>Correo</a:t>
            </a:r>
            <a:r>
              <a:rPr lang="es-P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6153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825" y="0"/>
            <a:ext cx="10114175" cy="699447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08332" y="3043451"/>
            <a:ext cx="156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Taxonomía de Bloom</a:t>
            </a:r>
          </a:p>
        </p:txBody>
      </p:sp>
    </p:spTree>
    <p:extLst>
      <p:ext uri="{BB962C8B-B14F-4D97-AF65-F5344CB8AC3E}">
        <p14:creationId xmlns:p14="http://schemas.microsoft.com/office/powerpoint/2010/main" val="20610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1.4. Justificación de la propuesta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A partir del análisis realizado en los puntos 1.1. y 1.2. se debe  explicar por qué la propuesta que se está dando es una opción para mejorar el problema.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Es importante tomar en cuenta que la justificación de esta solución debe estar alineada con el problema  y con los objetivos.</a:t>
            </a:r>
          </a:p>
        </p:txBody>
      </p:sp>
    </p:spTree>
    <p:extLst>
      <p:ext uri="{BB962C8B-B14F-4D97-AF65-F5344CB8AC3E}">
        <p14:creationId xmlns:p14="http://schemas.microsoft.com/office/powerpoint/2010/main" val="348550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2601036" cy="945058"/>
          </a:xfrm>
        </p:spPr>
        <p:txBody>
          <a:bodyPr/>
          <a:lstStyle/>
          <a:p>
            <a:r>
              <a:rPr lang="es-PE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4375" y="1104900"/>
            <a:ext cx="10271640" cy="4832074"/>
          </a:xfrm>
        </p:spPr>
        <p:txBody>
          <a:bodyPr/>
          <a:lstStyle/>
          <a:p>
            <a:pPr algn="just"/>
            <a:r>
              <a:rPr lang="es-PE" dirty="0"/>
              <a:t>En los puntos 1.1. y 1.2. los investigadores muestran cuál es el problema que se tratará. Es así que se describe y delimita lo que se quiere solucionar (cuál es el problema)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En el punto 1.3. los investigadores explican qué es lo que lograrán con la solución que proponen (el proyecto de investigación).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En el punto 1.4. los investigadores deben argumentar por qué su solución (proyecto de investigación) puede realizarse de manera </a:t>
            </a:r>
          </a:p>
        </p:txBody>
      </p:sp>
    </p:spTree>
    <p:extLst>
      <p:ext uri="{BB962C8B-B14F-4D97-AF65-F5344CB8AC3E}">
        <p14:creationId xmlns:p14="http://schemas.microsoft.com/office/powerpoint/2010/main" val="336541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3051412" cy="1325563"/>
          </a:xfrm>
        </p:spPr>
        <p:txBody>
          <a:bodyPr/>
          <a:lstStyle/>
          <a:p>
            <a:r>
              <a:rPr lang="es-PE" b="1" i="1" dirty="0"/>
              <a:t>Definición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7445991" cy="4351338"/>
          </a:xfrm>
        </p:spPr>
        <p:txBody>
          <a:bodyPr/>
          <a:lstStyle/>
          <a:p>
            <a:r>
              <a:rPr lang="es-PE" dirty="0"/>
              <a:t>El planteamiento del problema es la primera parte del proyecto de investigación. </a:t>
            </a:r>
          </a:p>
          <a:p>
            <a:pPr marL="0" indent="0">
              <a:buNone/>
            </a:pPr>
            <a:endParaRPr lang="es-PE" dirty="0"/>
          </a:p>
          <a:p>
            <a:r>
              <a:rPr lang="es-PE" dirty="0"/>
              <a:t>En él se debe fundamentar la importancia del trabajo para el campo en el que se desarrolla.</a:t>
            </a:r>
          </a:p>
          <a:p>
            <a:endParaRPr lang="es-PE" dirty="0"/>
          </a:p>
          <a:p>
            <a:r>
              <a:rPr lang="es-PE" dirty="0"/>
              <a:t>Es </a:t>
            </a:r>
            <a:r>
              <a:rPr lang="es-P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</a:t>
            </a:r>
            <a:r>
              <a:rPr lang="es-PE" dirty="0"/>
              <a:t> que dentro de esta parte exista una investigación acerca del problema de investigación que se quiere abordar.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191" y="2583267"/>
            <a:ext cx="3717876" cy="278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2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3167743" cy="875844"/>
          </a:xfrm>
        </p:spPr>
        <p:txBody>
          <a:bodyPr/>
          <a:lstStyle/>
          <a:p>
            <a:r>
              <a:rPr lang="es-PE" b="1" dirty="0"/>
              <a:t>Partes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15143"/>
            <a:ext cx="6627125" cy="4761820"/>
          </a:xfrm>
        </p:spPr>
        <p:txBody>
          <a:bodyPr/>
          <a:lstStyle/>
          <a:p>
            <a:pPr marL="0" indent="0" algn="just">
              <a:buNone/>
            </a:pPr>
            <a:r>
              <a:rPr lang="es-PE" dirty="0"/>
              <a:t>Planteamiento del problema:</a:t>
            </a:r>
          </a:p>
          <a:p>
            <a:pPr marL="0" indent="0" algn="just">
              <a:buNone/>
            </a:pPr>
            <a:r>
              <a:rPr lang="es-PE" dirty="0"/>
              <a:t>1.1. Descripción de la realidad problemática.</a:t>
            </a:r>
          </a:p>
          <a:p>
            <a:pPr marL="0" indent="0" algn="just">
              <a:buNone/>
            </a:pPr>
            <a:r>
              <a:rPr lang="es-PE" dirty="0"/>
              <a:t>1.2. Delimitación del problema.</a:t>
            </a:r>
          </a:p>
          <a:p>
            <a:pPr marL="0" indent="0" algn="just">
              <a:buNone/>
            </a:pPr>
            <a:r>
              <a:rPr lang="es-PE" dirty="0"/>
              <a:t>1.3. Objetivos.</a:t>
            </a:r>
          </a:p>
          <a:p>
            <a:pPr marL="0" indent="0" algn="just">
              <a:buNone/>
            </a:pPr>
            <a:r>
              <a:rPr lang="es-PE" dirty="0"/>
              <a:t>	1.3.1. Objetivo general.</a:t>
            </a:r>
          </a:p>
          <a:p>
            <a:pPr marL="0" indent="0" algn="just">
              <a:buNone/>
            </a:pPr>
            <a:r>
              <a:rPr lang="es-PE" dirty="0"/>
              <a:t>	1.3.2. Objetivos específicos.</a:t>
            </a:r>
          </a:p>
          <a:p>
            <a:pPr marL="0" indent="0" algn="just">
              <a:buNone/>
            </a:pPr>
            <a:r>
              <a:rPr lang="es-PE" dirty="0"/>
              <a:t>1.4. Justificación de la propuesta.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579" y="2040041"/>
            <a:ext cx="25717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6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200" b="1" dirty="0"/>
              <a:t>1.1. Descripción de la realidad problemática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6475"/>
          </a:xfrm>
        </p:spPr>
        <p:txBody>
          <a:bodyPr/>
          <a:lstStyle/>
          <a:p>
            <a:pPr algn="just"/>
            <a:r>
              <a:rPr lang="es-PE" dirty="0"/>
              <a:t>Es la descripción del contexto en el que se desarrolla el problema.</a:t>
            </a:r>
          </a:p>
          <a:p>
            <a:pPr marL="0" indent="0" algn="just">
              <a:buNone/>
            </a:pPr>
            <a:endParaRPr lang="es-PE" dirty="0"/>
          </a:p>
          <a:p>
            <a:pPr algn="just"/>
            <a:r>
              <a:rPr lang="es-PE" dirty="0"/>
              <a:t>Está directamente relacionada con el título del proyecto de investigación.</a:t>
            </a:r>
          </a:p>
          <a:p>
            <a:pPr marL="0" indent="0" algn="just">
              <a:buNone/>
            </a:pPr>
            <a:endParaRPr lang="es-PE" dirty="0"/>
          </a:p>
          <a:p>
            <a:pPr algn="just"/>
            <a:r>
              <a:rPr lang="es-PE" dirty="0"/>
              <a:t>Se deben utilizar datos relevantes e imparciales: artículos, cifras, porcentajes, entrevistas a expertos, etc. </a:t>
            </a:r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0767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2400300" cy="1325563"/>
          </a:xfrm>
        </p:spPr>
        <p:txBody>
          <a:bodyPr>
            <a:normAutofit/>
          </a:bodyPr>
          <a:lstStyle/>
          <a:p>
            <a:r>
              <a:rPr lang="es-PE" sz="3600" b="1" dirty="0"/>
              <a:t>Elementos: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90"/>
            <a:ext cx="10267950" cy="21367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s-PE" dirty="0"/>
              <a:t>Explicación breve del problema. </a:t>
            </a:r>
          </a:p>
          <a:p>
            <a:pPr marL="514350" indent="-514350">
              <a:buAutoNum type="arabicPeriod"/>
            </a:pPr>
            <a:r>
              <a:rPr lang="es-PE" dirty="0"/>
              <a:t>Sustento a partir de hechos relacionados con el problema.</a:t>
            </a:r>
          </a:p>
          <a:p>
            <a:pPr marL="514350" indent="-514350">
              <a:buAutoNum type="arabicPeriod"/>
            </a:pPr>
            <a:r>
              <a:rPr lang="es-PE" dirty="0"/>
              <a:t>Características o elementos del problema.</a:t>
            </a:r>
          </a:p>
          <a:p>
            <a:pPr marL="514350" indent="-514350">
              <a:buAutoNum type="arabicPeriod"/>
            </a:pPr>
            <a:r>
              <a:rPr lang="es-PE" dirty="0"/>
              <a:t>Contexto (depende del área en el que se desarrolle el problema).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923" y="3827465"/>
            <a:ext cx="2370077" cy="217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9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1.2. Delimitación del 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Delimitar un tema de estudio significa, enfocar en términos concretos  nuestra área de interés, especificar sus alcances, determinar sus límites. Es decir,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llevar el problema  de investigación de una situación o dificultad muy grande de difícil solución a una realidad concreta, fácil de manejar</a:t>
            </a:r>
            <a:r>
              <a:rPr lang="es-ES" dirty="0"/>
              <a:t> (Moreno-Galindo, 2014).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Esto quiere decir que se debe ir de lo GENERAL a lo ESPECÍFICO o PARTICULAR.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2404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 lnSpcReduction="10000"/>
          </a:bodyPr>
          <a:lstStyle/>
          <a:p>
            <a:pPr algn="just"/>
            <a:r>
              <a:rPr lang="es-PE" sz="2400" dirty="0"/>
              <a:t>Especificar en </a:t>
            </a:r>
            <a:r>
              <a:rPr lang="es-PE" sz="2400" b="1" dirty="0"/>
              <a:t>términos concretos </a:t>
            </a:r>
            <a:r>
              <a:rPr lang="es-PE" sz="2400" dirty="0"/>
              <a:t>nuestras áreas de interés en la </a:t>
            </a:r>
            <a:r>
              <a:rPr lang="es-PE" sz="2400" b="1" dirty="0"/>
              <a:t>búsqueda</a:t>
            </a:r>
            <a:r>
              <a:rPr lang="es-PE" sz="2400" dirty="0"/>
              <a:t> (de la solución del problema), </a:t>
            </a:r>
            <a:r>
              <a:rPr lang="es-PE" sz="2400" b="1" dirty="0"/>
              <a:t>establecer el alcance  </a:t>
            </a:r>
            <a:r>
              <a:rPr lang="es-PE" sz="2400" dirty="0"/>
              <a:t>y decidir el </a:t>
            </a:r>
            <a:r>
              <a:rPr lang="es-PE" sz="2400" b="1" dirty="0"/>
              <a:t>espacio, tiempo y circunstancias </a:t>
            </a:r>
            <a:r>
              <a:rPr lang="es-PE" sz="2400" dirty="0"/>
              <a:t>en las que se llevará a cabo el proyecto de investigación (Sabino, 1986).</a:t>
            </a:r>
          </a:p>
          <a:p>
            <a:pPr algn="just"/>
            <a:endParaRPr lang="es-PE" sz="2400" dirty="0"/>
          </a:p>
          <a:p>
            <a:pPr algn="just"/>
            <a:r>
              <a:rPr lang="es-PE" sz="2400" dirty="0"/>
              <a:t>La delimitación debe incluir: </a:t>
            </a:r>
          </a:p>
          <a:p>
            <a:pPr lvl="1" algn="just"/>
            <a:r>
              <a:rPr lang="es-PE" dirty="0"/>
              <a:t>Delimitación espacial.</a:t>
            </a:r>
          </a:p>
          <a:p>
            <a:pPr lvl="1" algn="just"/>
            <a:r>
              <a:rPr lang="es-PE" dirty="0"/>
              <a:t>Delimitación poblacional.</a:t>
            </a:r>
          </a:p>
          <a:p>
            <a:pPr lvl="1" algn="just"/>
            <a:r>
              <a:rPr lang="es-PE" dirty="0"/>
              <a:t>Delimitación temporal.</a:t>
            </a:r>
          </a:p>
          <a:p>
            <a:pPr marL="457189" lvl="1" indent="0" algn="just">
              <a:buNone/>
            </a:pPr>
            <a:endParaRPr lang="es-PE" dirty="0"/>
          </a:p>
          <a:p>
            <a:pPr marL="457189" lvl="1" indent="0" algn="just">
              <a:buNone/>
            </a:pPr>
            <a:endParaRPr lang="es-PE" dirty="0"/>
          </a:p>
          <a:p>
            <a:pPr marL="457189" lvl="1" indent="0" algn="just">
              <a:buNone/>
            </a:pPr>
            <a:r>
              <a:rPr lang="es-PE" sz="2000" dirty="0"/>
              <a:t>** Es necesario tomar en cuenta que estos elementos van a cambiar dependiendo del tema que el estudiante esté abordando (Negocios puede tener una delimitación espacial; mientras que Electrónica, no).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9763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8894" y="520758"/>
            <a:ext cx="10515600" cy="530276"/>
          </a:xfrm>
        </p:spPr>
        <p:txBody>
          <a:bodyPr>
            <a:noAutofit/>
          </a:bodyPr>
          <a:lstStyle/>
          <a:p>
            <a:r>
              <a:rPr lang="es-PE" dirty="0"/>
              <a:t>1.3. Objetivos de la investigación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71929"/>
            <a:ext cx="10816988" cy="1148442"/>
          </a:xfrm>
          <a:ln w="28575">
            <a:solidFill>
              <a:schemeClr val="accent1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s-PE" b="1" dirty="0"/>
              <a:t>Objetivo general: Lo logrado al final del proyecto de investigación.</a:t>
            </a:r>
            <a:endParaRPr lang="es-PE" dirty="0"/>
          </a:p>
          <a:p>
            <a:pPr marL="0" indent="0" algn="ctr">
              <a:buNone/>
            </a:pPr>
            <a:r>
              <a:rPr lang="es-PE" sz="2600" i="1" dirty="0"/>
              <a:t>Ejemplo: Realizar la calibración de válvulas de un motor de combustión interna.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46160" y="2931886"/>
            <a:ext cx="10809027" cy="3123862"/>
          </a:xfrm>
          <a:ln w="28575">
            <a:solidFill>
              <a:schemeClr val="accent1">
                <a:lumMod val="50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s-PE" b="1" dirty="0"/>
              <a:t>Objetivos específicos: Los pasos a seguir a lo largo del taller para lograr el objetivo general.</a:t>
            </a:r>
          </a:p>
          <a:p>
            <a:pPr marL="0" indent="0">
              <a:buNone/>
            </a:pPr>
            <a:r>
              <a:rPr lang="es-PE" i="1" dirty="0"/>
              <a:t>Ejemplo: </a:t>
            </a:r>
          </a:p>
          <a:p>
            <a:pPr algn="just">
              <a:buFontTx/>
              <a:buChar char="-"/>
            </a:pPr>
            <a:r>
              <a:rPr lang="es-PE" i="1" dirty="0"/>
              <a:t>Identificar los componentes  de la culata del motor y sistema de distribución.</a:t>
            </a:r>
          </a:p>
          <a:p>
            <a:pPr algn="just">
              <a:buFontTx/>
              <a:buChar char="-"/>
            </a:pPr>
            <a:r>
              <a:rPr lang="es-PE" i="1" dirty="0"/>
              <a:t>Emplear herramientas para la calibración.</a:t>
            </a:r>
          </a:p>
          <a:p>
            <a:pPr algn="just">
              <a:buFontTx/>
              <a:buChar char="-"/>
            </a:pPr>
            <a:r>
              <a:rPr lang="es-PE" i="1" dirty="0"/>
              <a:t>Inspeccionar las partes y componentes de la culata del motor.</a:t>
            </a:r>
          </a:p>
        </p:txBody>
      </p:sp>
    </p:spTree>
    <p:extLst>
      <p:ext uri="{BB962C8B-B14F-4D97-AF65-F5344CB8AC3E}">
        <p14:creationId xmlns:p14="http://schemas.microsoft.com/office/powerpoint/2010/main" val="21270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1937982" y="1480790"/>
            <a:ext cx="8229600" cy="4171233"/>
            <a:chOff x="2006221" y="1480790"/>
            <a:chExt cx="8229600" cy="4171233"/>
          </a:xfrm>
        </p:grpSpPr>
        <p:sp>
          <p:nvSpPr>
            <p:cNvPr id="3" name="CuadroTexto 2"/>
            <p:cNvSpPr txBox="1"/>
            <p:nvPr/>
          </p:nvSpPr>
          <p:spPr>
            <a:xfrm>
              <a:off x="2101755" y="3343699"/>
              <a:ext cx="813406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ü"/>
              </a:pPr>
              <a:r>
                <a:rPr lang="es-PE" sz="2400" dirty="0"/>
                <a:t>Los objetivos deben iniciar SIEMPRE con un VERBO INFINITIVO (-</a:t>
              </a:r>
              <a:r>
                <a:rPr lang="es-PE" sz="2400" dirty="0" err="1"/>
                <a:t>ar</a:t>
              </a:r>
              <a:r>
                <a:rPr lang="es-PE" sz="2400" dirty="0"/>
                <a:t>, -</a:t>
              </a:r>
              <a:r>
                <a:rPr lang="es-PE" sz="2400" dirty="0" err="1"/>
                <a:t>er</a:t>
              </a:r>
              <a:r>
                <a:rPr lang="es-PE" sz="2400" dirty="0"/>
                <a:t>, -ir).</a:t>
              </a:r>
            </a:p>
            <a:p>
              <a:pPr marL="342900" indent="-342900" algn="just"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ü"/>
              </a:pPr>
              <a:endParaRPr lang="es-PE" sz="2400" dirty="0"/>
            </a:p>
            <a:p>
              <a:pPr marL="342900" indent="-342900" algn="just"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ü"/>
              </a:pPr>
              <a:r>
                <a:rPr lang="es-PE" sz="2400" dirty="0"/>
                <a:t>Los verbos infinitivos variarán dependiendo del nivel de complejidad de la acción que se vaya a realizar en el taller. Para ellos, se puede revisar la Taxonomía de Bloom.</a:t>
              </a:r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6221" y="1480790"/>
              <a:ext cx="8229600" cy="1712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6487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U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UDE" id="{5FD76321-8313-4671-958B-55CCA1FF3149}" vid="{A0A08022-BCED-44C5-B3F1-F7D6797FFA1C}"/>
    </a:ext>
  </a:extLst>
</a:theme>
</file>

<file path=ppt/theme/theme2.xml><?xml version="1.0" encoding="utf-8"?>
<a:theme xmlns:a="http://schemas.openxmlformats.org/drawingml/2006/main" name="Tema UD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UDT" id="{F0D63A45-D5C2-4399-8E20-286B295459E8}" vid="{FA789297-485E-4D5E-8961-87D988C1497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UDE</Template>
  <TotalTime>353</TotalTime>
  <Words>616</Words>
  <Application>Microsoft Office PowerPoint</Application>
  <PresentationFormat>Panorámica</PresentationFormat>
  <Paragraphs>63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Britannic Bold</vt:lpstr>
      <vt:lpstr>Calibri</vt:lpstr>
      <vt:lpstr>Calibri Light</vt:lpstr>
      <vt:lpstr>Wingdings</vt:lpstr>
      <vt:lpstr>TEMA UDE</vt:lpstr>
      <vt:lpstr>Tema UDT</vt:lpstr>
      <vt:lpstr>Sesión 2 Capítulo 1: Planteamiento del problema.</vt:lpstr>
      <vt:lpstr>Definición</vt:lpstr>
      <vt:lpstr>Partes</vt:lpstr>
      <vt:lpstr>1.1. Descripción de la realidad problemática</vt:lpstr>
      <vt:lpstr>Elementos:</vt:lpstr>
      <vt:lpstr>1.2. Delimitación del problema</vt:lpstr>
      <vt:lpstr>Presentación de PowerPoint</vt:lpstr>
      <vt:lpstr>1.3. Objetivos de la investigación</vt:lpstr>
      <vt:lpstr>Presentación de PowerPoint</vt:lpstr>
      <vt:lpstr>Presentación de PowerPoint</vt:lpstr>
      <vt:lpstr>1.4. Justificación de la propuesta</vt:lpstr>
      <vt:lpstr>Resumen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2 Capítulo 1: Planteamiento del problema.</dc:title>
  <dc:creator>Rashell De Belen Diaz Castillo</dc:creator>
  <cp:lastModifiedBy>Cecilia Isabel Levano Zegarra</cp:lastModifiedBy>
  <cp:revision>22</cp:revision>
  <dcterms:created xsi:type="dcterms:W3CDTF">2018-02-26T23:09:42Z</dcterms:created>
  <dcterms:modified xsi:type="dcterms:W3CDTF">2018-03-03T22:08:01Z</dcterms:modified>
</cp:coreProperties>
</file>