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79" r:id="rId4"/>
    <p:sldId id="271" r:id="rId5"/>
    <p:sldId id="270" r:id="rId6"/>
    <p:sldId id="272" r:id="rId7"/>
    <p:sldId id="269" r:id="rId8"/>
    <p:sldId id="263" r:id="rId9"/>
    <p:sldId id="266" r:id="rId10"/>
    <p:sldId id="268" r:id="rId11"/>
    <p:sldId id="273" r:id="rId12"/>
    <p:sldId id="274" r:id="rId13"/>
    <p:sldId id="276" r:id="rId14"/>
    <p:sldId id="277" r:id="rId15"/>
    <p:sldId id="278" r:id="rId16"/>
    <p:sldId id="280" r:id="rId17"/>
    <p:sldId id="275" r:id="rId18"/>
    <p:sldId id="281" r:id="rId19"/>
    <p:sldId id="264" r:id="rId20"/>
    <p:sldId id="257" r:id="rId21"/>
    <p:sldId id="262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762379702537182"/>
                  <c:y val="-9.879884806065908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2.6663429567042813</c:v>
                </c:pt>
                <c:pt idx="1">
                  <c:v>4.1236637521847905</c:v>
                </c:pt>
                <c:pt idx="2">
                  <c:v>7.5547645341618086</c:v>
                </c:pt>
                <c:pt idx="3">
                  <c:v>8.4878434836531191</c:v>
                </c:pt>
                <c:pt idx="4">
                  <c:v>11.408472405022415</c:v>
                </c:pt>
                <c:pt idx="5">
                  <c:v>17.531845504493337</c:v>
                </c:pt>
                <c:pt idx="6">
                  <c:v>19.13922655051055</c:v>
                </c:pt>
                <c:pt idx="7">
                  <c:v>17.365474173099933</c:v>
                </c:pt>
                <c:pt idx="8">
                  <c:v>22.243307526847175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3C-4912-A66E-CEBBB5C1F387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Sheet1!$A$14:$A$16</c:f>
              <c:numCache>
                <c:formatCode>General</c:formatCode>
                <c:ptCount val="3"/>
                <c:pt idx="0">
                  <c:v>1.5</c:v>
                </c:pt>
                <c:pt idx="1">
                  <c:v>6.7</c:v>
                </c:pt>
                <c:pt idx="2">
                  <c:v>10.5</c:v>
                </c:pt>
              </c:numCache>
            </c:numRef>
          </c:xVal>
          <c:yVal>
            <c:numRef>
              <c:f>Sheet1!$B$14:$B$16</c:f>
              <c:numCache>
                <c:formatCode>General</c:formatCode>
                <c:ptCount val="3"/>
                <c:pt idx="0">
                  <c:v>3.51</c:v>
                </c:pt>
                <c:pt idx="1">
                  <c:v>16.510000000000002</c:v>
                </c:pt>
                <c:pt idx="2">
                  <c:v>26.01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E3C-4912-A66E-CEBBB5C1F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FF10-F3F2-4339-91CD-F59BDE0CA7EA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DFDC-E52D-4BDC-9DC5-982B1AB62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linear relationship so a linear fit works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DFDC-E52D-4BDC-9DC5-982B1AB625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465EE4-9826-B23F-EEAA-A7A3B4B8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87" y="1"/>
            <a:ext cx="4634694" cy="295274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6EAA5-E07F-B233-60A2-B78CD3756D9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549657" y="1476376"/>
            <a:ext cx="1327130" cy="17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32DB51-EF8E-2150-8D5A-8B0C25AAE9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511481" y="1476376"/>
            <a:ext cx="1130864" cy="17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C283AF3-5D6D-81A0-EC24-CF7D2C7C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" y="3428003"/>
            <a:ext cx="4968639" cy="3429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0EF55-C840-97F3-CA1E-DDB3BD245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27" y="3396819"/>
            <a:ext cx="5033974" cy="34611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2FDA85-978D-7403-530C-BEB3EFAC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6"/>
            <a:ext cx="3469395" cy="2124687"/>
          </a:xfrm>
        </p:spPr>
        <p:txBody>
          <a:bodyPr>
            <a:noAutofit/>
          </a:bodyPr>
          <a:lstStyle/>
          <a:p>
            <a:r>
              <a:rPr lang="en-GB" sz="3200" dirty="0"/>
              <a:t>This indicates there is a non-linear relationship between our data and the AP score</a:t>
            </a:r>
          </a:p>
        </p:txBody>
      </p:sp>
    </p:spTree>
    <p:extLst>
      <p:ext uri="{BB962C8B-B14F-4D97-AF65-F5344CB8AC3E}">
        <p14:creationId xmlns:p14="http://schemas.microsoft.com/office/powerpoint/2010/main" val="205702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0F0E-74C5-ADED-A016-42E74794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Therefore…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7127-C9F2-093B-B4F8-375354E6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should probably not be using a linear regression model.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8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BAD7-32D7-B7F8-DBDC-E7E2D9B2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AA56-B4F7-C004-2B6E-DFC3D2C5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  <a:p>
            <a:endParaRPr lang="en-GB" dirty="0"/>
          </a:p>
          <a:p>
            <a:r>
              <a:rPr lang="en-GB" dirty="0"/>
              <a:t>Support vector machine</a:t>
            </a:r>
          </a:p>
          <a:p>
            <a:endParaRPr lang="en-GB" dirty="0"/>
          </a:p>
          <a:p>
            <a:r>
              <a:rPr lang="en-GB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0359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2FEE1C7-911D-6D02-C404-97CF0710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59"/>
            <a:ext cx="12192000" cy="56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6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, scatter chart&#10;&#10;Description automatically generated">
            <a:extLst>
              <a:ext uri="{FF2B5EF4-FFF2-40B4-BE49-F238E27FC236}">
                <a16:creationId xmlns:a16="http://schemas.microsoft.com/office/drawing/2014/main" id="{3684396F-769F-1736-7963-17F05CA1B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2"/>
          <a:stretch/>
        </p:blipFill>
        <p:spPr>
          <a:xfrm>
            <a:off x="1574567" y="392098"/>
            <a:ext cx="9042865" cy="60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A836E81-853B-7E1D-2557-90D27015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000"/>
            <a:ext cx="12192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C730-7BC6-B4EC-893F-070869CE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scaling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999E-847F-2CCE-EB19-E4E58AEA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2475" y="1324882"/>
            <a:ext cx="30670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09C3-17A0-CF7B-3495-34E4C939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ways to use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8265-56EB-E967-BE1B-4D15E36D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One-hot, graph conv </a:t>
            </a:r>
          </a:p>
        </p:txBody>
      </p:sp>
    </p:spTree>
    <p:extLst>
      <p:ext uri="{BB962C8B-B14F-4D97-AF65-F5344CB8AC3E}">
        <p14:creationId xmlns:p14="http://schemas.microsoft.com/office/powerpoint/2010/main" val="50140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1B03-CAF4-B000-2462-DD9C6F5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5E32-5F91-6A75-D33F-317CD10C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0. Generate a dataset using Judred</a:t>
            </a:r>
          </a:p>
          <a:p>
            <a:endParaRPr lang="en-GB" dirty="0"/>
          </a:p>
          <a:p>
            <a:r>
              <a:rPr lang="en-GB" dirty="0"/>
              <a:t>1. Run a linear regressor with these parameters after manually optimizing hyperparameters </a:t>
            </a:r>
          </a:p>
          <a:p>
            <a:r>
              <a:rPr lang="en-GB" dirty="0"/>
              <a:t>1.5. Project parameters into a non-linear plane and re-run</a:t>
            </a:r>
          </a:p>
          <a:p>
            <a:endParaRPr lang="en-GB" dirty="0"/>
          </a:p>
          <a:p>
            <a:r>
              <a:rPr lang="en-GB" dirty="0"/>
              <a:t>2. Perform grid search CV for hyperparameter optimization for SVM, RF and DNN and compare the models for dipeptide AP prediction</a:t>
            </a:r>
          </a:p>
          <a:p>
            <a:r>
              <a:rPr lang="en-GB" dirty="0"/>
              <a:t>-	Challenge: Implement another ML model</a:t>
            </a:r>
          </a:p>
          <a:p>
            <a:endParaRPr lang="en-GB" dirty="0"/>
          </a:p>
          <a:p>
            <a:r>
              <a:rPr lang="en-GB" dirty="0"/>
              <a:t>3. Perform active learning to search the tetrapeptide (20</a:t>
            </a:r>
            <a:r>
              <a:rPr lang="en-GB" baseline="30000" dirty="0"/>
              <a:t>4</a:t>
            </a:r>
            <a:r>
              <a:rPr lang="en-GB" dirty="0"/>
              <a:t>) chemical space.</a:t>
            </a:r>
          </a:p>
          <a:p>
            <a:r>
              <a:rPr lang="en-GB" dirty="0"/>
              <a:t>-	Challenge: Filter the search space to find only positively charged aggregators</a:t>
            </a:r>
          </a:p>
          <a:p>
            <a:r>
              <a:rPr lang="en-GB" dirty="0"/>
              <a:t>- 	Challenge: Introduce a Monte Carlo function to increase diversity in initial searching</a:t>
            </a:r>
          </a:p>
        </p:txBody>
      </p:sp>
    </p:spTree>
    <p:extLst>
      <p:ext uri="{BB962C8B-B14F-4D97-AF65-F5344CB8AC3E}">
        <p14:creationId xmlns:p14="http://schemas.microsoft.com/office/powerpoint/2010/main" val="2751992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D80025-1B3F-0C30-D5FA-E6CE702D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896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41D-9EA4-A82A-FF25-D7FEC415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machine learning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B6BEA5-BFB2-F581-463C-B23A3A401C76}"/>
              </a:ext>
            </a:extLst>
          </p:cNvPr>
          <p:cNvGrpSpPr/>
          <p:nvPr/>
        </p:nvGrpSpPr>
        <p:grpSpPr>
          <a:xfrm>
            <a:off x="5310117" y="1368425"/>
            <a:ext cx="6566178" cy="5124450"/>
            <a:chOff x="4562475" y="1368425"/>
            <a:chExt cx="6566178" cy="5124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0CC46-358C-CF7A-C158-209FBBC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475" y="1368425"/>
              <a:ext cx="3067050" cy="51244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0FA4A-9149-4684-0B8C-3E11D0313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450" y="1435100"/>
              <a:ext cx="2451100" cy="13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977C9A-4E49-2348-9796-F14CF684C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0" y="1574800"/>
              <a:ext cx="2451100" cy="115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5F6E0-608E-B0BF-ED20-C7EC2E29068B}"/>
                </a:ext>
              </a:extLst>
            </p:cNvPr>
            <p:cNvSpPr txBox="1"/>
            <p:nvPr/>
          </p:nvSpPr>
          <p:spPr>
            <a:xfrm>
              <a:off x="8943696" y="1368425"/>
              <a:ext cx="218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Screened with CGMD</a:t>
              </a:r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478349B-1B70-F063-9F4D-4922BBCC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92" y="1974574"/>
            <a:ext cx="5367909" cy="35786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2F2AC5-B5FD-9A50-13E2-BDD2513A6A25}"/>
              </a:ext>
            </a:extLst>
          </p:cNvPr>
          <p:cNvSpPr txBox="1"/>
          <p:nvPr/>
        </p:nvSpPr>
        <p:spPr>
          <a:xfrm>
            <a:off x="1396980" y="5196410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TorchANI</a:t>
            </a:r>
            <a:r>
              <a:rPr lang="en-US" dirty="0"/>
              <a:t>, Roitberg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1CD12-435D-F319-AD4B-5B0D0315FFD7}"/>
              </a:ext>
            </a:extLst>
          </p:cNvPr>
          <p:cNvSpPr txBox="1"/>
          <p:nvPr/>
        </p:nvSpPr>
        <p:spPr>
          <a:xfrm>
            <a:off x="5069719" y="6488668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Beyond Tripeptides, van Teijlingen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2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D6C7-B705-8F58-4124-5C4C6BEF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F191C-10B4-CA26-CA4C-12362EF6B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86904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8FC-2987-FF27-54AF-6A67A4A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C65E1-D2DA-390A-A2CF-249ACE59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2148717"/>
            <a:ext cx="242887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9DC3F-A630-D7B9-7EED-7441CE40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4" y="77029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2C06C-E100-91FE-0081-88D8EE2E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74" y="4220404"/>
            <a:ext cx="3768257" cy="264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374F3-B2CF-6B3A-A28F-6BEBC1B0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310">
            <a:off x="3740075" y="4838922"/>
            <a:ext cx="1876425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D760B-7013-E912-A4B6-5A1A8C41C16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45671" y="3944180"/>
            <a:ext cx="4195103" cy="15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8B9F3-F0B6-6C38-9D57-96BBB296BA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5671" y="2148717"/>
            <a:ext cx="4738483" cy="17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2BD95C4-8027-2C91-4B5C-816B12194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010">
            <a:off x="3928257" y="1974836"/>
            <a:ext cx="1229199" cy="1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3BD8-7A95-1AA5-5AE6-9432D1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02E2-5EE4-3063-81A4-8AA5072E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Train, test and validate!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61F28C-7B0E-727A-E794-9E093D16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76556"/>
            <a:ext cx="7871791" cy="3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C0B-24A3-FB18-22EE-47BAEA3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Dipeptide self-assembly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F1859-12B1-6F7E-4D0C-250C62399331}"/>
              </a:ext>
            </a:extLst>
          </p:cNvPr>
          <p:cNvSpPr/>
          <p:nvPr/>
        </p:nvSpPr>
        <p:spPr>
          <a:xfrm>
            <a:off x="4630993" y="1513707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datapoints (20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128C6-4EE1-D7AF-9C50-31F11CED95FA}"/>
              </a:ext>
            </a:extLst>
          </p:cNvPr>
          <p:cNvSpPr/>
          <p:nvPr/>
        </p:nvSpPr>
        <p:spPr>
          <a:xfrm>
            <a:off x="2964425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268 training points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8FB57-953D-1CEF-93E4-69C744176170}"/>
              </a:ext>
            </a:extLst>
          </p:cNvPr>
          <p:cNvSpPr/>
          <p:nvPr/>
        </p:nvSpPr>
        <p:spPr>
          <a:xfrm>
            <a:off x="6248400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132 validation points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1ED75-8566-AACC-DC89-78A7B33DA839}"/>
              </a:ext>
            </a:extLst>
          </p:cNvPr>
          <p:cNvSpPr/>
          <p:nvPr/>
        </p:nvSpPr>
        <p:spPr>
          <a:xfrm>
            <a:off x="1340054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179 training points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6722-47E6-C415-7241-633F3F8B9C84}"/>
              </a:ext>
            </a:extLst>
          </p:cNvPr>
          <p:cNvSpPr/>
          <p:nvPr/>
        </p:nvSpPr>
        <p:spPr>
          <a:xfrm>
            <a:off x="4471629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 testing points</a:t>
            </a:r>
            <a:endParaRPr lang="en-GB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1F4E28-F7E6-B79E-D74E-2C6E12AE517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763396" y="1882749"/>
            <a:ext cx="428369" cy="1666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FB7BBB-F7E9-72A4-DF6D-2B3DE87C975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405383" y="1907329"/>
            <a:ext cx="428369" cy="1617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52CB5E-D98A-BDBB-9BCC-757CDF8F08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557456" y="3505200"/>
            <a:ext cx="680884" cy="1507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522050-9CEF-AFEE-BDA8-82BBD329FE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991669" y="3446617"/>
            <a:ext cx="680884" cy="1624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AB87-8C6F-EE93-5D0D-457424F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E7F0-3BDA-A2C3-1583-E447E695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parameters that effect the fit of the data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25FB-22A1-B7AA-46DB-7D6BF0BA0892}"/>
              </a:ext>
            </a:extLst>
          </p:cNvPr>
          <p:cNvSpPr txBox="1"/>
          <p:nvPr/>
        </p:nvSpPr>
        <p:spPr>
          <a:xfrm>
            <a:off x="3882887" y="2554744"/>
            <a:ext cx="442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y=abs(m)? x (+b)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DD7F-3792-7E97-D546-F4EA5936744E}"/>
              </a:ext>
            </a:extLst>
          </p:cNvPr>
          <p:cNvSpPr txBox="1"/>
          <p:nvPr/>
        </p:nvSpPr>
        <p:spPr>
          <a:xfrm>
            <a:off x="4572000" y="33975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fit_intercept</a:t>
            </a:r>
            <a:r>
              <a:rPr lang="en-GB" dirty="0"/>
              <a:t> positive  Test data RMSE</a:t>
            </a:r>
          </a:p>
          <a:p>
            <a:r>
              <a:rPr lang="en-GB" dirty="0"/>
              <a:t>2         False     True        0.810048</a:t>
            </a:r>
          </a:p>
          <a:p>
            <a:r>
              <a:rPr lang="en-GB" dirty="0"/>
              <a:t>3         False    </a:t>
            </a:r>
            <a:r>
              <a:rPr lang="en-GB" dirty="0" err="1"/>
              <a:t>False</a:t>
            </a:r>
            <a:r>
              <a:rPr lang="en-GB" dirty="0"/>
              <a:t>        0.233584</a:t>
            </a:r>
          </a:p>
          <a:p>
            <a:r>
              <a:rPr lang="en-GB" dirty="0"/>
              <a:t>0          True     </a:t>
            </a:r>
            <a:r>
              <a:rPr lang="en-GB" dirty="0" err="1"/>
              <a:t>True</a:t>
            </a:r>
            <a:r>
              <a:rPr lang="en-GB" dirty="0"/>
              <a:t>        0.171678</a:t>
            </a:r>
          </a:p>
          <a:p>
            <a:r>
              <a:rPr lang="en-GB" dirty="0"/>
              <a:t>1          True    False        0.169679</a:t>
            </a:r>
          </a:p>
        </p:txBody>
      </p:sp>
    </p:spTree>
    <p:extLst>
      <p:ext uri="{BB962C8B-B14F-4D97-AF65-F5344CB8AC3E}">
        <p14:creationId xmlns:p14="http://schemas.microsoft.com/office/powerpoint/2010/main" val="10929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1055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where we fit an intercept (b), scoring method (L2/L1, categorical)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278583"/>
              </p:ext>
            </p:extLst>
          </p:nvPr>
        </p:nvGraphicFramePr>
        <p:xfrm>
          <a:off x="2716696" y="533399"/>
          <a:ext cx="6374295" cy="42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8A3-572E-A77B-6FCB-3C2494B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something harder?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A5CA-41FD-70D8-6BFA-D694E43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929606"/>
            <a:ext cx="4591050" cy="414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5CF31-1D59-59CB-701A-D5ACA8F0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2" y="1880313"/>
            <a:ext cx="6073433" cy="41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380</Words>
  <Application>Microsoft Office PowerPoint</Application>
  <PresentationFormat>Widescreen</PresentationFormat>
  <Paragraphs>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Active machine learning for MD</vt:lpstr>
      <vt:lpstr>Benefits of machine learning</vt:lpstr>
      <vt:lpstr>Supervised learning</vt:lpstr>
      <vt:lpstr>Parameters</vt:lpstr>
      <vt:lpstr>Data segregation</vt:lpstr>
      <vt:lpstr>Dipeptide self-assembly</vt:lpstr>
      <vt:lpstr>Hyperparameters</vt:lpstr>
      <vt:lpstr>PowerPoint Presentation</vt:lpstr>
      <vt:lpstr>Can we predict something harder?</vt:lpstr>
      <vt:lpstr>This indicates there is a non-linear relationship between our data and the AP score</vt:lpstr>
      <vt:lpstr>Therefore…</vt:lpstr>
      <vt:lpstr>More advanced models</vt:lpstr>
      <vt:lpstr>PowerPoint Presentation</vt:lpstr>
      <vt:lpstr>PowerPoint Presentation</vt:lpstr>
      <vt:lpstr>PowerPoint Presentation</vt:lpstr>
      <vt:lpstr>Dataset scaling </vt:lpstr>
      <vt:lpstr>Other ways to use deep neural networks</vt:lpstr>
      <vt:lpstr>Workshop</vt:lpstr>
      <vt:lpstr>PowerPoint Presentation</vt:lpstr>
      <vt:lpstr>PowerPoint Presentation</vt:lpstr>
      <vt:lpstr>PowerPoint Presentation</vt:lpstr>
      <vt:lpstr>Building a CG model </vt:lpstr>
      <vt:lpstr>Bottom-up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11</cp:revision>
  <dcterms:created xsi:type="dcterms:W3CDTF">2023-02-16T14:30:45Z</dcterms:created>
  <dcterms:modified xsi:type="dcterms:W3CDTF">2023-03-06T19:09:15Z</dcterms:modified>
</cp:coreProperties>
</file>