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3" r:id="rId4"/>
    <p:sldId id="271" r:id="rId5"/>
    <p:sldId id="270" r:id="rId6"/>
    <p:sldId id="272" r:id="rId7"/>
    <p:sldId id="269" r:id="rId8"/>
    <p:sldId id="266" r:id="rId9"/>
    <p:sldId id="268" r:id="rId10"/>
    <p:sldId id="264" r:id="rId11"/>
    <p:sldId id="257" r:id="rId12"/>
    <p:sldId id="262" r:id="rId13"/>
    <p:sldId id="260" r:id="rId14"/>
    <p:sldId id="258" r:id="rId15"/>
    <p:sldId id="259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b19187\Documents\GitHub\Tutorial-SB06\M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27762379702537182"/>
                  <c:y val="-9.879884806065908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39481496062992127"/>
                  <c:y val="0.1295100612423447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Sheet1!$A$3:$A$11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xVal>
          <c:yVal>
            <c:numRef>
              <c:f>Sheet1!$B$3:$B$11</c:f>
              <c:numCache>
                <c:formatCode>General</c:formatCode>
                <c:ptCount val="9"/>
                <c:pt idx="0">
                  <c:v>2.6663429567042813</c:v>
                </c:pt>
                <c:pt idx="1">
                  <c:v>4.1236637521847905</c:v>
                </c:pt>
                <c:pt idx="2">
                  <c:v>7.5547645341618086</c:v>
                </c:pt>
                <c:pt idx="3">
                  <c:v>8.4878434836531191</c:v>
                </c:pt>
                <c:pt idx="4">
                  <c:v>11.408472405022415</c:v>
                </c:pt>
                <c:pt idx="5">
                  <c:v>17.531845504493337</c:v>
                </c:pt>
                <c:pt idx="6">
                  <c:v>19.13922655051055</c:v>
                </c:pt>
                <c:pt idx="7">
                  <c:v>17.365474173099933</c:v>
                </c:pt>
                <c:pt idx="8">
                  <c:v>22.243307526847175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E3C-4912-A66E-CEBBB5C1F387}"/>
            </c:ext>
          </c:extLst>
        </c:ser>
        <c:ser>
          <c:idx val="1"/>
          <c:order val="1"/>
          <c:tx>
            <c:strRef>
              <c:f>Sheet1!$A$13</c:f>
              <c:strCache>
                <c:ptCount val="1"/>
                <c:pt idx="0">
                  <c:v>Test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Sheet1!$A$14:$A$16</c:f>
              <c:numCache>
                <c:formatCode>General</c:formatCode>
                <c:ptCount val="3"/>
                <c:pt idx="0">
                  <c:v>1.5</c:v>
                </c:pt>
                <c:pt idx="1">
                  <c:v>6.7</c:v>
                </c:pt>
                <c:pt idx="2">
                  <c:v>10.5</c:v>
                </c:pt>
              </c:numCache>
            </c:numRef>
          </c:xVal>
          <c:yVal>
            <c:numRef>
              <c:f>Sheet1!$B$14:$B$16</c:f>
              <c:numCache>
                <c:formatCode>General</c:formatCode>
                <c:ptCount val="3"/>
                <c:pt idx="0">
                  <c:v>3.51</c:v>
                </c:pt>
                <c:pt idx="1">
                  <c:v>16.510000000000002</c:v>
                </c:pt>
                <c:pt idx="2">
                  <c:v>26.01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E3C-4912-A66E-CEBBB5C1F3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0835423"/>
        <c:axId val="1450837919"/>
      </c:scatterChart>
      <c:valAx>
        <c:axId val="1450835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0837919"/>
        <c:crosses val="autoZero"/>
        <c:crossBetween val="midCat"/>
      </c:valAx>
      <c:valAx>
        <c:axId val="145083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083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9FF10-F3F2-4339-91CD-F59BDE0CA7EA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CDFDC-E52D-4BDC-9DC5-982B1AB625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94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linear relationship so a linear fit works well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CDFDC-E52D-4BDC-9DC5-982B1AB625B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47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93CC-DD89-2810-ADA7-213780FB5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00DF8-1C13-D62E-506D-04FE3AA96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06C11-A48D-1F79-5328-18E848CC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383D7-557E-BD2B-08EA-6D09971F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B3787-9418-E417-C1EA-E2BFC733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16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037A-0EEF-05F7-1B55-41747A5F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72E1C-23E4-9223-5FF3-A210E87C4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05B80-EC4F-D245-A78E-1BA4FB28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F3DC8-E463-CFA6-3D37-F1C41F08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8891E-5DC6-E7EF-A002-EA87D48D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01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E16B4-843F-28F3-7532-21C1823E7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8A2C4-43C2-FC70-424F-07CCD708A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23DE-26EF-A111-8C86-A3EF594B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CDA4-DB0B-1696-9969-C36E0371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B2167-7AE5-5AA4-B631-33EED488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72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DA3B-6156-0E2C-6E1E-02659188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309C-0302-6425-96C8-A92B3058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11BCF-458F-4AF0-91BA-BDFFA8F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B2AD0-A8A5-A1B5-8D20-12FEF318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9FF84-1117-9062-8305-36CED9CE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41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A59E-D00B-3430-C3E6-E7F7356E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2EF38-4BDF-8EE4-6241-A5BAD3695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34FEB-AC2A-4048-C5C9-77AD4685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6506C-A491-52DD-D064-12363545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363DE-E0DE-6F7E-B84F-1666A532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14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E7C0-3EB2-3BB8-9A83-87CA6491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FC862-E1AC-B011-8592-FB9A80EE5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68B48-6DC3-5E16-C208-350F84DCB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D03A7-DC81-791D-615A-6CF06B99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561F-68AF-C8AA-69CF-73CFEF9E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B48A8-93E0-57C4-1091-FD285658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24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D0B4-1F90-AB09-05A4-64F4224E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47FF4-A0B7-659B-F242-58AC48454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EA2E-AB4B-69C4-E8A7-45A3B205A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DF2B1-4F94-2AFE-DB71-3AE83760D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4438A-32AD-2591-8B0E-A0413C035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E1790-1EB7-B7CD-A118-4B008AFE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88361-F745-8A78-41B1-A08A2503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935CD-4571-A190-9824-754EBCBA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07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2EE2-DC49-ADBA-3709-89A5AA46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2F6BB-1383-110E-375A-4C62BF9B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A0AF3-372F-5531-FE74-885B724E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92301-0FC0-0B10-530D-1580087D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67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BA84B-D373-6B6C-9FE7-E59C3338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41399-A8D6-F4AA-034F-207DAD65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B96F7-829A-9FAB-52D5-4BFA311F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AC74-00F8-E55A-7BBA-267DADF4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4821-9961-59A6-3657-28B05180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E1AE0-6EB6-4DF1-F0C9-15838CF51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AD2FE-273D-97AA-6751-3E8F7737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907B1-395B-0103-69D2-C5E3E8E6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BC41A-B1B6-4CD5-89AA-06A9B438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36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7EFE-CAF0-8DEE-28CE-523250C8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831E0-314E-14A5-7AA3-6BF81159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145A5-D603-5BF6-6E04-3D922EFAF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6E458-E54B-603C-3CF4-F3C42D3A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DA25F-2E40-63CF-C0DE-83B88F29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A7241-CB3B-25BB-B192-DFF6847D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52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2980D-CE34-D65C-1FA2-A608658B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DFAE6-0B7D-0200-99D8-5027F9251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D7C45-BB60-AD3B-7C44-FF7F44FD0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44F02-FD63-4F99-42B8-E81FCC60C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50CF0-D237-B7FE-802F-21C312F4D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0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D0EB-76E6-E23F-A636-869EEA643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909" y="1298402"/>
            <a:ext cx="10434181" cy="1655762"/>
          </a:xfrm>
        </p:spPr>
        <p:txBody>
          <a:bodyPr>
            <a:normAutofit/>
          </a:bodyPr>
          <a:lstStyle/>
          <a:p>
            <a:r>
              <a:rPr lang="en-GB" dirty="0"/>
              <a:t>Active machine learning for 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50DA6-A1B5-65CD-6D70-B65CA6FF1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075956"/>
            <a:ext cx="9144000" cy="1655762"/>
          </a:xfrm>
        </p:spPr>
        <p:txBody>
          <a:bodyPr>
            <a:normAutofit/>
          </a:bodyPr>
          <a:lstStyle/>
          <a:p>
            <a:r>
              <a:rPr lang="en-GB" b="1" dirty="0"/>
              <a:t>Tell Tuttle*</a:t>
            </a:r>
            <a:r>
              <a:rPr lang="en-GB" dirty="0"/>
              <a:t>, </a:t>
            </a:r>
            <a:r>
              <a:rPr lang="en-GB" b="1" dirty="0"/>
              <a:t>Alexander van Teijlingen*</a:t>
            </a:r>
            <a:r>
              <a:rPr lang="en-GB" dirty="0"/>
              <a:t>, </a:t>
            </a:r>
            <a:r>
              <a:rPr lang="en-GB" b="1" dirty="0"/>
              <a:t>Dhwanit Dave</a:t>
            </a:r>
            <a:r>
              <a:rPr lang="en-GB" baseline="30000" dirty="0"/>
              <a:t>‡</a:t>
            </a:r>
          </a:p>
          <a:p>
            <a:r>
              <a:rPr lang="en-GB" dirty="0"/>
              <a:t>*University of Strathclyde</a:t>
            </a:r>
          </a:p>
          <a:p>
            <a:r>
              <a:rPr lang="en-GB" baseline="30000" dirty="0"/>
              <a:t>‡</a:t>
            </a:r>
            <a:r>
              <a:rPr lang="en-GB" dirty="0"/>
              <a:t>City University of New York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9477AE2-B3F0-F82A-714D-FDEFE3583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31" y="4853510"/>
            <a:ext cx="6096000" cy="1806718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A185FC7-C27F-7750-63FD-9877AE90B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64" y="0"/>
            <a:ext cx="9555189" cy="187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6D80025-1B3F-0C30-D5FA-E6CE702D9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253331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98969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C5D4B991-B627-89A1-3E3B-4F1737C55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667" y="-15658"/>
            <a:ext cx="6773195" cy="4351338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F7AAB49-86C3-BA47-D1D7-B8F5C9BD1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09701"/>
              </p:ext>
            </p:extLst>
          </p:nvPr>
        </p:nvGraphicFramePr>
        <p:xfrm>
          <a:off x="1448147" y="4571722"/>
          <a:ext cx="907023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5117">
                  <a:extLst>
                    <a:ext uri="{9D8B030D-6E8A-4147-A177-3AD203B41FA5}">
                      <a16:colId xmlns:a16="http://schemas.microsoft.com/office/drawing/2014/main" val="102434986"/>
                    </a:ext>
                  </a:extLst>
                </a:gridCol>
                <a:gridCol w="4535117">
                  <a:extLst>
                    <a:ext uri="{9D8B030D-6E8A-4147-A177-3AD203B41FA5}">
                      <a16:colId xmlns:a16="http://schemas.microsoft.com/office/drawing/2014/main" val="1045744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Atomic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Coarse grained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759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  <a:r>
                        <a:rPr lang="en-GB" baseline="-25000" dirty="0"/>
                        <a:t>33</a:t>
                      </a:r>
                      <a:r>
                        <a:rPr lang="en-GB" dirty="0"/>
                        <a:t>H</a:t>
                      </a:r>
                      <a:r>
                        <a:rPr lang="en-GB" baseline="-25000" dirty="0"/>
                        <a:t>29</a:t>
                      </a:r>
                      <a:r>
                        <a:rPr lang="en-GB" dirty="0"/>
                        <a:t>N</a:t>
                      </a:r>
                      <a:r>
                        <a:rPr lang="en-GB" baseline="-25000" dirty="0"/>
                        <a:t>2</a:t>
                      </a:r>
                      <a:r>
                        <a:rPr lang="en-GB" dirty="0"/>
                        <a:t>O</a:t>
                      </a:r>
                      <a:r>
                        <a:rPr lang="en-GB" baseline="-25000" dirty="0"/>
                        <a:t>5</a:t>
                      </a:r>
                      <a:r>
                        <a:rPr lang="en-GB" baseline="30000" dirty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SC4</a:t>
                      </a:r>
                      <a:r>
                        <a:rPr lang="en-GB" baseline="-25000" dirty="0"/>
                        <a:t>12</a:t>
                      </a:r>
                      <a:r>
                        <a:rPr lang="en-GB" baseline="0" dirty="0"/>
                        <a:t>P4</a:t>
                      </a:r>
                      <a:r>
                        <a:rPr lang="en-GB" baseline="-25000" dirty="0"/>
                        <a:t>2</a:t>
                      </a:r>
                      <a:r>
                        <a:rPr lang="en-GB" baseline="0" dirty="0"/>
                        <a:t>Qa</a:t>
                      </a:r>
                      <a:r>
                        <a:rPr lang="en-GB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05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69 atoms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 beads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94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69 partial charges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charge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0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Smallest particle (H) limits time step to 1-2fs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Smallest particle (SC4) limits time step to 30 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97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83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9A3805-0728-43A7-DFAF-2D0AD8B2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2614612"/>
            <a:ext cx="51911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43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8F8C-D970-23AA-E9A2-064E906D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B8FB-DEB8-CEAF-8D46-B64B41390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05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C125-228C-A117-932B-D8E3DC74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CG model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67C172-B8A0-1B94-F040-FD3543431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88918"/>
            <a:ext cx="3933825" cy="2524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BC28B2-5AE2-A983-AD34-0916AE18D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56967"/>
            <a:ext cx="34290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63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26A1-6C26-3CA6-3555-50C4BD24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Bottom-up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B39F-1CFA-7B19-87A1-D97CB862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FF dihedral</a:t>
            </a:r>
          </a:p>
        </p:txBody>
      </p:sp>
    </p:spTree>
    <p:extLst>
      <p:ext uri="{BB962C8B-B14F-4D97-AF65-F5344CB8AC3E}">
        <p14:creationId xmlns:p14="http://schemas.microsoft.com/office/powerpoint/2010/main" val="2936574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D1A1-A8B7-AF51-FB0D-DC90AA3C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5A943-D580-59B9-6761-EAC5410C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70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841D-9EA4-A82A-FF25-D7FEC415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machine learning</a:t>
            </a:r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B6BEA5-BFB2-F581-463C-B23A3A401C76}"/>
              </a:ext>
            </a:extLst>
          </p:cNvPr>
          <p:cNvGrpSpPr/>
          <p:nvPr/>
        </p:nvGrpSpPr>
        <p:grpSpPr>
          <a:xfrm>
            <a:off x="5310117" y="1368425"/>
            <a:ext cx="6566178" cy="5124450"/>
            <a:chOff x="4562475" y="1368425"/>
            <a:chExt cx="6566178" cy="51244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3B0CC46-358C-CF7A-C158-209FBBC51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2475" y="1368425"/>
              <a:ext cx="3067050" cy="512445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690FA4A-9149-4684-0B8C-3E11D0313C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7450" y="1435100"/>
              <a:ext cx="2451100" cy="139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B977C9A-4E49-2348-9796-F14CF684CE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7450" y="1574800"/>
              <a:ext cx="2451100" cy="115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95F6E0-608E-B0BF-ED20-C7EC2E29068B}"/>
                </a:ext>
              </a:extLst>
            </p:cNvPr>
            <p:cNvSpPr txBox="1"/>
            <p:nvPr/>
          </p:nvSpPr>
          <p:spPr>
            <a:xfrm>
              <a:off x="8943696" y="1368425"/>
              <a:ext cx="2184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Screened with CGMD</a:t>
              </a:r>
              <a:endParaRPr lang="en-GB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478349B-1B70-F063-9F4D-4922BBCC7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92" y="1974574"/>
            <a:ext cx="5367909" cy="35786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2F2AC5-B5FD-9A50-13E2-BDD2513A6A25}"/>
              </a:ext>
            </a:extLst>
          </p:cNvPr>
          <p:cNvSpPr txBox="1"/>
          <p:nvPr/>
        </p:nvSpPr>
        <p:spPr>
          <a:xfrm>
            <a:off x="1396980" y="5196410"/>
            <a:ext cx="245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TorchANI</a:t>
            </a:r>
            <a:r>
              <a:rPr lang="en-US" dirty="0"/>
              <a:t>, Roitberg </a:t>
            </a:r>
            <a:r>
              <a:rPr lang="en-US" i="1" dirty="0"/>
              <a:t>et al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31CD12-435D-F319-AD4B-5B0D0315FFD7}"/>
              </a:ext>
            </a:extLst>
          </p:cNvPr>
          <p:cNvSpPr txBox="1"/>
          <p:nvPr/>
        </p:nvSpPr>
        <p:spPr>
          <a:xfrm>
            <a:off x="5069719" y="6488668"/>
            <a:ext cx="389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Beyond Tripeptides, van Teijlingen </a:t>
            </a:r>
            <a:r>
              <a:rPr lang="en-US" i="1" dirty="0"/>
              <a:t>et al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82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F6F82E-2A31-C503-74F3-729DCB5C49CD}"/>
              </a:ext>
            </a:extLst>
          </p:cNvPr>
          <p:cNvSpPr txBox="1"/>
          <p:nvPr/>
        </p:nvSpPr>
        <p:spPr>
          <a:xfrm>
            <a:off x="5042452" y="4804466"/>
            <a:ext cx="2107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y=</a:t>
            </a:r>
            <a:r>
              <a:rPr lang="en-GB" sz="4000" dirty="0" err="1"/>
              <a:t>mx+b</a:t>
            </a:r>
            <a:endParaRPr lang="en-GB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74F0F-F3CB-8E37-8A37-FEA4FC68FF87}"/>
              </a:ext>
            </a:extLst>
          </p:cNvPr>
          <p:cNvSpPr txBox="1"/>
          <p:nvPr/>
        </p:nvSpPr>
        <p:spPr>
          <a:xfrm>
            <a:off x="530087" y="5512352"/>
            <a:ext cx="10552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Hyperparameters: where we fit an intercept (b), scoring method (L2/L1, categorical)</a:t>
            </a:r>
          </a:p>
          <a:p>
            <a:endParaRPr lang="en-US" sz="2400" dirty="0"/>
          </a:p>
          <a:p>
            <a:r>
              <a:rPr lang="en-US" sz="2400" dirty="0"/>
              <a:t>Minimize L2 norm: y</a:t>
            </a:r>
            <a:r>
              <a:rPr lang="en-US" sz="2400" baseline="30000" dirty="0"/>
              <a:t>2</a:t>
            </a:r>
            <a:r>
              <a:rPr lang="en-US" sz="2400" dirty="0"/>
              <a:t> – (</a:t>
            </a:r>
            <a:r>
              <a:rPr lang="en-US" sz="2400" dirty="0" err="1"/>
              <a:t>mx+b</a:t>
            </a:r>
            <a:r>
              <a:rPr lang="en-US" sz="2400" dirty="0"/>
              <a:t>)</a:t>
            </a:r>
            <a:r>
              <a:rPr lang="en-US" sz="2400" baseline="30000" dirty="0"/>
              <a:t>2</a:t>
            </a:r>
            <a:r>
              <a:rPr lang="en-US" sz="2400" dirty="0"/>
              <a:t> -&gt; 0</a:t>
            </a:r>
            <a:endParaRPr lang="en-GB" sz="2400" baseline="300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B75C39C-575B-99E3-000A-1C25E5F92B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278583"/>
              </p:ext>
            </p:extLst>
          </p:nvPr>
        </p:nvGraphicFramePr>
        <p:xfrm>
          <a:off x="2716696" y="533399"/>
          <a:ext cx="6374295" cy="42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895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C8FC-2987-FF27-54AF-6A67A4AF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C65E1-D2DA-390A-A2CF-249ACE590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6" y="2148717"/>
            <a:ext cx="2428875" cy="3590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69DC3F-A630-D7B9-7EED-7441CE40B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154" y="77029"/>
            <a:ext cx="4591050" cy="4143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E2C06C-E100-91FE-0081-88D8EE2EB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774" y="4220404"/>
            <a:ext cx="3768257" cy="26438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3374F3-B2CF-6B3A-A28F-6BEBC1B092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6310">
            <a:off x="3740075" y="4838922"/>
            <a:ext cx="1876425" cy="4572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3D760B-7013-E912-A4B6-5A1A8C41C16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645671" y="3944180"/>
            <a:ext cx="4195103" cy="159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08B9F3-F0B6-6C38-9D57-96BBB296BAF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645671" y="2148717"/>
            <a:ext cx="4738483" cy="179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D2BD95C4-8027-2C91-4B5C-816B121949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7010">
            <a:off x="3928257" y="1974836"/>
            <a:ext cx="1229199" cy="1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5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3BD8-7A95-1AA5-5AE6-9432D130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segregation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002E2-5EE4-3063-81A4-8AA5072E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Overfitting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Train, test and validate!</a:t>
            </a:r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D61F28C-7B0E-727A-E794-9E093D161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476556"/>
            <a:ext cx="7871791" cy="342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0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1C0B-24A3-FB18-22EE-47BAEA3A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Dipeptide self-assembly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F1859-12B1-6F7E-4D0C-250C62399331}"/>
              </a:ext>
            </a:extLst>
          </p:cNvPr>
          <p:cNvSpPr/>
          <p:nvPr/>
        </p:nvSpPr>
        <p:spPr>
          <a:xfrm>
            <a:off x="4630993" y="1513707"/>
            <a:ext cx="2359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400 datapoints (20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2128C6-4EE1-D7AF-9C50-31F11CED95FA}"/>
              </a:ext>
            </a:extLst>
          </p:cNvPr>
          <p:cNvSpPr/>
          <p:nvPr/>
        </p:nvSpPr>
        <p:spPr>
          <a:xfrm>
            <a:off x="2964425" y="2930218"/>
            <a:ext cx="2359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268 training points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8FB57-953D-1CEF-93E4-69C744176170}"/>
              </a:ext>
            </a:extLst>
          </p:cNvPr>
          <p:cNvSpPr/>
          <p:nvPr/>
        </p:nvSpPr>
        <p:spPr>
          <a:xfrm>
            <a:off x="6248400" y="2930218"/>
            <a:ext cx="2359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132 validation points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A1ED75-8566-AACC-DC89-78A7B33DA839}"/>
              </a:ext>
            </a:extLst>
          </p:cNvPr>
          <p:cNvSpPr/>
          <p:nvPr/>
        </p:nvSpPr>
        <p:spPr>
          <a:xfrm>
            <a:off x="1340054" y="4599244"/>
            <a:ext cx="2359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179 training points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056722-47E6-C415-7241-633F3F8B9C84}"/>
              </a:ext>
            </a:extLst>
          </p:cNvPr>
          <p:cNvSpPr/>
          <p:nvPr/>
        </p:nvSpPr>
        <p:spPr>
          <a:xfrm>
            <a:off x="4471629" y="4599244"/>
            <a:ext cx="2359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 testing points</a:t>
            </a:r>
            <a:endParaRPr lang="en-GB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21F4E28-F7E6-B79E-D74E-2C6E12AE517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763396" y="1882749"/>
            <a:ext cx="428369" cy="1666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6FB7BBB-F7E9-72A4-DF6D-2B3DE87C975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405383" y="1907329"/>
            <a:ext cx="428369" cy="1617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552CB5E-D98A-BDBB-9BCC-757CDF8F081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4557456" y="3505200"/>
            <a:ext cx="680884" cy="1507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522050-9CEF-AFEE-BDA8-82BBD329FEE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2991669" y="3446617"/>
            <a:ext cx="680884" cy="16243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37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AB87-8C6F-EE93-5D0D-457424FB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E7F0-3BDA-A2C3-1583-E447E695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parameters that effect the fit of the data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E25FB-22A1-B7AA-46DB-7D6BF0BA0892}"/>
              </a:ext>
            </a:extLst>
          </p:cNvPr>
          <p:cNvSpPr txBox="1"/>
          <p:nvPr/>
        </p:nvSpPr>
        <p:spPr>
          <a:xfrm>
            <a:off x="3882887" y="2554744"/>
            <a:ext cx="4426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y=abs(m)? x (+b)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ADD7F-3792-7E97-D546-F4EA5936744E}"/>
              </a:ext>
            </a:extLst>
          </p:cNvPr>
          <p:cNvSpPr txBox="1"/>
          <p:nvPr/>
        </p:nvSpPr>
        <p:spPr>
          <a:xfrm>
            <a:off x="4572000" y="339756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 err="1"/>
              <a:t>fit_intercept</a:t>
            </a:r>
            <a:r>
              <a:rPr lang="en-GB" dirty="0"/>
              <a:t> positive  Test data RMSE</a:t>
            </a:r>
          </a:p>
          <a:p>
            <a:r>
              <a:rPr lang="en-GB" dirty="0"/>
              <a:t>2         False     True        0.810048</a:t>
            </a:r>
          </a:p>
          <a:p>
            <a:r>
              <a:rPr lang="en-GB" dirty="0"/>
              <a:t>3         False    </a:t>
            </a:r>
            <a:r>
              <a:rPr lang="en-GB" dirty="0" err="1"/>
              <a:t>False</a:t>
            </a:r>
            <a:r>
              <a:rPr lang="en-GB" dirty="0"/>
              <a:t>        0.233584</a:t>
            </a:r>
          </a:p>
          <a:p>
            <a:r>
              <a:rPr lang="en-GB" dirty="0"/>
              <a:t>0          True     </a:t>
            </a:r>
            <a:r>
              <a:rPr lang="en-GB" dirty="0" err="1"/>
              <a:t>True</a:t>
            </a:r>
            <a:r>
              <a:rPr lang="en-GB" dirty="0"/>
              <a:t>        0.171678</a:t>
            </a:r>
          </a:p>
          <a:p>
            <a:r>
              <a:rPr lang="en-GB" dirty="0"/>
              <a:t>1          True    False        0.169679</a:t>
            </a:r>
          </a:p>
        </p:txBody>
      </p:sp>
    </p:spTree>
    <p:extLst>
      <p:ext uri="{BB962C8B-B14F-4D97-AF65-F5344CB8AC3E}">
        <p14:creationId xmlns:p14="http://schemas.microsoft.com/office/powerpoint/2010/main" val="109292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28A3-572E-A77B-6FCB-3C2494B0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predict something harder?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3A5CA-41FD-70D8-6BFA-D694E43C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0" y="1929606"/>
            <a:ext cx="4591050" cy="4143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31DBDB-62B5-5608-E5E7-DC2EE54CD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8668"/>
            <a:ext cx="56578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8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465EE4-9826-B23F-EEAA-A7A3B4B8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787" y="1"/>
            <a:ext cx="4634694" cy="29527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0AE863-1CDB-8EAC-06BC-8FD89E2F8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0872"/>
            <a:ext cx="5099314" cy="36271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7CF19-6423-274C-FE3C-2D4A6E14D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688" y="3230873"/>
            <a:ext cx="5099314" cy="362712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86EAA5-E07F-B233-60A2-B78CD3756D9D}"/>
              </a:ext>
            </a:extLst>
          </p:cNvPr>
          <p:cNvCxnSpPr>
            <a:stCxn id="11" idx="0"/>
            <a:endCxn id="9" idx="1"/>
          </p:cNvCxnSpPr>
          <p:nvPr/>
        </p:nvCxnSpPr>
        <p:spPr>
          <a:xfrm flipV="1">
            <a:off x="2549657" y="1476376"/>
            <a:ext cx="1327130" cy="175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32DB51-EF8E-2150-8D5A-8B0C25AAE91B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8511481" y="1476376"/>
            <a:ext cx="1130864" cy="175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02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Widescreen</PresentationFormat>
  <Paragraphs>54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Active machine learning for MD</vt:lpstr>
      <vt:lpstr>Benefits of machine learning</vt:lpstr>
      <vt:lpstr>PowerPoint Presentation</vt:lpstr>
      <vt:lpstr>Parameters</vt:lpstr>
      <vt:lpstr>Data segregation</vt:lpstr>
      <vt:lpstr>Dipeptide self-assembly</vt:lpstr>
      <vt:lpstr>Hyperparameters</vt:lpstr>
      <vt:lpstr>Can we predict something harder?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Building a CG model </vt:lpstr>
      <vt:lpstr>Bottom-up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Coarse Grain Molecular Dynamics and how it can be used to predict Materials properties</dc:title>
  <dc:creator>Alexander Van Teijlingen</dc:creator>
  <cp:lastModifiedBy>Alexander Van Teijlingen</cp:lastModifiedBy>
  <cp:revision>8</cp:revision>
  <dcterms:created xsi:type="dcterms:W3CDTF">2023-02-16T14:30:45Z</dcterms:created>
  <dcterms:modified xsi:type="dcterms:W3CDTF">2023-02-28T17:08:51Z</dcterms:modified>
</cp:coreProperties>
</file>