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AVANTHIKA MG</a:t>
            </a:r>
          </a:p>
          <a:p>
            <a:pPr marL="12700">
              <a:lnSpc>
                <a:spcPct val="100000"/>
              </a:lnSpc>
              <a:spcBef>
                <a:spcPts val="130"/>
              </a:spcBef>
            </a:pPr>
            <a:r>
              <a:rPr lang="en-US" sz="3200" dirty="0">
                <a:latin typeface="Trebuchet MS"/>
                <a:cs typeface="Trebuchet MS"/>
              </a:rPr>
              <a:t>(813821104018)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993126" y="307038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05CAE4DD-E21B-926F-93E5-1DC61F1972D3}"/>
              </a:ext>
            </a:extLst>
          </p:cNvPr>
          <p:cNvSpPr txBox="1"/>
          <p:nvPr/>
        </p:nvSpPr>
        <p:spPr>
          <a:xfrm>
            <a:off x="1913889" y="1371600"/>
            <a:ext cx="6925311" cy="2031325"/>
          </a:xfrm>
          <a:prstGeom prst="rect">
            <a:avLst/>
          </a:prstGeom>
          <a:noFill/>
        </p:spPr>
        <p:txBody>
          <a:bodyPr wrap="square" rtlCol="0">
            <a:spAutoFit/>
          </a:bodyPr>
          <a:lstStyle/>
          <a:p>
            <a:r>
              <a:rPr lang="en-US" dirty="0"/>
              <a:t>The final result of our fake news detection project would ideally be a deployed model that can accurately classify news articles as real or fake. Users can interact with this system through an API or a user interface, submitting news articles for analysis and receiving the classification results.</a:t>
            </a:r>
          </a:p>
          <a:p>
            <a:r>
              <a:rPr lang="en-US" dirty="0"/>
              <a:t>Contributing to the broader effort of promoting media literacy and combating the spread of misinformation in digital media.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80DF-90B0-C9E7-D278-A281FA609761}"/>
              </a:ext>
            </a:extLst>
          </p:cNvPr>
          <p:cNvSpPr>
            <a:spLocks noGrp="1"/>
          </p:cNvSpPr>
          <p:nvPr>
            <p:ph type="title"/>
          </p:nvPr>
        </p:nvSpPr>
        <p:spPr>
          <a:xfrm>
            <a:off x="558165" y="385444"/>
            <a:ext cx="9764395" cy="492443"/>
          </a:xfrm>
        </p:spPr>
        <p:txBody>
          <a:bodyPr/>
          <a:lstStyle/>
          <a:p>
            <a:r>
              <a:rPr lang="en-US" sz="3200" dirty="0"/>
              <a:t>OUTPUT</a:t>
            </a:r>
            <a:endParaRPr lang="en-IN" sz="3200" dirty="0"/>
          </a:p>
        </p:txBody>
      </p:sp>
      <p:pic>
        <p:nvPicPr>
          <p:cNvPr id="4" name="Picture 3">
            <a:extLst>
              <a:ext uri="{FF2B5EF4-FFF2-40B4-BE49-F238E27FC236}">
                <a16:creationId xmlns:a16="http://schemas.microsoft.com/office/drawing/2014/main" id="{36D71A9D-9D59-4537-BE01-5A37A9498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56246"/>
            <a:ext cx="6781800" cy="5589200"/>
          </a:xfrm>
          <a:prstGeom prst="rect">
            <a:avLst/>
          </a:prstGeom>
        </p:spPr>
      </p:pic>
    </p:spTree>
    <p:extLst>
      <p:ext uri="{BB962C8B-B14F-4D97-AF65-F5344CB8AC3E}">
        <p14:creationId xmlns:p14="http://schemas.microsoft.com/office/powerpoint/2010/main" val="317670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729B3-31AE-BFBF-0385-442D364A2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36" y="0"/>
            <a:ext cx="9316528" cy="6858000"/>
          </a:xfrm>
          <a:prstGeom prst="rect">
            <a:avLst/>
          </a:prstGeom>
        </p:spPr>
      </p:pic>
    </p:spTree>
    <p:extLst>
      <p:ext uri="{BB962C8B-B14F-4D97-AF65-F5344CB8AC3E}">
        <p14:creationId xmlns:p14="http://schemas.microsoft.com/office/powerpoint/2010/main" val="342252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219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355" y="344837"/>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US" sz="4250" spc="-10"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Rectangle 20">
            <a:extLst>
              <a:ext uri="{FF2B5EF4-FFF2-40B4-BE49-F238E27FC236}">
                <a16:creationId xmlns:a16="http://schemas.microsoft.com/office/drawing/2014/main" id="{7B623B00-0DA6-ED73-289E-97E15FFFD90D}"/>
              </a:ext>
            </a:extLst>
          </p:cNvPr>
          <p:cNvSpPr/>
          <p:nvPr/>
        </p:nvSpPr>
        <p:spPr>
          <a:xfrm>
            <a:off x="57954" y="1715597"/>
            <a:ext cx="9828000"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FAKE NEWS DETECTION USING NLP</a:t>
            </a:r>
          </a:p>
        </p:txBody>
      </p:sp>
      <p:pic>
        <p:nvPicPr>
          <p:cNvPr id="24" name="Picture 23">
            <a:extLst>
              <a:ext uri="{FF2B5EF4-FFF2-40B4-BE49-F238E27FC236}">
                <a16:creationId xmlns:a16="http://schemas.microsoft.com/office/drawing/2014/main" id="{4645F17E-D924-5534-6310-FA6CC9EC3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32" y="2463427"/>
            <a:ext cx="9126010" cy="3038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solidFill>
                <a:schemeClr val="tx1"/>
              </a:solidFill>
              <a:effectLst>
                <a:outerShdw blurRad="38100" dist="19050" dir="2700000" algn="tl" rotWithShape="0">
                  <a:schemeClr val="dk1">
                    <a:alpha val="40000"/>
                  </a:schemeClr>
                </a:outerShdw>
              </a:effectLst>
            </a:endParaRPr>
          </a:p>
        </p:txBody>
      </p:sp>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23">
            <a:extLst>
              <a:ext uri="{FF2B5EF4-FFF2-40B4-BE49-F238E27FC236}">
                <a16:creationId xmlns:a16="http://schemas.microsoft.com/office/drawing/2014/main" id="{3992D71E-84D8-F79B-FD5D-E1EC94E23F3B}"/>
              </a:ext>
            </a:extLst>
          </p:cNvPr>
          <p:cNvSpPr/>
          <p:nvPr/>
        </p:nvSpPr>
        <p:spPr>
          <a:xfrm>
            <a:off x="1579476" y="1136048"/>
            <a:ext cx="7608150" cy="5262979"/>
          </a:xfrm>
          <a:prstGeom prst="rect">
            <a:avLst/>
          </a:prstGeom>
          <a:noFill/>
        </p:spPr>
        <p:txBody>
          <a:bodyPr wrap="square" lIns="91440" tIns="45720" rIns="91440" bIns="45720">
            <a:spAutoFit/>
          </a:bodyPr>
          <a:lstStyle/>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Importing and reading the dataset</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Calculating shape of data</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Creating the target column and Concatenating title and text of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Appending two datasets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Text Processing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News-Punctuation Cleaning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News-Stop words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Count of fake news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Word Cloud of Fake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Stemming the reviews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a:extLst>
              <a:ext uri="{FF2B5EF4-FFF2-40B4-BE49-F238E27FC236}">
                <a16:creationId xmlns:a16="http://schemas.microsoft.com/office/drawing/2014/main" id="{B488D1CC-D887-F7DB-F520-B527D54AB6B5}"/>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F22B0CE9-B83D-0EEA-5080-22AFFAED02B5}"/>
              </a:ext>
            </a:extLst>
          </p:cNvPr>
          <p:cNvSpPr txBox="1"/>
          <p:nvPr/>
        </p:nvSpPr>
        <p:spPr>
          <a:xfrm>
            <a:off x="834072" y="1905506"/>
            <a:ext cx="7696200" cy="3046988"/>
          </a:xfrm>
          <a:prstGeom prst="rect">
            <a:avLst/>
          </a:prstGeom>
          <a:noFill/>
        </p:spPr>
        <p:txBody>
          <a:bodyPr wrap="square" rtlCol="0" anchor="ctr">
            <a:spAutoFit/>
          </a:bodyPr>
          <a:lstStyle/>
          <a:p>
            <a:r>
              <a:rPr lang="en-US" sz="3200" dirty="0">
                <a:latin typeface="+mn-lt"/>
              </a:rPr>
              <a:t>The fake news dataset is one of the classic text analytics datasets available on Kaggle. It consists of genuine and fake articles’ titles and text from different authors. Our job is to create a model which predicts whether a given news is real or fake.</a:t>
            </a:r>
            <a:endParaRPr lang="en-IN" sz="32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B75E647E-7E75-0D9A-549B-295EA852BE2B}"/>
              </a:ext>
            </a:extLst>
          </p:cNvPr>
          <p:cNvSpPr txBox="1"/>
          <p:nvPr/>
        </p:nvSpPr>
        <p:spPr>
          <a:xfrm>
            <a:off x="727485" y="1552635"/>
            <a:ext cx="7543800" cy="4401205"/>
          </a:xfrm>
          <a:prstGeom prst="rect">
            <a:avLst/>
          </a:prstGeom>
          <a:noFill/>
        </p:spPr>
        <p:txBody>
          <a:bodyPr wrap="square" rtlCol="0">
            <a:spAutoFit/>
          </a:bodyPr>
          <a:lstStyle/>
          <a:p>
            <a:pPr algn="l"/>
            <a:r>
              <a:rPr lang="en-US" sz="2800" dirty="0">
                <a:latin typeface="+mn-lt"/>
              </a:rPr>
              <a:t>The main goal of this project is to develop a model, for identifying news using a dataset obtained from Kaggle. </a:t>
            </a:r>
          </a:p>
          <a:p>
            <a:pPr algn="l"/>
            <a:r>
              <a:rPr lang="en-US" sz="2800" dirty="0">
                <a:latin typeface="+mn-lt"/>
              </a:rPr>
              <a:t>The key challenge here is to distinguish between fake news articles by </a:t>
            </a:r>
            <a:r>
              <a:rPr lang="en-US" sz="2800" dirty="0" err="1">
                <a:latin typeface="+mn-lt"/>
              </a:rPr>
              <a:t>analysing</a:t>
            </a:r>
            <a:r>
              <a:rPr lang="en-US" sz="2800" dirty="0">
                <a:latin typeface="+mn-lt"/>
              </a:rPr>
              <a:t> the text in their titles and main content. </a:t>
            </a:r>
          </a:p>
          <a:p>
            <a:pPr algn="l"/>
            <a:r>
              <a:rPr lang="en-US" sz="2800" dirty="0">
                <a:latin typeface="+mn-lt"/>
              </a:rPr>
              <a:t>We must use natural language processing (NLP) techniques to preprocess the text data, building a machine learning model for classification, and evaluate the model's performance</a:t>
            </a:r>
            <a:endParaRPr lang="en-IN" sz="2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11D5DE1B-C81C-B42E-A9F2-E3C465CFB4FD}"/>
              </a:ext>
            </a:extLst>
          </p:cNvPr>
          <p:cNvSpPr txBox="1"/>
          <p:nvPr/>
        </p:nvSpPr>
        <p:spPr>
          <a:xfrm>
            <a:off x="1219200" y="1670565"/>
            <a:ext cx="7772400" cy="3539430"/>
          </a:xfrm>
          <a:prstGeom prst="rect">
            <a:avLst/>
          </a:prstGeom>
          <a:noFill/>
        </p:spPr>
        <p:txBody>
          <a:bodyPr wrap="square" rtlCol="0">
            <a:spAutoFit/>
          </a:bodyPr>
          <a:lstStyle/>
          <a:p>
            <a:pPr marL="285750" indent="-285750">
              <a:buFont typeface="Arial" panose="020B0604020202020204" pitchFamily="34" charset="0"/>
              <a:buChar char="•"/>
            </a:pPr>
            <a:r>
              <a:rPr lang="en-US" dirty="0"/>
              <a:t>General Public</a:t>
            </a:r>
          </a:p>
          <a:p>
            <a:pPr marL="285750" indent="-285750">
              <a:buFont typeface="Arial" panose="020B0604020202020204" pitchFamily="34" charset="0"/>
              <a:buChar char="•"/>
            </a:pPr>
            <a:r>
              <a:rPr lang="en-US" dirty="0"/>
              <a:t>Media Organizations</a:t>
            </a:r>
          </a:p>
          <a:p>
            <a:pPr marL="285750" indent="-285750">
              <a:buFont typeface="Arial" panose="020B0604020202020204" pitchFamily="34" charset="0"/>
              <a:buChar char="•"/>
            </a:pPr>
            <a:r>
              <a:rPr lang="en-US" dirty="0"/>
              <a:t>Social Media Platforms</a:t>
            </a:r>
          </a:p>
          <a:p>
            <a:pPr marL="285750" indent="-285750">
              <a:buFont typeface="Arial" panose="020B0604020202020204" pitchFamily="34" charset="0"/>
              <a:buChar char="•"/>
            </a:pPr>
            <a:r>
              <a:rPr lang="en-US" dirty="0"/>
              <a:t>Government Agencies</a:t>
            </a:r>
          </a:p>
          <a:p>
            <a:pPr marL="285750" indent="-285750">
              <a:buFont typeface="Arial" panose="020B0604020202020204" pitchFamily="34" charset="0"/>
              <a:buChar char="•"/>
            </a:pPr>
            <a:r>
              <a:rPr lang="en-US" dirty="0"/>
              <a:t>Educational Institutions</a:t>
            </a:r>
          </a:p>
          <a:p>
            <a:pPr marL="285750" indent="-285750">
              <a:buFont typeface="Arial" panose="020B0604020202020204" pitchFamily="34" charset="0"/>
              <a:buChar char="•"/>
            </a:pPr>
            <a:r>
              <a:rPr lang="en-US" dirty="0"/>
              <a:t>Fact-Checking Organizations</a:t>
            </a:r>
          </a:p>
          <a:p>
            <a:pPr marL="285750" indent="-285750">
              <a:buFont typeface="Arial" panose="020B0604020202020204" pitchFamily="34" charset="0"/>
              <a:buChar char="•"/>
            </a:pPr>
            <a:r>
              <a:rPr lang="en-US" dirty="0"/>
              <a:t>Corporate Entities</a:t>
            </a:r>
          </a:p>
          <a:p>
            <a:pPr marL="285750" indent="-285750">
              <a:buFont typeface="Arial" panose="020B0604020202020204" pitchFamily="34" charset="0"/>
              <a:buChar char="•"/>
            </a:pPr>
            <a:endParaRPr lang="en-US" dirty="0"/>
          </a:p>
          <a:p>
            <a:r>
              <a:rPr lang="en-US" sz="2000" dirty="0"/>
              <a:t>Each of these user groups may have specific requirements, such as real-time processing, scalability, accuracy, and interpretability, that influence how the fake news detection system is designed and deployed.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C1E6C9D-7DC7-9ABA-CA08-FEBAE84C6731}"/>
              </a:ext>
            </a:extLst>
          </p:cNvPr>
          <p:cNvSpPr txBox="1"/>
          <p:nvPr/>
        </p:nvSpPr>
        <p:spPr>
          <a:xfrm>
            <a:off x="2895600" y="1674674"/>
            <a:ext cx="5791200" cy="4524315"/>
          </a:xfrm>
          <a:prstGeom prst="rect">
            <a:avLst/>
          </a:prstGeom>
          <a:noFill/>
        </p:spPr>
        <p:txBody>
          <a:bodyPr wrap="square" rtlCol="0">
            <a:spAutoFit/>
          </a:bodyPr>
          <a:lstStyle/>
          <a:p>
            <a:r>
              <a:rPr lang="en-US" dirty="0"/>
              <a:t>The solution and value proposition for a fake news detection system using Natural Language Processing (NLP) lie in its ability to address the growing challenge of misinformation and disinformation in the digital age. Here's a breakdown of the solution and its value proposition:</a:t>
            </a:r>
          </a:p>
          <a:p>
            <a:pPr algn="l"/>
            <a:endParaRPr lang="en-US" dirty="0"/>
          </a:p>
          <a:p>
            <a:pPr marL="285750" indent="-285750" algn="l">
              <a:buFont typeface="Arial" panose="020B0604020202020204" pitchFamily="34" charset="0"/>
              <a:buChar char="•"/>
            </a:pPr>
            <a:r>
              <a:rPr lang="en-IN" dirty="0"/>
              <a:t>Advanced NLP Techniques</a:t>
            </a:r>
            <a:endParaRPr lang="en-US" dirty="0"/>
          </a:p>
          <a:p>
            <a:pPr marL="285750" indent="-285750" algn="l">
              <a:buFont typeface="Arial" panose="020B0604020202020204" pitchFamily="34" charset="0"/>
              <a:buChar char="•"/>
            </a:pPr>
            <a:r>
              <a:rPr lang="en-IN" dirty="0"/>
              <a:t>Machine Learning Models</a:t>
            </a:r>
            <a:endParaRPr lang="en-US" dirty="0"/>
          </a:p>
          <a:p>
            <a:pPr marL="285750" indent="-285750" algn="l">
              <a:buFont typeface="Arial" panose="020B0604020202020204" pitchFamily="34" charset="0"/>
              <a:buChar char="•"/>
            </a:pPr>
            <a:r>
              <a:rPr lang="en-IN" dirty="0"/>
              <a:t>Data Integration</a:t>
            </a:r>
            <a:endParaRPr lang="en-US" dirty="0"/>
          </a:p>
          <a:p>
            <a:pPr marL="285750" indent="-285750" algn="l">
              <a:buFont typeface="Arial" panose="020B0604020202020204" pitchFamily="34" charset="0"/>
              <a:buChar char="•"/>
            </a:pPr>
            <a:r>
              <a:rPr lang="en-IN" dirty="0"/>
              <a:t>Real-time Monitoring</a:t>
            </a:r>
            <a:endParaRPr lang="en-US" dirty="0"/>
          </a:p>
          <a:p>
            <a:pPr marL="285750" indent="-285750" algn="l">
              <a:buFont typeface="Arial" panose="020B0604020202020204" pitchFamily="34" charset="0"/>
              <a:buChar char="•"/>
            </a:pPr>
            <a:r>
              <a:rPr lang="en-IN" dirty="0"/>
              <a:t>Scalability and Efficiency</a:t>
            </a:r>
            <a:endParaRPr lang="en-US" dirty="0"/>
          </a:p>
          <a:p>
            <a:pPr marL="285750" indent="-285750" algn="l">
              <a:buFont typeface="Arial" panose="020B0604020202020204" pitchFamily="34" charset="0"/>
              <a:buChar char="•"/>
            </a:pPr>
            <a:r>
              <a:rPr lang="en-IN" dirty="0"/>
              <a:t>Customizable Alerts and Reports</a:t>
            </a:r>
            <a:endParaRPr lang="en-US" dirty="0"/>
          </a:p>
          <a:p>
            <a:pPr marL="285750" indent="-285750" algn="l">
              <a:buFont typeface="Arial" panose="020B0604020202020204" pitchFamily="34" charset="0"/>
              <a:buChar char="•"/>
            </a:pPr>
            <a:r>
              <a:rPr lang="en-IN" dirty="0"/>
              <a:t>Trust and Credibility</a:t>
            </a:r>
          </a:p>
          <a:p>
            <a:pPr marL="285750" indent="-285750" algn="l">
              <a:buFont typeface="Arial" panose="020B0604020202020204" pitchFamily="34" charset="0"/>
              <a:buChar char="•"/>
            </a:pPr>
            <a:r>
              <a:rPr lang="en-IN" dirty="0"/>
              <a:t>Compliance and Ethics</a:t>
            </a:r>
          </a:p>
          <a:p>
            <a:pPr algn="l"/>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E48866E5-6B78-247D-400C-26BCE9CB7990}"/>
              </a:ext>
            </a:extLst>
          </p:cNvPr>
          <p:cNvSpPr txBox="1"/>
          <p:nvPr/>
        </p:nvSpPr>
        <p:spPr>
          <a:xfrm>
            <a:off x="2362200" y="1520096"/>
            <a:ext cx="5154561" cy="2308324"/>
          </a:xfrm>
          <a:prstGeom prst="rect">
            <a:avLst/>
          </a:prstGeom>
          <a:noFill/>
        </p:spPr>
        <p:txBody>
          <a:bodyPr wrap="square" rtlCol="0">
            <a:spAutoFit/>
          </a:bodyPr>
          <a:lstStyle/>
          <a:p>
            <a:r>
              <a:rPr lang="en-US"/>
              <a:t>For developing a fake news detection project involves a multifaceted approach that combines data collection, preprocessing, model building, deployment, and ongoing monitoring and improvement. It's a challenging but rewarding endeavor that contributes to combating misinformation and promoting media literacy in the digital age.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5A9C9B9C-C842-10E7-8159-B2FC63CB2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204912"/>
            <a:ext cx="4876800" cy="4448175"/>
          </a:xfrm>
          <a:prstGeom prst="rect">
            <a:avLst/>
          </a:prstGeom>
        </p:spPr>
      </p:pic>
      <p:sp>
        <p:nvSpPr>
          <p:cNvPr id="11" name="TextBox 10">
            <a:extLst>
              <a:ext uri="{FF2B5EF4-FFF2-40B4-BE49-F238E27FC236}">
                <a16:creationId xmlns:a16="http://schemas.microsoft.com/office/drawing/2014/main" id="{54DA5DFA-495E-920A-8183-5D82D0CC2AFF}"/>
              </a:ext>
            </a:extLst>
          </p:cNvPr>
          <p:cNvSpPr txBox="1"/>
          <p:nvPr/>
        </p:nvSpPr>
        <p:spPr>
          <a:xfrm>
            <a:off x="228600" y="1371600"/>
            <a:ext cx="5029200" cy="4801314"/>
          </a:xfrm>
          <a:prstGeom prst="rect">
            <a:avLst/>
          </a:prstGeom>
          <a:noFill/>
        </p:spPr>
        <p:txBody>
          <a:bodyPr wrap="square" rtlCol="0">
            <a:spAutoFit/>
          </a:bodyPr>
          <a:lstStyle/>
          <a:p>
            <a:r>
              <a:rPr lang="en-US" b="1" dirty="0"/>
              <a:t>Data Collection: </a:t>
            </a:r>
            <a:r>
              <a:rPr lang="en-US" dirty="0"/>
              <a:t>Gather a diverse dataset of news articles labeled as real or fake.</a:t>
            </a:r>
          </a:p>
          <a:p>
            <a:r>
              <a:rPr lang="en-US" b="1" dirty="0"/>
              <a:t>Preprocessing:</a:t>
            </a:r>
            <a:r>
              <a:rPr lang="en-US" dirty="0"/>
              <a:t> Tokenization, lowercase, stop words, lemmatization/stemming.</a:t>
            </a:r>
          </a:p>
          <a:p>
            <a:r>
              <a:rPr lang="en-US" b="1" dirty="0"/>
              <a:t>Feature Engineering</a:t>
            </a:r>
            <a:r>
              <a:rPr lang="en-US" dirty="0"/>
              <a:t>: Bag of Words (</a:t>
            </a:r>
            <a:r>
              <a:rPr lang="en-US" dirty="0" err="1"/>
              <a:t>BoW</a:t>
            </a:r>
            <a:r>
              <a:rPr lang="en-US" dirty="0"/>
              <a:t>), TF-IDF, Word Embeddings</a:t>
            </a:r>
          </a:p>
          <a:p>
            <a:r>
              <a:rPr lang="en-US" b="1" dirty="0"/>
              <a:t>Model Selection: </a:t>
            </a:r>
            <a:r>
              <a:rPr lang="en-US" dirty="0"/>
              <a:t>Classical ML (Naive Bayes, SVM) or DL (RNNs, Transformers).</a:t>
            </a:r>
          </a:p>
          <a:p>
            <a:r>
              <a:rPr lang="en-US" b="1" dirty="0"/>
              <a:t>Training: </a:t>
            </a:r>
            <a:r>
              <a:rPr lang="en-US" dirty="0"/>
              <a:t>Split data, train model, tune hyperparameters.</a:t>
            </a:r>
          </a:p>
          <a:p>
            <a:r>
              <a:rPr lang="en-US" b="1" dirty="0"/>
              <a:t>Evaluation:</a:t>
            </a:r>
            <a:r>
              <a:rPr lang="en-US" dirty="0"/>
              <a:t> Use metrics like accuracy, precision, recall, F1-score.Deployment: Deploy as API or integrate into a web app.</a:t>
            </a:r>
          </a:p>
          <a:p>
            <a:r>
              <a:rPr lang="en-US" b="1" dirty="0"/>
              <a:t>Continuous Improvement</a:t>
            </a:r>
            <a:r>
              <a:rPr lang="en-US" dirty="0"/>
              <a:t>: Monitor, retrain with new data periodically.</a:t>
            </a:r>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573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Avanthika MG</dc:creator>
  <cp:lastModifiedBy>Avanthika MG</cp:lastModifiedBy>
  <cp:revision>3</cp:revision>
  <dcterms:created xsi:type="dcterms:W3CDTF">2024-04-04T13:13:49Z</dcterms:created>
  <dcterms:modified xsi:type="dcterms:W3CDTF">2024-04-05T10:08:17Z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