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sldIdLst>
    <p:sldId id="256" r:id="rId2"/>
    <p:sldId id="257" r:id="rId3"/>
    <p:sldId id="258" r:id="rId4"/>
    <p:sldId id="261" r:id="rId5"/>
    <p:sldId id="259" r:id="rId6"/>
    <p:sldId id="260"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19654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49723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092FFB-FEB0-8342-AE05-4D18F811389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962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E7429F2-5AB9-EB43-8021-E71058BD24E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3233829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E7429F2-5AB9-EB43-8021-E71058BD24E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92FFB-FEB0-8342-AE05-4D18F811389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828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3E7429F2-5AB9-EB43-8021-E71058BD24E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326954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306533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68614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21949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7429F2-5AB9-EB43-8021-E71058BD24EA}"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428577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E7429F2-5AB9-EB43-8021-E71058BD24E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71699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E7429F2-5AB9-EB43-8021-E71058BD24EA}" type="datetimeFigureOut">
              <a:rPr lang="en-US" smtClean="0"/>
              <a:t>1/31/23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33049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E7429F2-5AB9-EB43-8021-E71058BD24EA}" type="datetimeFigureOut">
              <a:rPr lang="en-US" smtClean="0"/>
              <a:t>1/31/23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59069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429F2-5AB9-EB43-8021-E71058BD24EA}" type="datetimeFigureOut">
              <a:rPr lang="en-US" smtClean="0"/>
              <a:t>1/31/23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105139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E7429F2-5AB9-EB43-8021-E71058BD24E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359663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E7429F2-5AB9-EB43-8021-E71058BD24EA}"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92FFB-FEB0-8342-AE05-4D18F8113899}" type="slidenum">
              <a:rPr lang="en-US" smtClean="0"/>
              <a:t>‹#›</a:t>
            </a:fld>
            <a:endParaRPr lang="en-US"/>
          </a:p>
        </p:txBody>
      </p:sp>
    </p:spTree>
    <p:extLst>
      <p:ext uri="{BB962C8B-B14F-4D97-AF65-F5344CB8AC3E}">
        <p14:creationId xmlns:p14="http://schemas.microsoft.com/office/powerpoint/2010/main" val="269972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7429F2-5AB9-EB43-8021-E71058BD24EA}" type="datetimeFigureOut">
              <a:rPr lang="en-US" smtClean="0"/>
              <a:t>1/31/23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092FFB-FEB0-8342-AE05-4D18F8113899}" type="slidenum">
              <a:rPr lang="en-US" smtClean="0"/>
              <a:t>‹#›</a:t>
            </a:fld>
            <a:endParaRPr lang="en-US"/>
          </a:p>
        </p:txBody>
      </p:sp>
    </p:spTree>
    <p:extLst>
      <p:ext uri="{BB962C8B-B14F-4D97-AF65-F5344CB8AC3E}">
        <p14:creationId xmlns:p14="http://schemas.microsoft.com/office/powerpoint/2010/main" val="45133493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B1D7-5AF2-FCEF-4BEC-A3AF5FD3BCDA}"/>
              </a:ext>
            </a:extLst>
          </p:cNvPr>
          <p:cNvSpPr>
            <a:spLocks noGrp="1"/>
          </p:cNvSpPr>
          <p:nvPr>
            <p:ph type="ctrTitle"/>
          </p:nvPr>
        </p:nvSpPr>
        <p:spPr>
          <a:xfrm>
            <a:off x="2456866" y="204537"/>
            <a:ext cx="8915399" cy="2262781"/>
          </a:xfrm>
        </p:spPr>
        <p:txBody>
          <a:bodyPr/>
          <a:lstStyle/>
          <a:p>
            <a:r>
              <a:rPr lang="en-US" dirty="0"/>
              <a:t>CSE3502-INFORMATION SECURITY MANAGEMENT</a:t>
            </a:r>
          </a:p>
        </p:txBody>
      </p:sp>
      <p:sp>
        <p:nvSpPr>
          <p:cNvPr id="3" name="Subtitle 2">
            <a:extLst>
              <a:ext uri="{FF2B5EF4-FFF2-40B4-BE49-F238E27FC236}">
                <a16:creationId xmlns:a16="http://schemas.microsoft.com/office/drawing/2014/main" id="{5272B628-BE18-D728-1A23-480B39E308A4}"/>
              </a:ext>
            </a:extLst>
          </p:cNvPr>
          <p:cNvSpPr>
            <a:spLocks noGrp="1"/>
          </p:cNvSpPr>
          <p:nvPr>
            <p:ph type="subTitle" idx="1"/>
          </p:nvPr>
        </p:nvSpPr>
        <p:spPr>
          <a:xfrm>
            <a:off x="2456866" y="3264400"/>
            <a:ext cx="8915399" cy="1126283"/>
          </a:xfrm>
        </p:spPr>
        <p:txBody>
          <a:bodyPr>
            <a:noAutofit/>
          </a:bodyPr>
          <a:lstStyle/>
          <a:p>
            <a:r>
              <a:rPr lang="en-US" sz="2400" dirty="0">
                <a:solidFill>
                  <a:schemeClr val="tx1"/>
                </a:solidFill>
              </a:rPr>
              <a:t>J COMP TOPIC:  IOT NETWORK INTRUSION DETECTION SYSTEM </a:t>
            </a:r>
          </a:p>
          <a:p>
            <a:r>
              <a:rPr lang="en-US" sz="2400" dirty="0">
                <a:solidFill>
                  <a:schemeClr val="tx1"/>
                </a:solidFill>
              </a:rPr>
              <a:t>REVIEW-1</a:t>
            </a:r>
          </a:p>
          <a:p>
            <a:endParaRPr lang="en-US" sz="2400" dirty="0">
              <a:solidFill>
                <a:schemeClr val="tx1"/>
              </a:solidFill>
            </a:endParaRPr>
          </a:p>
          <a:p>
            <a:endParaRPr lang="en-US" sz="2400" dirty="0">
              <a:solidFill>
                <a:schemeClr val="tx1"/>
              </a:solidFill>
            </a:endParaRPr>
          </a:p>
        </p:txBody>
      </p:sp>
      <p:sp>
        <p:nvSpPr>
          <p:cNvPr id="4" name="TextBox 3">
            <a:extLst>
              <a:ext uri="{FF2B5EF4-FFF2-40B4-BE49-F238E27FC236}">
                <a16:creationId xmlns:a16="http://schemas.microsoft.com/office/drawing/2014/main" id="{1804DB31-356A-7B3A-CDCA-FA9A4B4A8A25}"/>
              </a:ext>
            </a:extLst>
          </p:cNvPr>
          <p:cNvSpPr txBox="1"/>
          <p:nvPr/>
        </p:nvSpPr>
        <p:spPr>
          <a:xfrm>
            <a:off x="2456866" y="5067332"/>
            <a:ext cx="3748142" cy="923330"/>
          </a:xfrm>
          <a:prstGeom prst="rect">
            <a:avLst/>
          </a:prstGeom>
          <a:noFill/>
        </p:spPr>
        <p:txBody>
          <a:bodyPr wrap="none" rtlCol="0">
            <a:spAutoFit/>
          </a:bodyPr>
          <a:lstStyle/>
          <a:p>
            <a:r>
              <a:rPr lang="en-US" dirty="0"/>
              <a:t>AVANTHIKA RAJESH-20BAI1144</a:t>
            </a:r>
          </a:p>
          <a:p>
            <a:r>
              <a:rPr lang="en-US" dirty="0"/>
              <a:t>JAMAL MOHAMMED -20BAI1166</a:t>
            </a:r>
          </a:p>
          <a:p>
            <a:r>
              <a:rPr lang="en-US" dirty="0"/>
              <a:t>KHUSHI V-20BAI1285</a:t>
            </a:r>
          </a:p>
        </p:txBody>
      </p:sp>
    </p:spTree>
    <p:extLst>
      <p:ext uri="{BB962C8B-B14F-4D97-AF65-F5344CB8AC3E}">
        <p14:creationId xmlns:p14="http://schemas.microsoft.com/office/powerpoint/2010/main" val="424734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1E49-F726-988E-667B-614E3A5BFBA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3DAD0FF-42F9-AD95-C252-27909F38AE45}"/>
              </a:ext>
            </a:extLst>
          </p:cNvPr>
          <p:cNvSpPr>
            <a:spLocks noGrp="1"/>
          </p:cNvSpPr>
          <p:nvPr>
            <p:ph idx="1"/>
          </p:nvPr>
        </p:nvSpPr>
        <p:spPr>
          <a:xfrm>
            <a:off x="1600200" y="1648326"/>
            <a:ext cx="9908125" cy="4034296"/>
          </a:xfrm>
        </p:spPr>
        <p:txBody>
          <a:bodyPr/>
          <a:lstStyle/>
          <a:p>
            <a:r>
              <a:rPr lang="en-US" dirty="0"/>
              <a:t>The whole idea of ​​the Internet of Things is to expand the possibilities of the Internet beyond computers and smartphones to include electronic and mechanical devices, sensors, etc. As the use cases of IoT devices increase, so do their security vulnerabilities. increasing dramatically.</a:t>
            </a:r>
          </a:p>
          <a:p>
            <a:endParaRPr lang="en-US" dirty="0"/>
          </a:p>
          <a:p>
            <a:r>
              <a:rPr lang="en-US" dirty="0"/>
              <a:t>Today, IoT devices are used in firefighting systems, drones, smart homes, healthcare, and more. You can imagine what a disaster it would be if someone with malicious intent had access to these systems. For this reason, network intrusion detection systems (NIDS) are installed to analyze all traffic to detect malicious traffic and help enterprises monitor their cloud, on-premises or hybrid infrastructures.</a:t>
            </a:r>
          </a:p>
        </p:txBody>
      </p:sp>
    </p:spTree>
    <p:extLst>
      <p:ext uri="{BB962C8B-B14F-4D97-AF65-F5344CB8AC3E}">
        <p14:creationId xmlns:p14="http://schemas.microsoft.com/office/powerpoint/2010/main" val="154025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EF1F-C3D5-9B44-8B62-DD992628981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7BA3FF2-39C7-3834-4456-B055ACAD8220}"/>
              </a:ext>
            </a:extLst>
          </p:cNvPr>
          <p:cNvSpPr>
            <a:spLocks noGrp="1"/>
          </p:cNvSpPr>
          <p:nvPr>
            <p:ph idx="1"/>
          </p:nvPr>
        </p:nvSpPr>
        <p:spPr>
          <a:xfrm>
            <a:off x="1783096" y="1640305"/>
            <a:ext cx="8915400" cy="3777622"/>
          </a:xfrm>
        </p:spPr>
        <p:txBody>
          <a:bodyPr>
            <a:noAutofit/>
          </a:bodyPr>
          <a:lstStyle/>
          <a:p>
            <a:r>
              <a:rPr lang="en-US" sz="2400" dirty="0"/>
              <a:t>One of the goals of smart environments is to improve people's quality of life in terms of comfort and efficiency. The Internet of Things (IoT) paradigm has recently evolved into a technology for building intelligent environments. Security and privacy are considered key issues in real-world intelligent environments based on IoT models. Vulnerabilities in IoT-based systems create security threats affecting smart environment applications. Therefore, an intrusion detection system (IDS) designed for IoT environments is highly needed to mitigate IoT-related security attacks that exploit some of these vulnerabilities. </a:t>
            </a:r>
          </a:p>
        </p:txBody>
      </p:sp>
    </p:spTree>
    <p:extLst>
      <p:ext uri="{BB962C8B-B14F-4D97-AF65-F5344CB8AC3E}">
        <p14:creationId xmlns:p14="http://schemas.microsoft.com/office/powerpoint/2010/main" val="224251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6F941-075E-D9E0-A7D0-E01DE8FD6B8D}"/>
              </a:ext>
            </a:extLst>
          </p:cNvPr>
          <p:cNvSpPr>
            <a:spLocks noGrp="1"/>
          </p:cNvSpPr>
          <p:nvPr>
            <p:ph idx="1"/>
          </p:nvPr>
        </p:nvSpPr>
        <p:spPr>
          <a:xfrm>
            <a:off x="2156076" y="665748"/>
            <a:ext cx="8915400" cy="4989094"/>
          </a:xfrm>
        </p:spPr>
        <p:txBody>
          <a:bodyPr>
            <a:noAutofit/>
          </a:bodyPr>
          <a:lstStyle/>
          <a:p>
            <a:r>
              <a:rPr lang="en-US" sz="2400" dirty="0"/>
              <a:t>Traditional IDS may not be an option for IoT environments due to the limited computing and storage capacity of IoT devices and the specific protocols used. Our project provides an overview of the latest IDSs developed for the IoT model, focusing on the methods, features and mechanisms involved. our project also details IoT architecture, emerging security vulnerabilities, and how they relate to the layers of the IoT architecture. This work highlights that despite previous work on the design and implementation of IDSs for the IoT paradigm, the development of efficient, reliable, and robust IDSs for IoT-based intelligent environments remains an important task. is showing. </a:t>
            </a:r>
          </a:p>
        </p:txBody>
      </p:sp>
    </p:spTree>
    <p:extLst>
      <p:ext uri="{BB962C8B-B14F-4D97-AF65-F5344CB8AC3E}">
        <p14:creationId xmlns:p14="http://schemas.microsoft.com/office/powerpoint/2010/main" val="98577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D408-D44C-5EC2-C8C9-285B384D946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5E4E86-B084-0B6D-2445-EC07402BC3BF}"/>
              </a:ext>
            </a:extLst>
          </p:cNvPr>
          <p:cNvSpPr>
            <a:spLocks noGrp="1"/>
          </p:cNvSpPr>
          <p:nvPr>
            <p:ph idx="1"/>
          </p:nvPr>
        </p:nvSpPr>
        <p:spPr>
          <a:xfrm>
            <a:off x="2480928" y="1540189"/>
            <a:ext cx="8915400" cy="3777622"/>
          </a:xfrm>
        </p:spPr>
        <p:txBody>
          <a:bodyPr>
            <a:noAutofit/>
          </a:bodyPr>
          <a:lstStyle/>
          <a:p>
            <a:r>
              <a:rPr lang="en-US" sz="2400" dirty="0"/>
              <a:t>UNSW_NB15.csv - Original Dataset</a:t>
            </a:r>
          </a:p>
          <a:p>
            <a:r>
              <a:rPr lang="en-US" sz="2400" dirty="0"/>
              <a:t>UNSW_NB15_features.csv - 49 features with the class label. These features are described in UNSW-NB15_freatures.csv file.</a:t>
            </a:r>
          </a:p>
          <a:p>
            <a:r>
              <a:rPr lang="en-US" sz="2400" dirty="0" err="1"/>
              <a:t>bin_data.csv</a:t>
            </a:r>
            <a:r>
              <a:rPr lang="en-US" sz="2400" dirty="0"/>
              <a:t> - CSV Dataset file for Binary Classification</a:t>
            </a:r>
          </a:p>
          <a:p>
            <a:r>
              <a:rPr lang="en-US" sz="2400" dirty="0" err="1"/>
              <a:t>multi_data.csv</a:t>
            </a:r>
            <a:r>
              <a:rPr lang="en-US" sz="2400" dirty="0"/>
              <a:t> - CSV Dataset file for Multi-class Classification</a:t>
            </a:r>
          </a:p>
          <a:p>
            <a:endParaRPr lang="en-US" sz="2400" dirty="0"/>
          </a:p>
          <a:p>
            <a:r>
              <a:rPr lang="en-US" sz="2400" dirty="0"/>
              <a:t>LINK: https://</a:t>
            </a:r>
            <a:r>
              <a:rPr lang="en-US" sz="2400" dirty="0" err="1"/>
              <a:t>research.unsw.edu.au</a:t>
            </a:r>
            <a:r>
              <a:rPr lang="en-US" sz="2400" dirty="0"/>
              <a:t>/projects/unsw-nb15-dataset</a:t>
            </a:r>
          </a:p>
        </p:txBody>
      </p:sp>
    </p:spTree>
    <p:extLst>
      <p:ext uri="{BB962C8B-B14F-4D97-AF65-F5344CB8AC3E}">
        <p14:creationId xmlns:p14="http://schemas.microsoft.com/office/powerpoint/2010/main" val="209750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212F-9F7A-1992-E5AA-83D4E97DD100}"/>
              </a:ext>
            </a:extLst>
          </p:cNvPr>
          <p:cNvSpPr>
            <a:spLocks noGrp="1"/>
          </p:cNvSpPr>
          <p:nvPr>
            <p:ph type="title"/>
          </p:nvPr>
        </p:nvSpPr>
        <p:spPr/>
        <p:txBody>
          <a:bodyPr/>
          <a:lstStyle/>
          <a:p>
            <a:r>
              <a:rPr lang="en-US" dirty="0"/>
              <a:t>Some machine Learning Models Used</a:t>
            </a:r>
            <a:br>
              <a:rPr lang="en-US" dirty="0"/>
            </a:br>
            <a:endParaRPr lang="en-US" dirty="0"/>
          </a:p>
        </p:txBody>
      </p:sp>
      <p:sp>
        <p:nvSpPr>
          <p:cNvPr id="3" name="Content Placeholder 2">
            <a:extLst>
              <a:ext uri="{FF2B5EF4-FFF2-40B4-BE49-F238E27FC236}">
                <a16:creationId xmlns:a16="http://schemas.microsoft.com/office/drawing/2014/main" id="{4B6A9445-11EC-68F8-6F7A-FD566B436C0E}"/>
              </a:ext>
            </a:extLst>
          </p:cNvPr>
          <p:cNvSpPr>
            <a:spLocks noGrp="1"/>
          </p:cNvSpPr>
          <p:nvPr>
            <p:ph idx="1"/>
          </p:nvPr>
        </p:nvSpPr>
        <p:spPr/>
        <p:txBody>
          <a:bodyPr>
            <a:normAutofit/>
          </a:bodyPr>
          <a:lstStyle/>
          <a:p>
            <a:r>
              <a:rPr lang="en-US" sz="2400" dirty="0"/>
              <a:t>Decision Tree Classifier</a:t>
            </a:r>
          </a:p>
          <a:p>
            <a:r>
              <a:rPr lang="en-US" sz="2400" dirty="0"/>
              <a:t>K-Nearest-Neighbor Classifier</a:t>
            </a:r>
          </a:p>
          <a:p>
            <a:r>
              <a:rPr lang="en-US" sz="2400" dirty="0"/>
              <a:t>Linear Regression Model</a:t>
            </a:r>
          </a:p>
          <a:p>
            <a:r>
              <a:rPr lang="en-US" sz="2400" dirty="0"/>
              <a:t>Linear Support Vector Machine</a:t>
            </a:r>
          </a:p>
          <a:p>
            <a:r>
              <a:rPr lang="en-US" sz="2400" dirty="0"/>
              <a:t>Logistic Regression Model</a:t>
            </a:r>
          </a:p>
          <a:p>
            <a:r>
              <a:rPr lang="en-US" sz="2400" dirty="0"/>
              <a:t>Multi Layer Perceptron Classifier</a:t>
            </a:r>
          </a:p>
          <a:p>
            <a:r>
              <a:rPr lang="en-US" sz="2400" dirty="0"/>
              <a:t>Random Forest Classifier</a:t>
            </a:r>
          </a:p>
        </p:txBody>
      </p:sp>
    </p:spTree>
    <p:extLst>
      <p:ext uri="{BB962C8B-B14F-4D97-AF65-F5344CB8AC3E}">
        <p14:creationId xmlns:p14="http://schemas.microsoft.com/office/powerpoint/2010/main" val="214813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56E6-6761-51CA-657F-AB6D7E13DCF0}"/>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63FC6347-9649-4B12-7169-1E54E21BF040}"/>
              </a:ext>
            </a:extLst>
          </p:cNvPr>
          <p:cNvSpPr>
            <a:spLocks noGrp="1"/>
          </p:cNvSpPr>
          <p:nvPr>
            <p:ph idx="1"/>
          </p:nvPr>
        </p:nvSpPr>
        <p:spPr>
          <a:xfrm>
            <a:off x="2360611" y="1287086"/>
            <a:ext cx="8915400" cy="3777622"/>
          </a:xfrm>
        </p:spPr>
        <p:txBody>
          <a:bodyPr>
            <a:noAutofit/>
          </a:bodyPr>
          <a:lstStyle/>
          <a:p>
            <a:pPr marL="0" indent="0">
              <a:buNone/>
            </a:pPr>
            <a:endParaRPr lang="en-US" sz="2000" dirty="0"/>
          </a:p>
          <a:p>
            <a:r>
              <a:rPr lang="en-US" sz="2000" dirty="0"/>
              <a:t>Dataset had 45 attributes and 175341 rows.</a:t>
            </a:r>
          </a:p>
          <a:p>
            <a:r>
              <a:rPr lang="en-US" sz="2000" dirty="0"/>
              <a:t>After dropping null values Dataset had 45 attributes and 81173 rows.</a:t>
            </a:r>
          </a:p>
          <a:p>
            <a:r>
              <a:rPr lang="en-US" sz="2000" dirty="0"/>
              <a:t>Data type of attributes is converted using provided datatype information from features dataset.</a:t>
            </a:r>
          </a:p>
          <a:p>
            <a:r>
              <a:rPr lang="en-US" sz="2000" dirty="0"/>
              <a:t>We follow the following procedures,</a:t>
            </a:r>
          </a:p>
          <a:p>
            <a:r>
              <a:rPr lang="en-US" sz="2000" dirty="0"/>
              <a:t>- Data Preprocessing</a:t>
            </a:r>
          </a:p>
          <a:p>
            <a:r>
              <a:rPr lang="en-US" sz="2000" dirty="0"/>
              <a:t>- Data Normalization </a:t>
            </a:r>
          </a:p>
          <a:p>
            <a:r>
              <a:rPr lang="en-US" sz="2000" dirty="0"/>
              <a:t>- Binary Classification</a:t>
            </a:r>
          </a:p>
          <a:p>
            <a:r>
              <a:rPr lang="en-US" sz="2000" dirty="0"/>
              <a:t>- Multi-class Classification</a:t>
            </a:r>
          </a:p>
          <a:p>
            <a:r>
              <a:rPr lang="en-US" sz="2000" dirty="0"/>
              <a:t>- Feature Extraction</a:t>
            </a:r>
          </a:p>
          <a:p>
            <a:r>
              <a:rPr lang="en-US" sz="2000" dirty="0"/>
              <a:t>- Splitting Dataset</a:t>
            </a:r>
          </a:p>
        </p:txBody>
      </p:sp>
    </p:spTree>
    <p:extLst>
      <p:ext uri="{BB962C8B-B14F-4D97-AF65-F5344CB8AC3E}">
        <p14:creationId xmlns:p14="http://schemas.microsoft.com/office/powerpoint/2010/main" val="228685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E682-7E2D-16E1-32F7-B856F07018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A0E41A-463E-79C6-37C7-39D42F1FD763}"/>
              </a:ext>
            </a:extLst>
          </p:cNvPr>
          <p:cNvSpPr>
            <a:spLocks noGrp="1"/>
          </p:cNvSpPr>
          <p:nvPr>
            <p:ph idx="1"/>
          </p:nvPr>
        </p:nvSpPr>
        <p:spPr>
          <a:xfrm>
            <a:off x="2081463" y="1801021"/>
            <a:ext cx="9158454" cy="4070390"/>
          </a:xfrm>
        </p:spPr>
        <p:txBody>
          <a:bodyPr>
            <a:noAutofit/>
          </a:bodyPr>
          <a:lstStyle/>
          <a:p>
            <a:r>
              <a:rPr lang="en-US" sz="2000" dirty="0"/>
              <a:t>As the number of IoT users, services, and applications increases, there is an urgent need for robust, lightweight security solutions suitable for use in IoT environments. Moreover, IoT networks are the foundation of intelligent environments. Security flaws in these IoT networks therefore directly affect the intelligent environments in which they are built. </a:t>
            </a:r>
          </a:p>
          <a:p>
            <a:r>
              <a:rPr lang="en-US" sz="2000" dirty="0"/>
              <a:t>Attacks such as DoS, DDoS, probing, and RPL attacks impact services and applications delivered in IoT-based intelligent environments. Therefore, security in IoT environments is a very serious issue. IDS is a possible solution to this problem. Our study and project provided an overview of an IDS developed for the IoT environment. We deal with recommendations for designing a robust and lightweight IDS.</a:t>
            </a:r>
          </a:p>
        </p:txBody>
      </p:sp>
    </p:spTree>
    <p:extLst>
      <p:ext uri="{BB962C8B-B14F-4D97-AF65-F5344CB8AC3E}">
        <p14:creationId xmlns:p14="http://schemas.microsoft.com/office/powerpoint/2010/main" val="192673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AF70-7455-E657-4D05-9955F6AB02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52F4F09-BC43-70A3-CC13-4F8E7B20B3AF}"/>
              </a:ext>
            </a:extLst>
          </p:cNvPr>
          <p:cNvSpPr>
            <a:spLocks noGrp="1"/>
          </p:cNvSpPr>
          <p:nvPr>
            <p:ph idx="1"/>
          </p:nvPr>
        </p:nvSpPr>
        <p:spPr/>
        <p:txBody>
          <a:bodyPr/>
          <a:lstStyle/>
          <a:p>
            <a:r>
              <a:rPr lang="en-US" dirty="0"/>
              <a:t> N. </a:t>
            </a:r>
            <a:r>
              <a:rPr lang="en-US" dirty="0" err="1"/>
              <a:t>Moustafa</a:t>
            </a:r>
            <a:r>
              <a:rPr lang="en-US" dirty="0"/>
              <a:t> and J. Slay, "UNSW-NB15: a comprehensive data set for network intrusion detection systems (UNSW-NB15 network data set)," 2015 Military Communications and Information Systems Conference (</a:t>
            </a:r>
            <a:r>
              <a:rPr lang="en-US" dirty="0" err="1"/>
              <a:t>MilCIS</a:t>
            </a:r>
            <a:r>
              <a:rPr lang="en-US" dirty="0"/>
              <a:t>), 2015, pp. </a:t>
            </a:r>
          </a:p>
          <a:p>
            <a:r>
              <a:rPr lang="en-US" dirty="0"/>
              <a:t>Nour </a:t>
            </a:r>
            <a:r>
              <a:rPr lang="en-US" dirty="0" err="1"/>
              <a:t>Moustafa</a:t>
            </a:r>
            <a:r>
              <a:rPr lang="en-US" dirty="0"/>
              <a:t> &amp; Jill Slay (2016) The evaluation of Network Anomaly Detection Systems: Statistical analysis of the UNSW-NB15 data set and the comparison with the KDD99 data set, Information Security Journal: A Global Perspective</a:t>
            </a:r>
          </a:p>
        </p:txBody>
      </p:sp>
    </p:spTree>
    <p:extLst>
      <p:ext uri="{BB962C8B-B14F-4D97-AF65-F5344CB8AC3E}">
        <p14:creationId xmlns:p14="http://schemas.microsoft.com/office/powerpoint/2010/main" val="32953060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{35E118B1-9D5F-3A4F-B7E4-724F55F04670}tf10001069</Template>
  <TotalTime>50</TotalTime>
  <Words>733</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CSE3502-INFORMATION SECURITY MANAGEMENT</vt:lpstr>
      <vt:lpstr>INTRODUCTION</vt:lpstr>
      <vt:lpstr>ABSTRACT</vt:lpstr>
      <vt:lpstr>PowerPoint Presentation</vt:lpstr>
      <vt:lpstr>DATASET</vt:lpstr>
      <vt:lpstr>Some machine Learning Models Used </vt:lpstr>
      <vt:lpstr>DATA PREPROCESSING</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CSE3502-INFORMATION SECURITY MANAGEMENT</dc:title>
  <dc:creator>Avanthika Rajesh</dc:creator>
  <cp:lastModifiedBy>Avanthika Rajesh</cp:lastModifiedBy>
  <cp:revision>1</cp:revision>
  <dcterms:created xsi:type="dcterms:W3CDTF">2023-01-31T15:47:53Z</dcterms:created>
  <dcterms:modified xsi:type="dcterms:W3CDTF">2023-01-31T16:38:10Z</dcterms:modified>
</cp:coreProperties>
</file>