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notesMasterIdLst>
    <p:notesMasterId r:id="rId34"/>
  </p:notesMasterIdLst>
  <p:sldIdLst>
    <p:sldId id="256" r:id="rId14"/>
    <p:sldId id="257" r:id="rId15"/>
    <p:sldId id="258" r:id="rId16"/>
    <p:sldId id="259" r:id="rId17"/>
    <p:sldId id="260" r:id="rId18"/>
    <p:sldId id="261" r:id="rId19"/>
    <p:sldId id="285" r:id="rId20"/>
    <p:sldId id="262" r:id="rId21"/>
    <p:sldId id="263" r:id="rId22"/>
    <p:sldId id="264" r:id="rId23"/>
    <p:sldId id="265" r:id="rId24"/>
    <p:sldId id="266" r:id="rId25"/>
    <p:sldId id="267" r:id="rId26"/>
    <p:sldId id="268" r:id="rId27"/>
    <p:sldId id="282" r:id="rId28"/>
    <p:sldId id="269" r:id="rId29"/>
    <p:sldId id="270" r:id="rId30"/>
    <p:sldId id="272" r:id="rId31"/>
    <p:sldId id="289" r:id="rId32"/>
    <p:sldId id="290" r:id="rId33"/>
    <p:sldId id="288" r:id="rId35"/>
    <p:sldId id="293" r:id="rId36"/>
    <p:sldId id="273" r:id="rId37"/>
    <p:sldId id="287" r:id="rId38"/>
    <p:sldId id="294" r:id="rId39"/>
    <p:sldId id="274" r:id="rId40"/>
    <p:sldId id="295" r:id="rId41"/>
    <p:sldId id="275" r:id="rId42"/>
    <p:sldId id="276" r:id="rId43"/>
    <p:sldId id="283" r:id="rId44"/>
    <p:sldId id="284" r:id="rId45"/>
    <p:sldId id="278" r:id="rId46"/>
  </p:sldIdLst>
  <p:sldSz cx="9144000" cy="5143500" type="screen16x9"/>
  <p:notesSz cx="9144000" cy="5143500"/>
  <p:embeddedFontLst>
    <p:embeddedFont>
      <p:font typeface="QHJKMV+TimesNewRomanPS-BoldMT" panose="02000500000000000000"/>
      <p:regular r:id="rId50"/>
    </p:embeddedFont>
    <p:embeddedFont>
      <p:font typeface="KOLMNO+TimesNewRomanPSMT" panose="02000500000000000000"/>
      <p:regular r:id="rId51"/>
    </p:embeddedFont>
    <p:embeddedFont>
      <p:font typeface="JLPAIK+ArialMT" panose="02000500000000000000"/>
      <p:regular r:id="rId52"/>
    </p:embeddedFont>
    <p:embeddedFont>
      <p:font typeface="Calibri" panose="020F0502020204030204" charset="0"/>
      <p:regular r:id="rId53"/>
      <p:bold r:id="rId54"/>
      <p:italic r:id="rId55"/>
      <p:boldItalic r:id="rId56"/>
    </p:embeddedFont>
    <p:embeddedFont>
      <p:font typeface="CRAJMG+Arial-BoldMT" panose="02000500000000000000"/>
      <p:regular r:id="rId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24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95" d="100"/>
          <a:sy n="95" d="100"/>
        </p:scale>
        <p:origin x="1090" y="62"/>
      </p:cViewPr>
      <p:guideLst>
        <p:guide orient="horz" pos="3240"/>
        <p:guide pos="24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7" Type="http://schemas.openxmlformats.org/officeDocument/2006/relationships/font" Target="fonts/font8.fntdata"/><Relationship Id="rId56" Type="http://schemas.openxmlformats.org/officeDocument/2006/relationships/font" Target="fonts/font7.fntdata"/><Relationship Id="rId55" Type="http://schemas.openxmlformats.org/officeDocument/2006/relationships/font" Target="fonts/font6.fntdata"/><Relationship Id="rId54" Type="http://schemas.openxmlformats.org/officeDocument/2006/relationships/font" Target="fonts/font5.fntdata"/><Relationship Id="rId53" Type="http://schemas.openxmlformats.org/officeDocument/2006/relationships/font" Target="fonts/font4.fntdata"/><Relationship Id="rId52" Type="http://schemas.openxmlformats.org/officeDocument/2006/relationships/font" Target="fonts/font3.fntdata"/><Relationship Id="rId51" Type="http://schemas.openxmlformats.org/officeDocument/2006/relationships/font" Target="fonts/font2.fntdata"/><Relationship Id="rId50" Type="http://schemas.openxmlformats.org/officeDocument/2006/relationships/font" Target="fonts/font1.fntdata"/><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32.xml"/><Relationship Id="rId45" Type="http://schemas.openxmlformats.org/officeDocument/2006/relationships/slide" Target="slides/slide31.xml"/><Relationship Id="rId44" Type="http://schemas.openxmlformats.org/officeDocument/2006/relationships/slide" Target="slides/slide30.xml"/><Relationship Id="rId43" Type="http://schemas.openxmlformats.org/officeDocument/2006/relationships/slide" Target="slides/slide29.xml"/><Relationship Id="rId42" Type="http://schemas.openxmlformats.org/officeDocument/2006/relationships/slide" Target="slides/slide28.xml"/><Relationship Id="rId41" Type="http://schemas.openxmlformats.org/officeDocument/2006/relationships/slide" Target="slides/slide27.xml"/><Relationship Id="rId40" Type="http://schemas.openxmlformats.org/officeDocument/2006/relationships/slide" Target="slides/slide26.xml"/><Relationship Id="rId4" Type="http://schemas.openxmlformats.org/officeDocument/2006/relationships/slideMaster" Target="slideMasters/slideMaster3.xml"/><Relationship Id="rId39" Type="http://schemas.openxmlformats.org/officeDocument/2006/relationships/slide" Target="slides/slide25.xml"/><Relationship Id="rId38" Type="http://schemas.openxmlformats.org/officeDocument/2006/relationships/slide" Target="slides/slide24.xml"/><Relationship Id="rId37" Type="http://schemas.openxmlformats.org/officeDocument/2006/relationships/slide" Target="slides/slide23.xml"/><Relationship Id="rId36" Type="http://schemas.openxmlformats.org/officeDocument/2006/relationships/slide" Target="slides/slide22.xml"/><Relationship Id="rId35" Type="http://schemas.openxmlformats.org/officeDocument/2006/relationships/slide" Target="slides/slide21.xml"/><Relationship Id="rId34" Type="http://schemas.openxmlformats.org/officeDocument/2006/relationships/notesMaster" Target="notesMasters/notesMaster1.xml"/><Relationship Id="rId33" Type="http://schemas.openxmlformats.org/officeDocument/2006/relationships/slide" Target="slides/slide20.xml"/><Relationship Id="rId32" Type="http://schemas.openxmlformats.org/officeDocument/2006/relationships/slide" Target="slides/slide19.xml"/><Relationship Id="rId31" Type="http://schemas.openxmlformats.org/officeDocument/2006/relationships/slide" Target="slides/slide18.xml"/><Relationship Id="rId30" Type="http://schemas.openxmlformats.org/officeDocument/2006/relationships/slide" Target="slides/slide17.xml"/><Relationship Id="rId3" Type="http://schemas.openxmlformats.org/officeDocument/2006/relationships/slideMaster" Target="slideMasters/slideMaster2.xml"/><Relationship Id="rId29" Type="http://schemas.openxmlformats.org/officeDocument/2006/relationships/slide" Target="slides/slide16.xml"/><Relationship Id="rId28" Type="http://schemas.openxmlformats.org/officeDocument/2006/relationships/slide" Target="slides/slide15.xml"/><Relationship Id="rId27" Type="http://schemas.openxmlformats.org/officeDocument/2006/relationships/slide" Target="slides/slide14.xml"/><Relationship Id="rId26" Type="http://schemas.openxmlformats.org/officeDocument/2006/relationships/slide" Target="slides/slide13.xml"/><Relationship Id="rId25" Type="http://schemas.openxmlformats.org/officeDocument/2006/relationships/slide" Target="slides/slide12.xml"/><Relationship Id="rId24" Type="http://schemas.openxmlformats.org/officeDocument/2006/relationships/slide" Target="slides/slide11.xml"/><Relationship Id="rId23" Type="http://schemas.openxmlformats.org/officeDocument/2006/relationships/slide" Target="slides/slide10.xml"/><Relationship Id="rId22" Type="http://schemas.openxmlformats.org/officeDocument/2006/relationships/slide" Target="slides/slide9.xml"/><Relationship Id="rId21" Type="http://schemas.openxmlformats.org/officeDocument/2006/relationships/slide" Target="slides/slide8.xml"/><Relationship Id="rId20" Type="http://schemas.openxmlformats.org/officeDocument/2006/relationships/slide" Target="slides/slide7.xml"/><Relationship Id="rId2" Type="http://schemas.openxmlformats.org/officeDocument/2006/relationships/theme" Target="theme/theme1.xml"/><Relationship Id="rId19" Type="http://schemas.openxmlformats.org/officeDocument/2006/relationships/slide" Target="slides/slide6.xml"/><Relationship Id="rId18" Type="http://schemas.openxmlformats.org/officeDocument/2006/relationships/slide" Target="slides/slide5.xml"/><Relationship Id="rId17" Type="http://schemas.openxmlformats.org/officeDocument/2006/relationships/slide" Target="slides/slide4.xml"/><Relationship Id="rId16" Type="http://schemas.openxmlformats.org/officeDocument/2006/relationships/slide" Target="slides/slide3.xml"/><Relationship Id="rId15" Type="http://schemas.openxmlformats.org/officeDocument/2006/relationships/slide" Target="slides/slide2.xml"/><Relationship Id="rId14" Type="http://schemas.openxmlformats.org/officeDocument/2006/relationships/slide" Target="slides/slide1.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1451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145163"/>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5228034" y="361652"/>
            <a:ext cx="1735931" cy="97646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1392362"/>
            <a:ext cx="9753600" cy="1139205"/>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2748056"/>
            <a:ext cx="5283200" cy="1451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2748056"/>
            <a:ext cx="5283200" cy="145163"/>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endParaRPr lang="en-US"/>
          </a:p>
        </p:txBody>
      </p:sp>
      <p:sp>
        <p:nvSpPr>
          <p:cNvPr id="3" name="Text 2"/>
          <p:cNvSpPr>
            <a:spLocks noGrp="1"/>
          </p:cNvSpPr>
          <p:nvPr>
            <p:ph type="body" idx="1" hasCustomPrompt="1"/>
          </p:nvPr>
        </p:nvSpPr>
        <p:spPr/>
        <p:txBody>
          <a:bodyPr/>
          <a:lstStyle/>
          <a:p>
            <a:pPr lvl="0"/>
            <a:r>
              <a:rPr lang="en-US"/>
              <a:t>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endParaRPr lang="en-US"/>
          </a:p>
        </p:txBody>
      </p:sp>
      <p:sp>
        <p:nvSpPr>
          <p:cNvPr id="3" name="Text 2"/>
          <p:cNvSpPr>
            <a:spLocks noGrp="1"/>
          </p:cNvSpPr>
          <p:nvPr>
            <p:ph type="body" idx="1" hasCustomPrompt="1"/>
          </p:nvPr>
        </p:nvSpPr>
        <p:spPr/>
        <p:txBody>
          <a:bodyPr/>
          <a:lstStyle/>
          <a:p>
            <a:pPr lvl="0"/>
            <a:r>
              <a:rPr lang="en-US"/>
              <a:t>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endParaRPr lang="en-US"/>
          </a:p>
        </p:txBody>
      </p:sp>
      <p:sp>
        <p:nvSpPr>
          <p:cNvPr id="3" name="Text 2"/>
          <p:cNvSpPr>
            <a:spLocks noGrp="1"/>
          </p:cNvSpPr>
          <p:nvPr>
            <p:ph type="body" idx="1" hasCustomPrompt="1"/>
          </p:nvPr>
        </p:nvSpPr>
        <p:spPr/>
        <p:txBody>
          <a:bodyPr/>
          <a:lstStyle/>
          <a:p>
            <a:pPr lvl="0"/>
            <a:r>
              <a:rPr lang="en-US"/>
              <a:t>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endParaRPr lang="en-US"/>
          </a:p>
        </p:txBody>
      </p:sp>
      <p:sp>
        <p:nvSpPr>
          <p:cNvPr id="3" name="Text 2"/>
          <p:cNvSpPr>
            <a:spLocks noGrp="1"/>
          </p:cNvSpPr>
          <p:nvPr>
            <p:ph type="body" idx="1" hasCustomPrompt="1"/>
          </p:nvPr>
        </p:nvSpPr>
        <p:spPr/>
        <p:txBody>
          <a:bodyPr/>
          <a:lstStyle/>
          <a:p>
            <a:pPr lvl="0"/>
            <a:r>
              <a:rPr lang="en-US"/>
              <a:t>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endParaRPr lang="en-US"/>
          </a:p>
        </p:txBody>
      </p:sp>
      <p:sp>
        <p:nvSpPr>
          <p:cNvPr id="3" name="Text 2"/>
          <p:cNvSpPr>
            <a:spLocks noGrp="1"/>
          </p:cNvSpPr>
          <p:nvPr>
            <p:ph type="body" idx="1" hasCustomPrompt="1"/>
          </p:nvPr>
        </p:nvSpPr>
        <p:spPr/>
        <p:txBody>
          <a:bodyPr/>
          <a:lstStyle/>
          <a:p>
            <a:pPr lvl="0"/>
            <a:r>
              <a:rPr lang="en-US"/>
              <a:t>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endParaRPr lang="en-US"/>
          </a:p>
        </p:txBody>
      </p:sp>
      <p:sp>
        <p:nvSpPr>
          <p:cNvPr id="3" name="Text 2"/>
          <p:cNvSpPr>
            <a:spLocks noGrp="1"/>
          </p:cNvSpPr>
          <p:nvPr>
            <p:ph type="body" idx="1" hasCustomPrompt="1"/>
          </p:nvPr>
        </p:nvSpPr>
        <p:spPr/>
        <p:txBody>
          <a:bodyPr/>
          <a:lstStyle/>
          <a:p>
            <a:pPr lvl="0"/>
            <a:r>
              <a:rPr lang="en-US"/>
              <a:t>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endParaRPr lang="en-US"/>
          </a:p>
        </p:txBody>
      </p:sp>
      <p:sp>
        <p:nvSpPr>
          <p:cNvPr id="3" name="Text 2"/>
          <p:cNvSpPr>
            <a:spLocks noGrp="1"/>
          </p:cNvSpPr>
          <p:nvPr>
            <p:ph type="body" idx="1" hasCustomPrompt="1"/>
          </p:nvPr>
        </p:nvSpPr>
        <p:spPr/>
        <p:txBody>
          <a:bodyPr/>
          <a:lstStyle/>
          <a:p>
            <a:pPr lvl="0"/>
            <a:r>
              <a:rPr lang="en-US"/>
              <a:t>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endParaRPr lang="en-US"/>
          </a:p>
        </p:txBody>
      </p:sp>
      <p:sp>
        <p:nvSpPr>
          <p:cNvPr id="3" name="Text 2"/>
          <p:cNvSpPr>
            <a:spLocks noGrp="1"/>
          </p:cNvSpPr>
          <p:nvPr>
            <p:ph type="body" idx="1" hasCustomPrompt="1"/>
          </p:nvPr>
        </p:nvSpPr>
        <p:spPr/>
        <p:txBody>
          <a:bodyPr/>
          <a:lstStyle/>
          <a:p>
            <a:pPr lvl="0"/>
            <a:r>
              <a:rPr lang="en-US"/>
              <a:t>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endParaRPr lang="en-US"/>
          </a:p>
        </p:txBody>
      </p:sp>
      <p:sp>
        <p:nvSpPr>
          <p:cNvPr id="3" name="Text 2"/>
          <p:cNvSpPr>
            <a:spLocks noGrp="1"/>
          </p:cNvSpPr>
          <p:nvPr>
            <p:ph type="body" idx="1" hasCustomPrompt="1"/>
          </p:nvPr>
        </p:nvSpPr>
        <p:spPr/>
        <p:txBody>
          <a:bodyPr/>
          <a:lstStyle/>
          <a:p>
            <a:pPr lvl="0"/>
            <a:r>
              <a:rPr lang="en-US"/>
              <a:t>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endParaRPr lang="en-US"/>
          </a:p>
        </p:txBody>
      </p:sp>
      <p:sp>
        <p:nvSpPr>
          <p:cNvPr id="3" name="Text 2"/>
          <p:cNvSpPr>
            <a:spLocks noGrp="1"/>
          </p:cNvSpPr>
          <p:nvPr>
            <p:ph type="body" idx="1" hasCustomPrompt="1"/>
          </p:nvPr>
        </p:nvSpPr>
        <p:spPr/>
        <p:txBody>
          <a:bodyPr/>
          <a:lstStyle/>
          <a:p>
            <a:pPr lvl="0"/>
            <a:r>
              <a:rPr lang="en-US"/>
              <a:t>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endParaRPr lang="en-US"/>
          </a:p>
        </p:txBody>
      </p:sp>
      <p:sp>
        <p:nvSpPr>
          <p:cNvPr id="3" name="Text 2"/>
          <p:cNvSpPr>
            <a:spLocks noGrp="1"/>
          </p:cNvSpPr>
          <p:nvPr>
            <p:ph type="body" idx="1" hasCustomPrompt="1"/>
          </p:nvPr>
        </p:nvSpPr>
        <p:spPr/>
        <p:txBody>
          <a:bodyPr/>
          <a:lstStyle/>
          <a:p>
            <a:pPr lvl="0"/>
            <a:r>
              <a:rPr lang="en-US"/>
              <a:t>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endParaRPr lang="en-US"/>
          </a:p>
        </p:txBody>
      </p:sp>
      <p:sp>
        <p:nvSpPr>
          <p:cNvPr id="3" name="Text 2"/>
          <p:cNvSpPr>
            <a:spLocks noGrp="1"/>
          </p:cNvSpPr>
          <p:nvPr>
            <p:ph type="body" idx="1" hasCustomPrompt="1"/>
          </p:nvPr>
        </p:nvSpPr>
        <p:spPr/>
        <p:txBody>
          <a:bodyPr/>
          <a:lstStyle/>
          <a:p>
            <a:pPr lvl="0"/>
            <a:r>
              <a:rPr lang="en-US"/>
              <a:t>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9.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5.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9.png"/><Relationship Id="rId1" Type="http://schemas.openxmlformats.org/officeDocument/2006/relationships/image" Target="../media/image5.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1634175" y="2270986"/>
            <a:ext cx="6589140" cy="460027"/>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FFFBF0"/>
                </a:solidFill>
                <a:latin typeface="QHJKMV+TimesNewRomanPS-BoldMT" panose="02000500000000000000"/>
                <a:cs typeface="QHJKMV+TimesNewRomanPS-BoldMT" panose="02000500000000000000"/>
              </a:rPr>
              <a:t>Department of Information Technology</a:t>
            </a:r>
            <a:endParaRPr sz="3000" b="1" dirty="0">
              <a:solidFill>
                <a:srgbClr val="FFFBF0"/>
              </a:solidFill>
              <a:latin typeface="QHJKMV+TimesNewRomanPS-BoldMT" panose="02000500000000000000"/>
              <a:cs typeface="QHJKMV+TimesNewRomanPS-BoldMT" panose="02000500000000000000"/>
            </a:endParaRPr>
          </a:p>
        </p:txBody>
      </p:sp>
      <p:sp>
        <p:nvSpPr>
          <p:cNvPr id="4" name="object 4"/>
          <p:cNvSpPr txBox="1"/>
          <p:nvPr/>
        </p:nvSpPr>
        <p:spPr>
          <a:xfrm>
            <a:off x="1511087" y="2728186"/>
            <a:ext cx="6803566" cy="1558685"/>
          </a:xfrm>
          <a:prstGeom prst="rect">
            <a:avLst/>
          </a:prstGeom>
        </p:spPr>
        <p:txBody>
          <a:bodyPr vert="horz" wrap="square" lIns="0" tIns="0" rIns="0" bIns="0" rtlCol="0">
            <a:spAutoFit/>
          </a:bodyPr>
          <a:lstStyle/>
          <a:p>
            <a:pPr marL="1991360" marR="0">
              <a:lnSpc>
                <a:spcPts val="3320"/>
              </a:lnSpc>
              <a:spcBef>
                <a:spcPts val="0"/>
              </a:spcBef>
              <a:spcAft>
                <a:spcPts val="0"/>
              </a:spcAft>
            </a:pPr>
            <a:r>
              <a:rPr sz="3000" b="1" dirty="0">
                <a:solidFill>
                  <a:srgbClr val="FFFBF0"/>
                </a:solidFill>
                <a:latin typeface="QHJKMV+TimesNewRomanPS-BoldMT" panose="02000500000000000000"/>
                <a:cs typeface="QHJKMV+TimesNewRomanPS-BoldMT" panose="02000500000000000000"/>
              </a:rPr>
              <a:t>NBA Accredited</a:t>
            </a:r>
            <a:endParaRPr sz="3000" b="1" dirty="0">
              <a:solidFill>
                <a:srgbClr val="FFFBF0"/>
              </a:solidFill>
              <a:latin typeface="QHJKMV+TimesNewRomanPS-BoldMT" panose="02000500000000000000"/>
              <a:cs typeface="QHJKMV+TimesNewRomanPS-BoldMT" panose="02000500000000000000"/>
            </a:endParaRPr>
          </a:p>
          <a:p>
            <a:pPr marL="1274445" marR="0">
              <a:lnSpc>
                <a:spcPts val="2655"/>
              </a:lnSpc>
              <a:spcBef>
                <a:spcPts val="235"/>
              </a:spcBef>
              <a:spcAft>
                <a:spcPts val="0"/>
              </a:spcAft>
            </a:pPr>
            <a:r>
              <a:rPr sz="2400" dirty="0">
                <a:solidFill>
                  <a:srgbClr val="FFFBF0"/>
                </a:solidFill>
                <a:latin typeface="KOLMNO+TimesNewRomanPSMT" panose="02000500000000000000"/>
                <a:cs typeface="KOLMNO+TimesNewRomanPSMT" panose="02000500000000000000"/>
              </a:rPr>
              <a:t>A.P. Shah Institute of Technology</a:t>
            </a:r>
            <a:endParaRPr sz="2400" dirty="0">
              <a:solidFill>
                <a:srgbClr val="FFFBF0"/>
              </a:solidFill>
              <a:latin typeface="KOLMNO+TimesNewRomanPSMT" panose="02000500000000000000"/>
              <a:cs typeface="KOLMNO+TimesNewRomanPSMT" panose="02000500000000000000"/>
            </a:endParaRPr>
          </a:p>
          <a:p>
            <a:pPr marL="0" marR="0">
              <a:lnSpc>
                <a:spcPts val="2655"/>
              </a:lnSpc>
              <a:spcBef>
                <a:spcPts val="220"/>
              </a:spcBef>
              <a:spcAft>
                <a:spcPts val="0"/>
              </a:spcAft>
            </a:pPr>
            <a:r>
              <a:rPr sz="2400" dirty="0">
                <a:solidFill>
                  <a:srgbClr val="FFFBF0"/>
                </a:solidFill>
                <a:latin typeface="KOLMNO+TimesNewRomanPSMT" panose="02000500000000000000"/>
                <a:cs typeface="KOLMNO+TimesNewRomanPSMT" panose="02000500000000000000"/>
              </a:rPr>
              <a:t>G.B.Road, Kasarvadavli, Thane (W), Mumbai-400615</a:t>
            </a:r>
            <a:endParaRPr sz="2400" dirty="0">
              <a:solidFill>
                <a:srgbClr val="FFFBF0"/>
              </a:solidFill>
              <a:latin typeface="KOLMNO+TimesNewRomanPSMT" panose="02000500000000000000"/>
              <a:cs typeface="KOLMNO+TimesNewRomanPSMT" panose="02000500000000000000"/>
            </a:endParaRPr>
          </a:p>
          <a:p>
            <a:pPr marL="1496060" marR="0">
              <a:lnSpc>
                <a:spcPts val="2655"/>
              </a:lnSpc>
              <a:spcBef>
                <a:spcPts val="220"/>
              </a:spcBef>
              <a:spcAft>
                <a:spcPts val="0"/>
              </a:spcAft>
            </a:pPr>
            <a:r>
              <a:rPr sz="2400" dirty="0">
                <a:solidFill>
                  <a:srgbClr val="FFFBF0"/>
                </a:solidFill>
                <a:latin typeface="KOLMNO+TimesNewRomanPSMT" panose="02000500000000000000"/>
                <a:cs typeface="KOLMNO+TimesNewRomanPSMT" panose="02000500000000000000"/>
              </a:rPr>
              <a:t>UNIVERSITY OF MUMBAI</a:t>
            </a:r>
            <a:endParaRPr sz="2400" dirty="0">
              <a:solidFill>
                <a:srgbClr val="FFFBF0"/>
              </a:solidFill>
              <a:latin typeface="KOLMNO+TimesNewRomanPSMT" panose="02000500000000000000"/>
              <a:cs typeface="KOLMNO+TimesNewRomanPSMT" panose="02000500000000000000"/>
            </a:endParaRPr>
          </a:p>
        </p:txBody>
      </p:sp>
      <p:sp>
        <p:nvSpPr>
          <p:cNvPr id="5" name="object 5"/>
          <p:cNvSpPr txBox="1"/>
          <p:nvPr/>
        </p:nvSpPr>
        <p:spPr>
          <a:xfrm>
            <a:off x="3204329" y="4276990"/>
            <a:ext cx="3448151" cy="346249"/>
          </a:xfrm>
          <a:prstGeom prst="rect">
            <a:avLst/>
          </a:prstGeom>
        </p:spPr>
        <p:txBody>
          <a:bodyPr vert="horz" wrap="square" lIns="0" tIns="0" rIns="0" bIns="0" rtlCol="0">
            <a:spAutoFit/>
          </a:bodyPr>
          <a:lstStyle/>
          <a:p>
            <a:pPr marL="0" marR="0">
              <a:lnSpc>
                <a:spcPts val="2655"/>
              </a:lnSpc>
              <a:spcBef>
                <a:spcPts val="0"/>
              </a:spcBef>
              <a:spcAft>
                <a:spcPts val="0"/>
              </a:spcAft>
            </a:pPr>
            <a:r>
              <a:rPr sz="2400" dirty="0">
                <a:solidFill>
                  <a:srgbClr val="FFFBF0"/>
                </a:solidFill>
                <a:latin typeface="KOLMNO+TimesNewRomanPSMT" panose="02000500000000000000"/>
                <a:cs typeface="KOLMNO+TimesNewRomanPSMT" panose="02000500000000000000"/>
              </a:rPr>
              <a:t>Academic Year 202</a:t>
            </a:r>
            <a:r>
              <a:rPr lang="en-US" sz="2400" dirty="0">
                <a:solidFill>
                  <a:srgbClr val="FFFBF0"/>
                </a:solidFill>
                <a:latin typeface="KOLMNO+TimesNewRomanPSMT" panose="02000500000000000000"/>
                <a:cs typeface="KOLMNO+TimesNewRomanPSMT" panose="02000500000000000000"/>
              </a:rPr>
              <a:t>4</a:t>
            </a:r>
            <a:r>
              <a:rPr sz="2400" dirty="0">
                <a:solidFill>
                  <a:srgbClr val="FFFBF0"/>
                </a:solidFill>
                <a:latin typeface="KOLMNO+TimesNewRomanPSMT" panose="02000500000000000000"/>
                <a:cs typeface="KOLMNO+TimesNewRomanPSMT" panose="02000500000000000000"/>
              </a:rPr>
              <a:t>-202</a:t>
            </a:r>
            <a:r>
              <a:rPr lang="en-US" sz="2400" dirty="0">
                <a:solidFill>
                  <a:srgbClr val="FFFBF0"/>
                </a:solidFill>
                <a:latin typeface="KOLMNO+TimesNewRomanPSMT" panose="02000500000000000000"/>
                <a:cs typeface="KOLMNO+TimesNewRomanPSMT" panose="02000500000000000000"/>
              </a:rPr>
              <a:t>5</a:t>
            </a:r>
            <a:endParaRPr sz="2400" dirty="0">
              <a:solidFill>
                <a:srgbClr val="FFFBF0"/>
              </a:solidFill>
              <a:latin typeface="KOLMNO+TimesNewRomanPSMT" panose="02000500000000000000"/>
              <a:cs typeface="KOLMNO+TimesNewRomanPSMT" panose="02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564782"/>
            <a:ext cx="3545517" cy="460027"/>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QHJKMV+TimesNewRomanPS-BoldMT" panose="02000500000000000000"/>
                <a:cs typeface="QHJKMV+TimesNewRomanPS-BoldMT" panose="02000500000000000000"/>
              </a:rPr>
              <a:t>1.6 Technology stack</a:t>
            </a:r>
            <a:endParaRPr sz="3000" b="1" dirty="0">
              <a:solidFill>
                <a:srgbClr val="000000"/>
              </a:solidFill>
              <a:latin typeface="QHJKMV+TimesNewRomanPS-BoldMT" panose="02000500000000000000"/>
              <a:cs typeface="QHJKMV+TimesNewRomanPS-BoldMT" panose="02000500000000000000"/>
            </a:endParaRPr>
          </a:p>
        </p:txBody>
      </p:sp>
      <p:sp>
        <p:nvSpPr>
          <p:cNvPr id="4" name="object 4"/>
          <p:cNvSpPr txBox="1"/>
          <p:nvPr/>
        </p:nvSpPr>
        <p:spPr>
          <a:xfrm>
            <a:off x="516890" y="1292225"/>
            <a:ext cx="7372350" cy="3234690"/>
          </a:xfrm>
          <a:prstGeom prst="rect">
            <a:avLst/>
          </a:prstGeom>
        </p:spPr>
        <p:txBody>
          <a:bodyPr vert="horz" wrap="square" lIns="0" tIns="0" rIns="0" bIns="0" rtlCol="0">
            <a:noAutofit/>
          </a:bodyPr>
          <a:lstStyle/>
          <a:p>
            <a:pPr marL="342900" marR="0" indent="-342900" algn="just">
              <a:lnSpc>
                <a:spcPct val="150000"/>
              </a:lnSpc>
              <a:spcBef>
                <a:spcPts val="0"/>
              </a:spcBef>
              <a:spcAft>
                <a:spcPts val="0"/>
              </a:spcAft>
              <a:buFont typeface="+mj-lt"/>
              <a:buAutoNum type="arabicPeriod"/>
            </a:pPr>
            <a:r>
              <a:rPr lang="en-US" sz="1400" dirty="0">
                <a:solidFill>
                  <a:srgbClr val="000000"/>
                </a:solidFill>
                <a:latin typeface="JLPAIK+ArialMT" panose="02000500000000000000"/>
                <a:cs typeface="JLPAIK+ArialMT" panose="02000500000000000000"/>
              </a:rPr>
              <a:t>HTML</a:t>
            </a:r>
            <a:endParaRPr lang="en-US" sz="1400" dirty="0">
              <a:solidFill>
                <a:srgbClr val="000000"/>
              </a:solidFill>
              <a:latin typeface="JLPAIK+ArialMT" panose="02000500000000000000"/>
              <a:cs typeface="JLPAIK+ArialMT" panose="02000500000000000000"/>
            </a:endParaRPr>
          </a:p>
          <a:p>
            <a:pPr marL="342900" marR="0" indent="-342900" algn="just">
              <a:lnSpc>
                <a:spcPct val="150000"/>
              </a:lnSpc>
              <a:spcBef>
                <a:spcPts val="0"/>
              </a:spcBef>
              <a:spcAft>
                <a:spcPts val="0"/>
              </a:spcAft>
              <a:buFont typeface="+mj-lt"/>
              <a:buAutoNum type="arabicPeriod"/>
            </a:pPr>
            <a:r>
              <a:rPr lang="en-US" sz="1400" dirty="0">
                <a:solidFill>
                  <a:srgbClr val="000000"/>
                </a:solidFill>
                <a:latin typeface="JLPAIK+ArialMT" panose="02000500000000000000"/>
                <a:cs typeface="JLPAIK+ArialMT" panose="02000500000000000000"/>
              </a:rPr>
              <a:t>CSS</a:t>
            </a:r>
            <a:endParaRPr lang="en-US" sz="1400" dirty="0">
              <a:solidFill>
                <a:srgbClr val="000000"/>
              </a:solidFill>
              <a:latin typeface="JLPAIK+ArialMT" panose="02000500000000000000"/>
              <a:cs typeface="JLPAIK+ArialMT" panose="02000500000000000000"/>
            </a:endParaRPr>
          </a:p>
          <a:p>
            <a:pPr marL="342900" marR="0" indent="-342900" algn="just">
              <a:lnSpc>
                <a:spcPct val="150000"/>
              </a:lnSpc>
              <a:spcBef>
                <a:spcPts val="0"/>
              </a:spcBef>
              <a:spcAft>
                <a:spcPts val="0"/>
              </a:spcAft>
              <a:buFont typeface="+mj-lt"/>
              <a:buAutoNum type="arabicPeriod"/>
            </a:pPr>
            <a:r>
              <a:rPr lang="en-US" sz="1400" dirty="0">
                <a:solidFill>
                  <a:srgbClr val="000000"/>
                </a:solidFill>
                <a:latin typeface="JLPAIK+ArialMT" panose="02000500000000000000"/>
                <a:cs typeface="JLPAIK+ArialMT" panose="02000500000000000000"/>
              </a:rPr>
              <a:t>JAVASCRIPT</a:t>
            </a:r>
            <a:endParaRPr lang="en-US" sz="1400" dirty="0">
              <a:solidFill>
                <a:srgbClr val="000000"/>
              </a:solidFill>
              <a:latin typeface="JLPAIK+ArialMT" panose="02000500000000000000"/>
              <a:cs typeface="JLPAIK+ArialMT" panose="02000500000000000000"/>
            </a:endParaRPr>
          </a:p>
          <a:p>
            <a:pPr marL="342900" marR="0" indent="-342900" algn="just">
              <a:lnSpc>
                <a:spcPct val="150000"/>
              </a:lnSpc>
              <a:spcBef>
                <a:spcPts val="0"/>
              </a:spcBef>
              <a:spcAft>
                <a:spcPts val="0"/>
              </a:spcAft>
              <a:buFont typeface="+mj-lt"/>
              <a:buAutoNum type="arabicPeriod"/>
            </a:pPr>
            <a:r>
              <a:rPr lang="en-US" sz="1400" dirty="0">
                <a:solidFill>
                  <a:srgbClr val="000000"/>
                </a:solidFill>
                <a:latin typeface="JLPAIK+ArialMT" panose="02000500000000000000"/>
                <a:cs typeface="JLPAIK+ArialMT" panose="02000500000000000000"/>
              </a:rPr>
              <a:t>Firebase Database</a:t>
            </a:r>
            <a:endParaRPr lang="en-US" sz="1400" dirty="0">
              <a:solidFill>
                <a:srgbClr val="000000"/>
              </a:solidFill>
              <a:latin typeface="JLPAIK+ArialMT" panose="02000500000000000000"/>
              <a:cs typeface="JLPAIK+ArialMT" panose="02000500000000000000"/>
            </a:endParaRPr>
          </a:p>
          <a:p>
            <a:pPr marL="342900" marR="0" indent="-342900" algn="just">
              <a:lnSpc>
                <a:spcPct val="150000"/>
              </a:lnSpc>
              <a:spcBef>
                <a:spcPts val="0"/>
              </a:spcBef>
              <a:spcAft>
                <a:spcPts val="0"/>
              </a:spcAft>
              <a:buFont typeface="+mj-lt"/>
              <a:buAutoNum type="arabicPeriod"/>
            </a:pPr>
            <a:r>
              <a:rPr lang="en-US" sz="1400" dirty="0">
                <a:solidFill>
                  <a:srgbClr val="000000"/>
                </a:solidFill>
                <a:latin typeface="JLPAIK+ArialMT" panose="02000500000000000000"/>
                <a:cs typeface="JLPAIK+ArialMT" panose="02000500000000000000"/>
              </a:rPr>
              <a:t>Machine Learning Algorithms</a:t>
            </a:r>
            <a:endParaRPr lang="en-US" sz="1400" dirty="0">
              <a:solidFill>
                <a:srgbClr val="000000"/>
              </a:solidFill>
              <a:latin typeface="JLPAIK+ArialMT" panose="02000500000000000000"/>
              <a:cs typeface="JLPAIK+ArialMT" panose="02000500000000000000"/>
            </a:endParaRPr>
          </a:p>
          <a:p>
            <a:pPr marL="342900" marR="0" indent="-342900" algn="just">
              <a:lnSpc>
                <a:spcPct val="150000"/>
              </a:lnSpc>
              <a:spcBef>
                <a:spcPts val="0"/>
              </a:spcBef>
              <a:spcAft>
                <a:spcPts val="0"/>
              </a:spcAft>
              <a:buFont typeface="+mj-lt"/>
              <a:buAutoNum type="arabicPeriod"/>
            </a:pPr>
            <a:r>
              <a:rPr lang="en-US" sz="1400" dirty="0">
                <a:solidFill>
                  <a:srgbClr val="000000"/>
                </a:solidFill>
                <a:latin typeface="JLPAIK+ArialMT" panose="02000500000000000000"/>
                <a:cs typeface="JLPAIK+ArialMT" panose="02000500000000000000"/>
              </a:rPr>
              <a:t>Visual Studio Code</a:t>
            </a:r>
            <a:endParaRPr lang="en-US" sz="1400" dirty="0">
              <a:solidFill>
                <a:srgbClr val="000000"/>
              </a:solidFill>
              <a:latin typeface="JLPAIK+ArialMT" panose="02000500000000000000"/>
              <a:cs typeface="JLPAIK+ArialMT" panose="020005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564782"/>
            <a:ext cx="6449822" cy="460027"/>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QHJKMV+TimesNewRomanPS-BoldMT" panose="02000500000000000000"/>
                <a:cs typeface="QHJKMV+TimesNewRomanPS-BoldMT" panose="02000500000000000000"/>
              </a:rPr>
              <a:t>1.7 Benefits for environment &amp; Society</a:t>
            </a:r>
            <a:endParaRPr sz="3000" b="1" dirty="0">
              <a:solidFill>
                <a:srgbClr val="000000"/>
              </a:solidFill>
              <a:latin typeface="QHJKMV+TimesNewRomanPS-BoldMT" panose="02000500000000000000"/>
              <a:cs typeface="QHJKMV+TimesNewRomanPS-BoldMT" panose="02000500000000000000"/>
            </a:endParaRPr>
          </a:p>
        </p:txBody>
      </p:sp>
      <p:sp>
        <p:nvSpPr>
          <p:cNvPr id="4" name="object 4"/>
          <p:cNvSpPr txBox="1"/>
          <p:nvPr/>
        </p:nvSpPr>
        <p:spPr>
          <a:xfrm>
            <a:off x="516890" y="1292225"/>
            <a:ext cx="7732395" cy="3417570"/>
          </a:xfrm>
          <a:prstGeom prst="rect">
            <a:avLst/>
          </a:prstGeom>
        </p:spPr>
        <p:txBody>
          <a:bodyPr vert="horz" wrap="square" lIns="0" tIns="0" rIns="0" bIns="0" rtlCol="0">
            <a:noAutofit/>
          </a:bodyPr>
          <a:lstStyle/>
          <a:p>
            <a:pPr marL="342900" marR="0" indent="-342900" algn="just">
              <a:lnSpc>
                <a:spcPct val="150000"/>
              </a:lnSpc>
              <a:spcBef>
                <a:spcPts val="0"/>
              </a:spcBef>
              <a:spcAft>
                <a:spcPts val="0"/>
              </a:spcAft>
              <a:buFont typeface="Arial" panose="020B0604020202020204" pitchFamily="34" charset="0"/>
              <a:buChar char="•"/>
            </a:pPr>
            <a:r>
              <a:rPr lang="en-US" sz="1400" dirty="0">
                <a:solidFill>
                  <a:srgbClr val="000000"/>
                </a:solidFill>
                <a:latin typeface="JLPAIK+ArialMT" panose="02000500000000000000"/>
                <a:cs typeface="JLPAIK+ArialMT" panose="02000500000000000000"/>
              </a:rPr>
              <a:t>To reduce students dropout rates that are been increased.</a:t>
            </a:r>
            <a:endParaRPr lang="en-US" sz="1400" dirty="0">
              <a:solidFill>
                <a:srgbClr val="000000"/>
              </a:solidFill>
              <a:latin typeface="JLPAIK+ArialMT" panose="02000500000000000000"/>
              <a:cs typeface="JLPAIK+ArialMT" panose="02000500000000000000"/>
            </a:endParaRPr>
          </a:p>
          <a:p>
            <a:pPr marL="342900" marR="0" indent="-342900" algn="just">
              <a:lnSpc>
                <a:spcPct val="150000"/>
              </a:lnSpc>
              <a:spcBef>
                <a:spcPts val="0"/>
              </a:spcBef>
              <a:spcAft>
                <a:spcPts val="0"/>
              </a:spcAft>
              <a:buFont typeface="Arial" panose="020B0604020202020204" pitchFamily="34" charset="0"/>
              <a:buChar char="•"/>
            </a:pPr>
            <a:r>
              <a:rPr lang="en-US" sz="1400" dirty="0">
                <a:solidFill>
                  <a:srgbClr val="000000"/>
                </a:solidFill>
                <a:latin typeface="JLPAIK+ArialMT" panose="02000500000000000000"/>
                <a:cs typeface="JLPAIK+ArialMT" panose="02000500000000000000"/>
              </a:rPr>
              <a:t>Personal attentions to particular student by the teacher as well as the parent.</a:t>
            </a:r>
            <a:endParaRPr lang="en-US" sz="1400" dirty="0">
              <a:solidFill>
                <a:srgbClr val="000000"/>
              </a:solidFill>
              <a:latin typeface="JLPAIK+ArialMT" panose="02000500000000000000"/>
              <a:cs typeface="JLPAIK+ArialMT" panose="02000500000000000000"/>
            </a:endParaRPr>
          </a:p>
          <a:p>
            <a:pPr marL="342900" marR="0" indent="-342900" algn="just">
              <a:lnSpc>
                <a:spcPct val="150000"/>
              </a:lnSpc>
              <a:spcBef>
                <a:spcPts val="0"/>
              </a:spcBef>
              <a:spcAft>
                <a:spcPts val="0"/>
              </a:spcAft>
              <a:buFont typeface="Arial" panose="020B0604020202020204" pitchFamily="34" charset="0"/>
              <a:buChar char="•"/>
            </a:pPr>
            <a:r>
              <a:rPr lang="en-US" sz="1400" dirty="0">
                <a:solidFill>
                  <a:srgbClr val="000000"/>
                </a:solidFill>
                <a:latin typeface="JLPAIK+ArialMT" panose="02000500000000000000"/>
                <a:cs typeface="JLPAIK+ArialMT" panose="02000500000000000000"/>
              </a:rPr>
              <a:t>Many extra classes and improving progress for the students future sake.</a:t>
            </a:r>
            <a:endParaRPr lang="en-US" sz="1400" dirty="0">
              <a:solidFill>
                <a:srgbClr val="000000"/>
              </a:solidFill>
              <a:latin typeface="JLPAIK+ArialMT" panose="02000500000000000000"/>
              <a:cs typeface="JLPAIK+ArialMT" panose="020005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669436" y="2723535"/>
            <a:ext cx="4013332" cy="628798"/>
          </a:xfrm>
          <a:prstGeom prst="rect">
            <a:avLst/>
          </a:prstGeom>
        </p:spPr>
        <p:txBody>
          <a:bodyPr vert="horz" wrap="square" lIns="0" tIns="0" rIns="0" bIns="0" rtlCol="0">
            <a:spAutoFit/>
          </a:bodyPr>
          <a:lstStyle/>
          <a:p>
            <a:pPr marL="0" marR="0">
              <a:lnSpc>
                <a:spcPts val="4650"/>
              </a:lnSpc>
              <a:spcBef>
                <a:spcPts val="0"/>
              </a:spcBef>
              <a:spcAft>
                <a:spcPts val="0"/>
              </a:spcAft>
            </a:pPr>
            <a:r>
              <a:rPr sz="4200" b="1" dirty="0">
                <a:solidFill>
                  <a:srgbClr val="FFFBF0"/>
                </a:solidFill>
                <a:latin typeface="QHJKMV+TimesNewRomanPS-BoldMT" panose="02000500000000000000"/>
                <a:cs typeface="QHJKMV+TimesNewRomanPS-BoldMT" panose="02000500000000000000"/>
              </a:rPr>
              <a:t>2. Project Design</a:t>
            </a:r>
            <a:endParaRPr sz="4200" b="1" dirty="0">
              <a:solidFill>
                <a:srgbClr val="FFFBF0"/>
              </a:solidFill>
              <a:latin typeface="QHJKMV+TimesNewRomanPS-BoldMT" panose="02000500000000000000"/>
              <a:cs typeface="QHJKMV+TimesNewRomanPS-BoldMT" panose="020005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564782"/>
            <a:ext cx="3503297" cy="460027"/>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QHJKMV+TimesNewRomanPS-BoldMT" panose="02000500000000000000"/>
                <a:cs typeface="QHJKMV+TimesNewRomanPS-BoldMT" panose="02000500000000000000"/>
              </a:rPr>
              <a:t>2.1 Proposed System</a:t>
            </a:r>
            <a:endParaRPr sz="3000" b="1" dirty="0">
              <a:solidFill>
                <a:srgbClr val="000000"/>
              </a:solidFill>
              <a:latin typeface="QHJKMV+TimesNewRomanPS-BoldMT" panose="02000500000000000000"/>
              <a:cs typeface="QHJKMV+TimesNewRomanPS-BoldMT" panose="02000500000000000000"/>
            </a:endParaRPr>
          </a:p>
        </p:txBody>
      </p:sp>
      <p:sp>
        <p:nvSpPr>
          <p:cNvPr id="4" name="object 4"/>
          <p:cNvSpPr txBox="1"/>
          <p:nvPr/>
        </p:nvSpPr>
        <p:spPr>
          <a:xfrm>
            <a:off x="516890" y="1292225"/>
            <a:ext cx="7980045" cy="3463290"/>
          </a:xfrm>
          <a:prstGeom prst="rect">
            <a:avLst/>
          </a:prstGeom>
        </p:spPr>
        <p:txBody>
          <a:bodyPr vert="horz" wrap="square" lIns="0" tIns="0" rIns="0" bIns="0" rtlCol="0">
            <a:noAutofit/>
          </a:bodyPr>
          <a:lstStyle/>
          <a:p>
            <a:pPr marL="342900" marR="0" indent="-342900" algn="just">
              <a:lnSpc>
                <a:spcPct val="150000"/>
              </a:lnSpc>
              <a:spcBef>
                <a:spcPts val="0"/>
              </a:spcBef>
              <a:spcAft>
                <a:spcPts val="0"/>
              </a:spcAft>
              <a:buFont typeface="Arial" panose="020B0604020202020204" pitchFamily="34" charset="0"/>
              <a:buChar char="•"/>
            </a:pPr>
            <a:r>
              <a:rPr lang="en-US" altLang="en-US" sz="1400" dirty="0">
                <a:solidFill>
                  <a:srgbClr val="000000"/>
                </a:solidFill>
                <a:latin typeface="JLPAIK+ArialMT" panose="02000500000000000000"/>
                <a:cs typeface="JLPAIK+ArialMT" panose="02000500000000000000"/>
              </a:rPr>
              <a:t>The proposed machine learning model analyzes students dropout or not dropout system using various ML algorithms.</a:t>
            </a:r>
            <a:endParaRPr lang="en-US" altLang="en-US" sz="1400" dirty="0">
              <a:solidFill>
                <a:srgbClr val="000000"/>
              </a:solidFill>
              <a:latin typeface="JLPAIK+ArialMT" panose="02000500000000000000"/>
              <a:cs typeface="JLPAIK+ArialMT" panose="02000500000000000000"/>
            </a:endParaRPr>
          </a:p>
          <a:p>
            <a:pPr marL="342900" marR="0" indent="-342900" algn="just">
              <a:lnSpc>
                <a:spcPct val="150000"/>
              </a:lnSpc>
              <a:spcBef>
                <a:spcPts val="0"/>
              </a:spcBef>
              <a:spcAft>
                <a:spcPts val="0"/>
              </a:spcAft>
              <a:buFont typeface="Arial" panose="020B0604020202020204" pitchFamily="34" charset="0"/>
              <a:buChar char="•"/>
            </a:pPr>
            <a:r>
              <a:rPr lang="en-US" altLang="en-US" sz="1400" dirty="0">
                <a:solidFill>
                  <a:srgbClr val="000000"/>
                </a:solidFill>
                <a:latin typeface="JLPAIK+ArialMT" panose="02000500000000000000"/>
                <a:cs typeface="JLPAIK+ArialMT" panose="02000500000000000000"/>
              </a:rPr>
              <a:t>It also includes a website where it gives proper guidance to the dropout student with the help of various study materials.</a:t>
            </a:r>
            <a:endParaRPr lang="en-US" altLang="en-US" sz="1400" dirty="0">
              <a:solidFill>
                <a:srgbClr val="000000"/>
              </a:solidFill>
              <a:latin typeface="JLPAIK+ArialMT" panose="02000500000000000000"/>
              <a:cs typeface="JLPAIK+ArialMT" panose="020005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564782"/>
            <a:ext cx="4887217" cy="460027"/>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QHJKMV+TimesNewRomanPS-BoldMT" panose="02000500000000000000"/>
                <a:cs typeface="QHJKMV+TimesNewRomanPS-BoldMT" panose="02000500000000000000"/>
              </a:rPr>
              <a:t>2.2 Design(Flow Of Modules)</a:t>
            </a:r>
            <a:endParaRPr sz="3000" b="1" dirty="0">
              <a:solidFill>
                <a:srgbClr val="000000"/>
              </a:solidFill>
              <a:latin typeface="QHJKMV+TimesNewRomanPS-BoldMT" panose="02000500000000000000"/>
              <a:cs typeface="QHJKMV+TimesNewRomanPS-BoldMT" panose="02000500000000000000"/>
            </a:endParaRPr>
          </a:p>
        </p:txBody>
      </p:sp>
      <p:pic>
        <p:nvPicPr>
          <p:cNvPr id="5" name="Picture 4" descr="system architecture"/>
          <p:cNvPicPr>
            <a:picLocks noChangeAspect="1"/>
          </p:cNvPicPr>
          <p:nvPr/>
        </p:nvPicPr>
        <p:blipFill>
          <a:blip r:embed="rId2"/>
          <a:stretch>
            <a:fillRect/>
          </a:stretch>
        </p:blipFill>
        <p:spPr>
          <a:xfrm>
            <a:off x="1733550" y="1131570"/>
            <a:ext cx="5676900" cy="3450590"/>
          </a:xfrm>
          <a:prstGeom prst="rect">
            <a:avLst/>
          </a:prstGeom>
        </p:spPr>
      </p:pic>
      <p:sp>
        <p:nvSpPr>
          <p:cNvPr id="6" name="Text Box 5"/>
          <p:cNvSpPr txBox="1"/>
          <p:nvPr/>
        </p:nvSpPr>
        <p:spPr>
          <a:xfrm>
            <a:off x="2627630" y="4516120"/>
            <a:ext cx="4348480" cy="306705"/>
          </a:xfrm>
          <a:prstGeom prst="rect">
            <a:avLst/>
          </a:prstGeom>
          <a:noFill/>
        </p:spPr>
        <p:txBody>
          <a:bodyPr wrap="square" rtlCol="0">
            <a:spAutoFit/>
          </a:bodyPr>
          <a:p>
            <a:pPr algn="ctr"/>
            <a:r>
              <a:rPr lang="en-US" sz="1400" b="1">
                <a:latin typeface="Times New Roman" panose="02020603050405020304" charset="0"/>
                <a:cs typeface="Times New Roman" panose="02020603050405020304" charset="0"/>
              </a:rPr>
              <a:t>Fig 2.1 Machine Learning Analysis</a:t>
            </a:r>
            <a:endParaRPr lang="en-US" sz="1400" b="1">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564782"/>
            <a:ext cx="4887217" cy="460027"/>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QHJKMV+TimesNewRomanPS-BoldMT" panose="02000500000000000000"/>
                <a:cs typeface="QHJKMV+TimesNewRomanPS-BoldMT" panose="02000500000000000000"/>
              </a:rPr>
              <a:t>2.2 Design(Flow Of Modules)</a:t>
            </a:r>
            <a:endParaRPr sz="3000" b="1" dirty="0">
              <a:solidFill>
                <a:srgbClr val="000000"/>
              </a:solidFill>
              <a:latin typeface="QHJKMV+TimesNewRomanPS-BoldMT" panose="02000500000000000000"/>
              <a:cs typeface="QHJKMV+TimesNewRomanPS-BoldMT" panose="02000500000000000000"/>
            </a:endParaRPr>
          </a:p>
        </p:txBody>
      </p:sp>
      <p:sp>
        <p:nvSpPr>
          <p:cNvPr id="6" name="Text Box 5"/>
          <p:cNvSpPr txBox="1"/>
          <p:nvPr/>
        </p:nvSpPr>
        <p:spPr>
          <a:xfrm>
            <a:off x="1979930" y="4371975"/>
            <a:ext cx="4348480" cy="306705"/>
          </a:xfrm>
          <a:prstGeom prst="rect">
            <a:avLst/>
          </a:prstGeom>
          <a:noFill/>
        </p:spPr>
        <p:txBody>
          <a:bodyPr wrap="square" rtlCol="0">
            <a:spAutoFit/>
          </a:bodyPr>
          <a:p>
            <a:pPr algn="ctr"/>
            <a:r>
              <a:rPr lang="en-US" sz="1400" b="1">
                <a:latin typeface="Times New Roman" panose="02020603050405020304" charset="0"/>
                <a:cs typeface="Times New Roman" panose="02020603050405020304" charset="0"/>
              </a:rPr>
              <a:t>Fig 2.2 Workflow of the System</a:t>
            </a:r>
            <a:endParaRPr lang="en-US" sz="1400" b="1">
              <a:latin typeface="Times New Roman" panose="02020603050405020304" charset="0"/>
              <a:cs typeface="Times New Roman" panose="02020603050405020304" charset="0"/>
            </a:endParaRPr>
          </a:p>
        </p:txBody>
      </p:sp>
      <p:pic>
        <p:nvPicPr>
          <p:cNvPr id="4" name="Picture 3" descr="workflow (1)"/>
          <p:cNvPicPr>
            <a:picLocks noChangeAspect="1"/>
          </p:cNvPicPr>
          <p:nvPr/>
        </p:nvPicPr>
        <p:blipFill>
          <a:blip r:embed="rId2"/>
          <a:stretch>
            <a:fillRect/>
          </a:stretch>
        </p:blipFill>
        <p:spPr>
          <a:xfrm>
            <a:off x="2124075" y="1131570"/>
            <a:ext cx="4924425" cy="31515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564782"/>
            <a:ext cx="4685988" cy="460027"/>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QHJKMV+TimesNewRomanPS-BoldMT" panose="02000500000000000000"/>
                <a:cs typeface="QHJKMV+TimesNewRomanPS-BoldMT" panose="02000500000000000000"/>
              </a:rPr>
              <a:t>2.3 Description Of Use Case</a:t>
            </a:r>
            <a:endParaRPr sz="3000" b="1" dirty="0">
              <a:solidFill>
                <a:srgbClr val="000000"/>
              </a:solidFill>
              <a:latin typeface="QHJKMV+TimesNewRomanPS-BoldMT" panose="02000500000000000000"/>
              <a:cs typeface="QHJKMV+TimesNewRomanPS-BoldMT" panose="02000500000000000000"/>
            </a:endParaRPr>
          </a:p>
        </p:txBody>
      </p:sp>
      <p:pic>
        <p:nvPicPr>
          <p:cNvPr id="4" name="Picture 3" descr="Picture"/>
          <p:cNvPicPr>
            <a:picLocks noChangeAspect="1"/>
          </p:cNvPicPr>
          <p:nvPr/>
        </p:nvPicPr>
        <p:blipFill>
          <a:blip r:embed="rId2"/>
          <a:stretch>
            <a:fillRect/>
          </a:stretch>
        </p:blipFill>
        <p:spPr>
          <a:xfrm>
            <a:off x="3636010" y="1275715"/>
            <a:ext cx="4965700" cy="3162935"/>
          </a:xfrm>
          <a:prstGeom prst="rect">
            <a:avLst/>
          </a:prstGeom>
        </p:spPr>
      </p:pic>
      <p:sp>
        <p:nvSpPr>
          <p:cNvPr id="5" name="Text Box 4"/>
          <p:cNvSpPr txBox="1"/>
          <p:nvPr/>
        </p:nvSpPr>
        <p:spPr>
          <a:xfrm>
            <a:off x="77470" y="1313180"/>
            <a:ext cx="3505200" cy="2708275"/>
          </a:xfrm>
          <a:prstGeom prst="rect">
            <a:avLst/>
          </a:prstGeom>
          <a:noFill/>
        </p:spPr>
        <p:txBody>
          <a:bodyPr wrap="square" rtlCol="0">
            <a:noAutofit/>
          </a:bodyPr>
          <a:p>
            <a:pPr marL="285750" indent="-285750" algn="just">
              <a:lnSpc>
                <a:spcPct val="150000"/>
              </a:lnSpc>
              <a:buFont typeface="Arial" panose="020B0604020202020204" pitchFamily="34" charset="0"/>
              <a:buChar char="•"/>
            </a:pPr>
            <a:r>
              <a:rPr lang="en-US" altLang="en-US" sz="1400">
                <a:latin typeface="Times New Roman" panose="02020603050405020304" charset="0"/>
                <a:cs typeface="Times New Roman" panose="02020603050405020304" charset="0"/>
              </a:rPr>
              <a:t>The Use case diagram showcases the admin involved and their interactions with the system. Each use case represents a specific functionality, ensuring that all user needs are addressed in the system’s design.</a:t>
            </a:r>
            <a:endParaRPr lang="en-US" altLang="en-US" sz="1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sz="1400">
                <a:latin typeface="Times New Roman" panose="02020603050405020304" charset="0"/>
                <a:cs typeface="Times New Roman" panose="02020603050405020304" charset="0"/>
              </a:rPr>
              <a:t>Use Case Diagrams are vital in project design as they depict the interactions between users and the system, facilitating better under standing of user requirements and system functionalities.</a:t>
            </a:r>
            <a:endParaRPr lang="en-US" altLang="en-US" sz="1400">
              <a:latin typeface="Times New Roman" panose="02020603050405020304" charset="0"/>
              <a:cs typeface="Times New Roman" panose="02020603050405020304" charset="0"/>
            </a:endParaRPr>
          </a:p>
        </p:txBody>
      </p:sp>
      <p:sp>
        <p:nvSpPr>
          <p:cNvPr id="6" name="Text Box 5"/>
          <p:cNvSpPr txBox="1"/>
          <p:nvPr/>
        </p:nvSpPr>
        <p:spPr>
          <a:xfrm>
            <a:off x="4572000" y="4547870"/>
            <a:ext cx="3048000" cy="306705"/>
          </a:xfrm>
          <a:prstGeom prst="rect">
            <a:avLst/>
          </a:prstGeom>
          <a:noFill/>
        </p:spPr>
        <p:txBody>
          <a:bodyPr wrap="square" rtlCol="0">
            <a:spAutoFit/>
          </a:bodyPr>
          <a:p>
            <a:pPr algn="ctr"/>
            <a:r>
              <a:rPr lang="en-US" sz="1400" b="1">
                <a:latin typeface="Times New Roman" panose="02020603050405020304" charset="0"/>
                <a:cs typeface="Times New Roman" panose="02020603050405020304" charset="0"/>
              </a:rPr>
              <a:t>Fig 2.3 Use Case Diagram</a:t>
            </a:r>
            <a:endParaRPr lang="en-US" sz="1400" b="1">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564782"/>
            <a:ext cx="3481454" cy="460027"/>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QHJKMV+TimesNewRomanPS-BoldMT" panose="02000500000000000000"/>
                <a:cs typeface="QHJKMV+TimesNewRomanPS-BoldMT" panose="02000500000000000000"/>
              </a:rPr>
              <a:t>2.4 Activity diagram</a:t>
            </a:r>
            <a:endParaRPr sz="3000" b="1" dirty="0">
              <a:solidFill>
                <a:srgbClr val="000000"/>
              </a:solidFill>
              <a:latin typeface="QHJKMV+TimesNewRomanPS-BoldMT" panose="02000500000000000000"/>
              <a:cs typeface="QHJKMV+TimesNewRomanPS-BoldMT" panose="02000500000000000000"/>
            </a:endParaRPr>
          </a:p>
        </p:txBody>
      </p:sp>
      <p:sp>
        <p:nvSpPr>
          <p:cNvPr id="5" name="Text Box 4"/>
          <p:cNvSpPr txBox="1"/>
          <p:nvPr/>
        </p:nvSpPr>
        <p:spPr>
          <a:xfrm>
            <a:off x="2411730" y="4444365"/>
            <a:ext cx="3048000" cy="306705"/>
          </a:xfrm>
          <a:prstGeom prst="rect">
            <a:avLst/>
          </a:prstGeom>
          <a:noFill/>
        </p:spPr>
        <p:txBody>
          <a:bodyPr wrap="square" rtlCol="0">
            <a:spAutoFit/>
          </a:bodyPr>
          <a:p>
            <a:r>
              <a:rPr lang="en-US" sz="1400" b="1">
                <a:latin typeface="Times New Roman" panose="02020603050405020304" charset="0"/>
                <a:cs typeface="Times New Roman" panose="02020603050405020304" charset="0"/>
              </a:rPr>
              <a:t>Fig 2.4 Activity Diagram</a:t>
            </a:r>
            <a:endParaRPr lang="en-US" sz="1400" b="1">
              <a:latin typeface="Times New Roman" panose="02020603050405020304" charset="0"/>
              <a:cs typeface="Times New Roman" panose="02020603050405020304" charset="0"/>
            </a:endParaRPr>
          </a:p>
        </p:txBody>
      </p:sp>
      <p:pic>
        <p:nvPicPr>
          <p:cNvPr id="4" name="Picture 3" descr="Screenshot 2025-02-14 011045"/>
          <p:cNvPicPr>
            <a:picLocks noChangeAspect="1"/>
          </p:cNvPicPr>
          <p:nvPr/>
        </p:nvPicPr>
        <p:blipFill>
          <a:blip r:embed="rId2"/>
          <a:stretch>
            <a:fillRect/>
          </a:stretch>
        </p:blipFill>
        <p:spPr>
          <a:xfrm>
            <a:off x="692785" y="1131570"/>
            <a:ext cx="6486525" cy="31013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369360" y="2798433"/>
            <a:ext cx="4680982" cy="634007"/>
          </a:xfrm>
          <a:prstGeom prst="rect">
            <a:avLst/>
          </a:prstGeom>
        </p:spPr>
        <p:txBody>
          <a:bodyPr vert="horz" wrap="square" lIns="0" tIns="0" rIns="0" bIns="0" rtlCol="0">
            <a:spAutoFit/>
          </a:bodyPr>
          <a:lstStyle/>
          <a:p>
            <a:pPr marL="0" marR="0">
              <a:lnSpc>
                <a:spcPts val="4690"/>
              </a:lnSpc>
              <a:spcBef>
                <a:spcPts val="0"/>
              </a:spcBef>
              <a:spcAft>
                <a:spcPts val="0"/>
              </a:spcAft>
            </a:pPr>
            <a:r>
              <a:rPr sz="4200" b="1" dirty="0">
                <a:solidFill>
                  <a:srgbClr val="FFFBF0"/>
                </a:solidFill>
                <a:latin typeface="CRAJMG+Arial-BoldMT" panose="02000500000000000000"/>
                <a:cs typeface="CRAJMG+Arial-BoldMT" panose="02000500000000000000"/>
              </a:rPr>
              <a:t>3. Implementation</a:t>
            </a:r>
            <a:endParaRPr sz="4200" b="1" dirty="0">
              <a:solidFill>
                <a:srgbClr val="FFFBF0"/>
              </a:solidFill>
              <a:latin typeface="CRAJMG+Arial-BoldMT" panose="02000500000000000000"/>
              <a:cs typeface="CRAJMG+Arial-BoldMT" panose="0200050000000000000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8" name="Text Box 7"/>
          <p:cNvSpPr txBox="1"/>
          <p:nvPr/>
        </p:nvSpPr>
        <p:spPr>
          <a:xfrm>
            <a:off x="5292090" y="3939540"/>
            <a:ext cx="3048000" cy="275590"/>
          </a:xfrm>
          <a:prstGeom prst="rect">
            <a:avLst/>
          </a:prstGeom>
          <a:noFill/>
        </p:spPr>
        <p:txBody>
          <a:bodyPr wrap="square" rtlCol="0">
            <a:spAutoFit/>
          </a:bodyPr>
          <a:p>
            <a:pPr algn="ctr"/>
            <a:r>
              <a:rPr lang="en-US" sz="1200" b="1">
                <a:latin typeface="Times New Roman" panose="02020603050405020304" charset="0"/>
                <a:cs typeface="Times New Roman" panose="02020603050405020304" charset="0"/>
              </a:rPr>
              <a:t>Fig 3.2 Login Page</a:t>
            </a:r>
            <a:endParaRPr lang="en-US" sz="1200" b="1">
              <a:latin typeface="Times New Roman" panose="02020603050405020304" charset="0"/>
              <a:cs typeface="Times New Roman" panose="02020603050405020304" charset="0"/>
            </a:endParaRPr>
          </a:p>
        </p:txBody>
      </p:sp>
      <p:pic>
        <p:nvPicPr>
          <p:cNvPr id="3" name="Picture 2" descr="Screenshot 2025-03-27 181353"/>
          <p:cNvPicPr>
            <a:picLocks noChangeAspect="1"/>
          </p:cNvPicPr>
          <p:nvPr/>
        </p:nvPicPr>
        <p:blipFill>
          <a:blip r:embed="rId2"/>
          <a:stretch>
            <a:fillRect/>
          </a:stretch>
        </p:blipFill>
        <p:spPr>
          <a:xfrm>
            <a:off x="5212715" y="627380"/>
            <a:ext cx="3197860" cy="3140075"/>
          </a:xfrm>
          <a:prstGeom prst="rect">
            <a:avLst/>
          </a:prstGeom>
        </p:spPr>
      </p:pic>
      <p:pic>
        <p:nvPicPr>
          <p:cNvPr id="4" name="Picture 3" descr="Screenshot 2025-03-27 181216"/>
          <p:cNvPicPr>
            <a:picLocks noChangeAspect="1"/>
          </p:cNvPicPr>
          <p:nvPr/>
        </p:nvPicPr>
        <p:blipFill>
          <a:blip r:embed="rId3"/>
          <a:stretch>
            <a:fillRect/>
          </a:stretch>
        </p:blipFill>
        <p:spPr>
          <a:xfrm>
            <a:off x="513715" y="640080"/>
            <a:ext cx="3689985" cy="3098800"/>
          </a:xfrm>
          <a:prstGeom prst="rect">
            <a:avLst/>
          </a:prstGeom>
        </p:spPr>
      </p:pic>
      <p:sp>
        <p:nvSpPr>
          <p:cNvPr id="10" name="Text Box 9"/>
          <p:cNvSpPr txBox="1"/>
          <p:nvPr/>
        </p:nvSpPr>
        <p:spPr>
          <a:xfrm>
            <a:off x="971550" y="3796030"/>
            <a:ext cx="3048000" cy="275590"/>
          </a:xfrm>
          <a:prstGeom prst="rect">
            <a:avLst/>
          </a:prstGeom>
          <a:noFill/>
        </p:spPr>
        <p:txBody>
          <a:bodyPr wrap="square" rtlCol="0">
            <a:spAutoFit/>
          </a:bodyPr>
          <a:p>
            <a:pPr algn="ctr"/>
            <a:r>
              <a:rPr lang="en-US" sz="1200" b="1">
                <a:latin typeface="Times New Roman" panose="02020603050405020304" charset="0"/>
                <a:cs typeface="Times New Roman" panose="02020603050405020304" charset="0"/>
              </a:rPr>
              <a:t>Figure 3.1 Home Page</a:t>
            </a:r>
            <a:endParaRPr lang="en-US" sz="1200" b="1">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71755"/>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3401651" y="108469"/>
            <a:ext cx="2479888" cy="291256"/>
          </a:xfrm>
          <a:prstGeom prst="rect">
            <a:avLst/>
          </a:prstGeom>
        </p:spPr>
        <p:txBody>
          <a:bodyPr vert="horz" wrap="square" lIns="0" tIns="0" rIns="0" bIns="0" rtlCol="0">
            <a:spAutoFit/>
          </a:bodyPr>
          <a:lstStyle/>
          <a:p>
            <a:pPr marL="0" marR="0">
              <a:lnSpc>
                <a:spcPts val="1995"/>
              </a:lnSpc>
              <a:spcBef>
                <a:spcPts val="0"/>
              </a:spcBef>
              <a:spcAft>
                <a:spcPts val="0"/>
              </a:spcAft>
            </a:pPr>
            <a:r>
              <a:rPr sz="1800" dirty="0">
                <a:solidFill>
                  <a:srgbClr val="000000"/>
                </a:solidFill>
                <a:latin typeface="KOLMNO+TimesNewRomanPSMT" panose="02000500000000000000"/>
                <a:cs typeface="KOLMNO+TimesNewRomanPSMT" panose="02000500000000000000"/>
              </a:rPr>
              <a:t>A Project</a:t>
            </a:r>
            <a:r>
              <a:rPr sz="1800" spc="-93" dirty="0">
                <a:solidFill>
                  <a:srgbClr val="000000"/>
                </a:solidFill>
                <a:latin typeface="KOLMNO+TimesNewRomanPSMT" panose="02000500000000000000"/>
                <a:cs typeface="KOLMNO+TimesNewRomanPSMT" panose="02000500000000000000"/>
              </a:rPr>
              <a:t> </a:t>
            </a:r>
            <a:r>
              <a:rPr sz="1800" dirty="0">
                <a:solidFill>
                  <a:srgbClr val="000000"/>
                </a:solidFill>
                <a:latin typeface="KOLMNO+TimesNewRomanPSMT" panose="02000500000000000000"/>
                <a:cs typeface="KOLMNO+TimesNewRomanPSMT" panose="02000500000000000000"/>
              </a:rPr>
              <a:t>Presentation</a:t>
            </a:r>
            <a:r>
              <a:rPr sz="1800" spc="10" dirty="0">
                <a:solidFill>
                  <a:srgbClr val="000000"/>
                </a:solidFill>
                <a:latin typeface="KOLMNO+TimesNewRomanPSMT" panose="02000500000000000000"/>
                <a:cs typeface="KOLMNO+TimesNewRomanPSMT" panose="02000500000000000000"/>
              </a:rPr>
              <a:t> </a:t>
            </a:r>
            <a:r>
              <a:rPr sz="1800" dirty="0">
                <a:solidFill>
                  <a:srgbClr val="000000"/>
                </a:solidFill>
                <a:latin typeface="KOLMNO+TimesNewRomanPSMT" panose="02000500000000000000"/>
                <a:cs typeface="KOLMNO+TimesNewRomanPSMT" panose="02000500000000000000"/>
              </a:rPr>
              <a:t>on</a:t>
            </a:r>
            <a:endParaRPr sz="1800" dirty="0">
              <a:solidFill>
                <a:srgbClr val="000000"/>
              </a:solidFill>
              <a:latin typeface="KOLMNO+TimesNewRomanPSMT" panose="02000500000000000000"/>
              <a:cs typeface="KOLMNO+TimesNewRomanPSMT" panose="02000500000000000000"/>
            </a:endParaRPr>
          </a:p>
        </p:txBody>
      </p:sp>
      <p:sp>
        <p:nvSpPr>
          <p:cNvPr id="4" name="object 4"/>
          <p:cNvSpPr txBox="1"/>
          <p:nvPr/>
        </p:nvSpPr>
        <p:spPr>
          <a:xfrm>
            <a:off x="313690" y="388620"/>
            <a:ext cx="7740650" cy="1499870"/>
          </a:xfrm>
          <a:prstGeom prst="rect">
            <a:avLst/>
          </a:prstGeom>
        </p:spPr>
        <p:txBody>
          <a:bodyPr vert="horz" wrap="square" lIns="0" tIns="0" rIns="0" bIns="0" rtlCol="0">
            <a:spAutoFit/>
          </a:bodyPr>
          <a:lstStyle/>
          <a:p>
            <a:pPr marL="863600" marR="0" algn="ctr">
              <a:lnSpc>
                <a:spcPts val="2655"/>
              </a:lnSpc>
              <a:spcBef>
                <a:spcPts val="0"/>
              </a:spcBef>
              <a:spcAft>
                <a:spcPts val="0"/>
              </a:spcAft>
            </a:pPr>
            <a:r>
              <a:rPr lang="en-US" altLang="en-US" sz="2400" b="1" dirty="0">
                <a:solidFill>
                  <a:srgbClr val="000000"/>
                </a:solidFill>
                <a:latin typeface="QHJKMV+TimesNewRomanPS-BoldMT" panose="02000500000000000000"/>
                <a:cs typeface="QHJKMV+TimesNewRomanPS-BoldMT" panose="02000500000000000000"/>
              </a:rPr>
              <a:t>Dropout Defender: A Machine Learning Approach to Lower Dropout Rates</a:t>
            </a:r>
            <a:endParaRPr lang="en-US" altLang="en-US" sz="2400" b="1" dirty="0">
              <a:solidFill>
                <a:srgbClr val="000000"/>
              </a:solidFill>
              <a:latin typeface="QHJKMV+TimesNewRomanPS-BoldMT" panose="02000500000000000000"/>
              <a:cs typeface="QHJKMV+TimesNewRomanPS-BoldMT" panose="02000500000000000000"/>
            </a:endParaRPr>
          </a:p>
          <a:p>
            <a:pPr marL="0" marR="0" algn="ctr">
              <a:lnSpc>
                <a:spcPts val="1995"/>
              </a:lnSpc>
              <a:spcBef>
                <a:spcPts val="125"/>
              </a:spcBef>
              <a:spcAft>
                <a:spcPts val="0"/>
              </a:spcAft>
            </a:pPr>
            <a:r>
              <a:rPr sz="1800" dirty="0">
                <a:solidFill>
                  <a:srgbClr val="000000"/>
                </a:solidFill>
                <a:latin typeface="KOLMNO+TimesNewRomanPSMT" panose="02000500000000000000"/>
                <a:cs typeface="KOLMNO+TimesNewRomanPSMT" panose="02000500000000000000"/>
              </a:rPr>
              <a:t>Submitted in partial fulfillment of the degree of</a:t>
            </a:r>
            <a:endParaRPr sz="1800" dirty="0">
              <a:solidFill>
                <a:srgbClr val="000000"/>
              </a:solidFill>
              <a:latin typeface="KOLMNO+TimesNewRomanPSMT" panose="02000500000000000000"/>
              <a:cs typeface="KOLMNO+TimesNewRomanPSMT" panose="02000500000000000000"/>
            </a:endParaRPr>
          </a:p>
          <a:p>
            <a:pPr marL="675005" marR="0" algn="ctr">
              <a:lnSpc>
                <a:spcPts val="1995"/>
              </a:lnSpc>
              <a:spcBef>
                <a:spcPts val="165"/>
              </a:spcBef>
              <a:spcAft>
                <a:spcPts val="0"/>
              </a:spcAft>
            </a:pPr>
            <a:r>
              <a:rPr sz="1800" dirty="0">
                <a:solidFill>
                  <a:srgbClr val="000000"/>
                </a:solidFill>
                <a:latin typeface="KOLMNO+TimesNewRomanPSMT" panose="02000500000000000000"/>
                <a:cs typeface="KOLMNO+TimesNewRomanPSMT" panose="02000500000000000000"/>
              </a:rPr>
              <a:t>Bachelor of Engineering(Sem-8)</a:t>
            </a:r>
            <a:r>
              <a:rPr lang="en-US" sz="1800" dirty="0">
                <a:solidFill>
                  <a:srgbClr val="000000"/>
                </a:solidFill>
                <a:latin typeface="KOLMNO+TimesNewRomanPSMT" panose="02000500000000000000"/>
                <a:cs typeface="KOLMNO+TimesNewRomanPSMT" panose="02000500000000000000"/>
              </a:rPr>
              <a:t> in</a:t>
            </a:r>
            <a:endParaRPr sz="1800" dirty="0">
              <a:solidFill>
                <a:srgbClr val="000000"/>
              </a:solidFill>
              <a:latin typeface="KOLMNO+TimesNewRomanPSMT" panose="02000500000000000000"/>
              <a:cs typeface="KOLMNO+TimesNewRomanPSMT" panose="02000500000000000000"/>
            </a:endParaRPr>
          </a:p>
          <a:p>
            <a:pPr marL="2082800" marR="0" algn="ctr">
              <a:lnSpc>
                <a:spcPts val="1995"/>
              </a:lnSpc>
              <a:spcBef>
                <a:spcPts val="115"/>
              </a:spcBef>
              <a:spcAft>
                <a:spcPts val="0"/>
              </a:spcAft>
            </a:pPr>
            <a:endParaRPr sz="1800" dirty="0">
              <a:solidFill>
                <a:srgbClr val="000000"/>
              </a:solidFill>
              <a:latin typeface="KOLMNO+TimesNewRomanPSMT" panose="02000500000000000000"/>
              <a:cs typeface="KOLMNO+TimesNewRomanPSMT" panose="02000500000000000000"/>
            </a:endParaRPr>
          </a:p>
        </p:txBody>
      </p:sp>
      <p:sp>
        <p:nvSpPr>
          <p:cNvPr id="5" name="object 5"/>
          <p:cNvSpPr txBox="1"/>
          <p:nvPr/>
        </p:nvSpPr>
        <p:spPr>
          <a:xfrm>
            <a:off x="2870200" y="1628140"/>
            <a:ext cx="3569970" cy="384810"/>
          </a:xfrm>
          <a:prstGeom prst="rect">
            <a:avLst/>
          </a:prstGeom>
        </p:spPr>
        <p:txBody>
          <a:bodyPr vert="horz" wrap="square" lIns="0" tIns="0" rIns="0" bIns="0" rtlCol="0">
            <a:noAutofit/>
          </a:bodyPr>
          <a:lstStyle/>
          <a:p>
            <a:pPr marL="0" marR="0">
              <a:lnSpc>
                <a:spcPts val="1995"/>
              </a:lnSpc>
              <a:spcBef>
                <a:spcPts val="0"/>
              </a:spcBef>
              <a:spcAft>
                <a:spcPts val="0"/>
              </a:spcAft>
            </a:pPr>
            <a:r>
              <a:rPr sz="1800" b="1" dirty="0">
                <a:solidFill>
                  <a:srgbClr val="000000"/>
                </a:solidFill>
                <a:latin typeface="QHJKMV+TimesNewRomanPS-BoldMT" panose="02000500000000000000"/>
                <a:cs typeface="QHJKMV+TimesNewRomanPS-BoldMT" panose="02000500000000000000"/>
              </a:rPr>
              <a:t>INFORMATION TECHNOLOGY</a:t>
            </a:r>
            <a:endParaRPr sz="1800" b="1" dirty="0">
              <a:solidFill>
                <a:srgbClr val="000000"/>
              </a:solidFill>
              <a:latin typeface="QHJKMV+TimesNewRomanPS-BoldMT" panose="02000500000000000000"/>
              <a:cs typeface="QHJKMV+TimesNewRomanPS-BoldMT" panose="02000500000000000000"/>
            </a:endParaRPr>
          </a:p>
          <a:p>
            <a:pPr marL="1568450" marR="0">
              <a:lnSpc>
                <a:spcPts val="1995"/>
              </a:lnSpc>
              <a:spcBef>
                <a:spcPts val="165"/>
              </a:spcBef>
              <a:spcAft>
                <a:spcPts val="0"/>
              </a:spcAft>
            </a:pPr>
            <a:r>
              <a:rPr sz="1800" dirty="0">
                <a:solidFill>
                  <a:srgbClr val="000000"/>
                </a:solidFill>
                <a:latin typeface="KOLMNO+TimesNewRomanPSMT" panose="02000500000000000000"/>
                <a:cs typeface="KOLMNO+TimesNewRomanPSMT" panose="02000500000000000000"/>
              </a:rPr>
              <a:t>By</a:t>
            </a:r>
            <a:endParaRPr sz="1800" dirty="0">
              <a:solidFill>
                <a:srgbClr val="000000"/>
              </a:solidFill>
              <a:latin typeface="KOLMNO+TimesNewRomanPSMT" panose="02000500000000000000"/>
              <a:cs typeface="KOLMNO+TimesNewRomanPSMT" panose="02000500000000000000"/>
            </a:endParaRPr>
          </a:p>
        </p:txBody>
      </p:sp>
      <p:sp>
        <p:nvSpPr>
          <p:cNvPr id="6" name="object 6"/>
          <p:cNvSpPr txBox="1"/>
          <p:nvPr/>
        </p:nvSpPr>
        <p:spPr>
          <a:xfrm>
            <a:off x="3070225" y="2120265"/>
            <a:ext cx="3149600" cy="1073785"/>
          </a:xfrm>
          <a:prstGeom prst="rect">
            <a:avLst/>
          </a:prstGeom>
        </p:spPr>
        <p:txBody>
          <a:bodyPr vert="horz" wrap="square" lIns="0" tIns="0" rIns="0" bIns="0" rtlCol="0">
            <a:spAutoFit/>
          </a:bodyPr>
          <a:lstStyle/>
          <a:p>
            <a:pPr marL="0" marR="0" algn="dist">
              <a:lnSpc>
                <a:spcPts val="1995"/>
              </a:lnSpc>
              <a:spcBef>
                <a:spcPts val="0"/>
              </a:spcBef>
              <a:spcAft>
                <a:spcPts val="0"/>
              </a:spcAft>
            </a:pPr>
            <a:r>
              <a:rPr lang="en-US" sz="1800" dirty="0">
                <a:solidFill>
                  <a:srgbClr val="000000"/>
                </a:solidFill>
                <a:latin typeface="Times New Roman" panose="02020603050405020304" charset="0"/>
                <a:cs typeface="Times New Roman" panose="02020603050405020304" charset="0"/>
              </a:rPr>
              <a:t>Harmi </a:t>
            </a:r>
            <a:r>
              <a:rPr lang="en-US" sz="1800" dirty="0">
                <a:solidFill>
                  <a:srgbClr val="000000"/>
                </a:solidFill>
                <a:latin typeface="KOLMNO+TimesNewRomanPSMT" panose="02000500000000000000"/>
                <a:cs typeface="KOLMNO+TimesNewRomanPSMT" panose="02000500000000000000"/>
              </a:rPr>
              <a:t>Mathukiya  </a:t>
            </a:r>
            <a:r>
              <a:rPr sz="1800" dirty="0">
                <a:solidFill>
                  <a:srgbClr val="000000"/>
                </a:solidFill>
                <a:latin typeface="KOLMNO+TimesNewRomanPSMT" panose="02000500000000000000"/>
                <a:cs typeface="KOLMNO+TimesNewRomanPSMT" panose="02000500000000000000"/>
              </a:rPr>
              <a:t>(</a:t>
            </a:r>
            <a:r>
              <a:rPr lang="en-US" sz="1800" dirty="0">
                <a:solidFill>
                  <a:srgbClr val="000000"/>
                </a:solidFill>
                <a:latin typeface="KOLMNO+TimesNewRomanPSMT" panose="02000500000000000000"/>
                <a:cs typeface="KOLMNO+TimesNewRomanPSMT" panose="02000500000000000000"/>
              </a:rPr>
              <a:t>21104044</a:t>
            </a:r>
            <a:r>
              <a:rPr sz="1800" dirty="0">
                <a:solidFill>
                  <a:srgbClr val="000000"/>
                </a:solidFill>
                <a:latin typeface="KOLMNO+TimesNewRomanPSMT" panose="02000500000000000000"/>
                <a:cs typeface="KOLMNO+TimesNewRomanPSMT" panose="02000500000000000000"/>
              </a:rPr>
              <a:t>)</a:t>
            </a:r>
            <a:endParaRPr sz="1800" dirty="0">
              <a:solidFill>
                <a:srgbClr val="000000"/>
              </a:solidFill>
              <a:latin typeface="KOLMNO+TimesNewRomanPSMT" panose="02000500000000000000"/>
              <a:cs typeface="KOLMNO+TimesNewRomanPSMT" panose="02000500000000000000"/>
            </a:endParaRPr>
          </a:p>
          <a:p>
            <a:pPr marL="0" marR="0" algn="dist">
              <a:lnSpc>
                <a:spcPts val="1995"/>
              </a:lnSpc>
              <a:spcBef>
                <a:spcPts val="165"/>
              </a:spcBef>
              <a:spcAft>
                <a:spcPts val="0"/>
              </a:spcAft>
            </a:pPr>
            <a:r>
              <a:rPr lang="en-US" sz="1800" dirty="0">
                <a:solidFill>
                  <a:srgbClr val="000000"/>
                </a:solidFill>
                <a:latin typeface="KOLMNO+TimesNewRomanPSMT" panose="02000500000000000000"/>
                <a:cs typeface="KOLMNO+TimesNewRomanPSMT" panose="02000500000000000000"/>
              </a:rPr>
              <a:t>Avantika More      (21104033</a:t>
            </a:r>
            <a:r>
              <a:rPr sz="1800" dirty="0">
                <a:solidFill>
                  <a:srgbClr val="000000"/>
                </a:solidFill>
                <a:latin typeface="KOLMNO+TimesNewRomanPSMT" panose="02000500000000000000"/>
                <a:cs typeface="KOLMNO+TimesNewRomanPSMT" panose="02000500000000000000"/>
              </a:rPr>
              <a:t>)</a:t>
            </a:r>
            <a:endParaRPr sz="1800" dirty="0">
              <a:solidFill>
                <a:srgbClr val="000000"/>
              </a:solidFill>
              <a:latin typeface="KOLMNO+TimesNewRomanPSMT" panose="02000500000000000000"/>
              <a:cs typeface="KOLMNO+TimesNewRomanPSMT" panose="02000500000000000000"/>
            </a:endParaRPr>
          </a:p>
          <a:p>
            <a:pPr marL="0" marR="0" algn="dist">
              <a:lnSpc>
                <a:spcPts val="1995"/>
              </a:lnSpc>
              <a:spcBef>
                <a:spcPts val="115"/>
              </a:spcBef>
              <a:spcAft>
                <a:spcPts val="0"/>
              </a:spcAft>
            </a:pPr>
            <a:r>
              <a:rPr lang="en-US" sz="1800" dirty="0">
                <a:solidFill>
                  <a:srgbClr val="000000"/>
                </a:solidFill>
                <a:latin typeface="KOLMNO+TimesNewRomanPSMT" panose="02000500000000000000"/>
                <a:cs typeface="KOLMNO+TimesNewRomanPSMT" panose="02000500000000000000"/>
              </a:rPr>
              <a:t>Sahil Mohite          (21104099</a:t>
            </a:r>
            <a:r>
              <a:rPr sz="1800" dirty="0">
                <a:solidFill>
                  <a:srgbClr val="000000"/>
                </a:solidFill>
                <a:latin typeface="KOLMNO+TimesNewRomanPSMT" panose="02000500000000000000"/>
                <a:cs typeface="KOLMNO+TimesNewRomanPSMT" panose="02000500000000000000"/>
              </a:rPr>
              <a:t>)</a:t>
            </a:r>
            <a:endParaRPr sz="1800" dirty="0">
              <a:solidFill>
                <a:srgbClr val="000000"/>
              </a:solidFill>
              <a:latin typeface="KOLMNO+TimesNewRomanPSMT" panose="02000500000000000000"/>
              <a:cs typeface="KOLMNO+TimesNewRomanPSMT" panose="02000500000000000000"/>
            </a:endParaRPr>
          </a:p>
          <a:p>
            <a:pPr marL="0" marR="0" algn="dist">
              <a:lnSpc>
                <a:spcPts val="1995"/>
              </a:lnSpc>
              <a:spcBef>
                <a:spcPts val="115"/>
              </a:spcBef>
              <a:spcAft>
                <a:spcPts val="0"/>
              </a:spcAft>
            </a:pPr>
            <a:r>
              <a:rPr lang="en-US" sz="1800" dirty="0">
                <a:solidFill>
                  <a:srgbClr val="000000"/>
                </a:solidFill>
                <a:latin typeface="KOLMNO+TimesNewRomanPSMT" panose="02000500000000000000"/>
                <a:cs typeface="KOLMNO+TimesNewRomanPSMT" panose="02000500000000000000"/>
              </a:rPr>
              <a:t>Atharva Mohape    (21104121)</a:t>
            </a:r>
            <a:endParaRPr lang="en-US" sz="1800" dirty="0">
              <a:solidFill>
                <a:srgbClr val="000000"/>
              </a:solidFill>
              <a:latin typeface="KOLMNO+TimesNewRomanPSMT" panose="02000500000000000000"/>
              <a:cs typeface="KOLMNO+TimesNewRomanPSMT" panose="02000500000000000000"/>
            </a:endParaRPr>
          </a:p>
        </p:txBody>
      </p:sp>
      <p:sp>
        <p:nvSpPr>
          <p:cNvPr id="7" name="object 7"/>
          <p:cNvSpPr txBox="1"/>
          <p:nvPr/>
        </p:nvSpPr>
        <p:spPr>
          <a:xfrm>
            <a:off x="3434715" y="3217545"/>
            <a:ext cx="2330450" cy="511175"/>
          </a:xfrm>
          <a:prstGeom prst="rect">
            <a:avLst/>
          </a:prstGeom>
        </p:spPr>
        <p:txBody>
          <a:bodyPr vert="horz" wrap="square" lIns="0" tIns="0" rIns="0" bIns="0" rtlCol="0">
            <a:spAutoFit/>
          </a:bodyPr>
          <a:lstStyle/>
          <a:p>
            <a:pPr marL="0" marR="0" algn="ctr">
              <a:lnSpc>
                <a:spcPts val="1995"/>
              </a:lnSpc>
              <a:spcBef>
                <a:spcPts val="0"/>
              </a:spcBef>
              <a:spcAft>
                <a:spcPts val="0"/>
              </a:spcAft>
            </a:pPr>
            <a:r>
              <a:rPr sz="1800" dirty="0">
                <a:solidFill>
                  <a:srgbClr val="000000"/>
                </a:solidFill>
                <a:latin typeface="KOLMNO+TimesNewRomanPSMT" panose="02000500000000000000"/>
                <a:cs typeface="KOLMNO+TimesNewRomanPSMT" panose="02000500000000000000"/>
              </a:rPr>
              <a:t>Under the Guidance of</a:t>
            </a:r>
            <a:r>
              <a:rPr lang="en-US" sz="1800" dirty="0">
                <a:solidFill>
                  <a:srgbClr val="000000"/>
                </a:solidFill>
                <a:latin typeface="KOLMNO+TimesNewRomanPSMT" panose="02000500000000000000"/>
                <a:cs typeface="KOLMNO+TimesNewRomanPSMT" panose="02000500000000000000"/>
              </a:rPr>
              <a:t> Ms.Apeksha Mohite</a:t>
            </a:r>
            <a:endParaRPr lang="en-US" sz="1800" dirty="0">
              <a:solidFill>
                <a:srgbClr val="000000"/>
              </a:solidFill>
              <a:latin typeface="KOLMNO+TimesNewRomanPSMT" panose="02000500000000000000"/>
              <a:cs typeface="KOLMNO+TimesNewRomanPSMT" panose="020005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20320"/>
            <a:ext cx="9144000" cy="5143500"/>
          </a:xfrm>
          <a:prstGeom prst="rect">
            <a:avLst/>
          </a:prstGeom>
          <a:blipFill>
            <a:blip r:embed="rId1" cstate="print"/>
            <a:stretch>
              <a:fillRect/>
            </a:stretch>
          </a:blipFill>
        </p:spPr>
        <p:txBody>
          <a:bodyPr wrap="square" lIns="0" tIns="0" rIns="0" bIns="0" rtlCol="0">
            <a:spAutoFit/>
          </a:bodyPr>
          <a:lstStyle/>
          <a:p/>
        </p:txBody>
      </p:sp>
      <p:sp>
        <p:nvSpPr>
          <p:cNvPr id="8" name="Text Box 7"/>
          <p:cNvSpPr txBox="1"/>
          <p:nvPr/>
        </p:nvSpPr>
        <p:spPr>
          <a:xfrm>
            <a:off x="611505" y="3939540"/>
            <a:ext cx="3048000" cy="275590"/>
          </a:xfrm>
          <a:prstGeom prst="rect">
            <a:avLst/>
          </a:prstGeom>
          <a:noFill/>
        </p:spPr>
        <p:txBody>
          <a:bodyPr wrap="square" rtlCol="0">
            <a:spAutoFit/>
          </a:bodyPr>
          <a:p>
            <a:pPr algn="ctr"/>
            <a:r>
              <a:rPr lang="en-US" sz="1200" b="1">
                <a:latin typeface="Times New Roman" panose="02020603050405020304" charset="0"/>
                <a:cs typeface="Times New Roman" panose="02020603050405020304" charset="0"/>
              </a:rPr>
              <a:t>Figure 3.3 SignUp Page</a:t>
            </a:r>
            <a:endParaRPr lang="en-US" sz="1200" b="1">
              <a:latin typeface="Times New Roman" panose="02020603050405020304" charset="0"/>
              <a:cs typeface="Times New Roman" panose="02020603050405020304" charset="0"/>
            </a:endParaRPr>
          </a:p>
        </p:txBody>
      </p:sp>
      <p:sp>
        <p:nvSpPr>
          <p:cNvPr id="9" name="Text Box 8"/>
          <p:cNvSpPr txBox="1"/>
          <p:nvPr/>
        </p:nvSpPr>
        <p:spPr>
          <a:xfrm>
            <a:off x="5144770" y="4516120"/>
            <a:ext cx="3048000" cy="275590"/>
          </a:xfrm>
          <a:prstGeom prst="rect">
            <a:avLst/>
          </a:prstGeom>
          <a:noFill/>
        </p:spPr>
        <p:txBody>
          <a:bodyPr wrap="square" rtlCol="0">
            <a:spAutoFit/>
          </a:bodyPr>
          <a:p>
            <a:pPr algn="ctr"/>
            <a:r>
              <a:rPr lang="en-US" sz="1200" b="1">
                <a:latin typeface="Times New Roman" panose="02020603050405020304" charset="0"/>
                <a:cs typeface="Times New Roman" panose="02020603050405020304" charset="0"/>
              </a:rPr>
              <a:t>Fig 3.5 Password Reset Email</a:t>
            </a:r>
            <a:endParaRPr lang="en-US" sz="1200" b="1">
              <a:latin typeface="Times New Roman" panose="02020603050405020304" charset="0"/>
              <a:cs typeface="Times New Roman" panose="02020603050405020304" charset="0"/>
            </a:endParaRPr>
          </a:p>
        </p:txBody>
      </p:sp>
      <p:pic>
        <p:nvPicPr>
          <p:cNvPr id="5" name="Picture 4" descr="Screenshot 2025-03-27 181407"/>
          <p:cNvPicPr>
            <a:picLocks noChangeAspect="1"/>
          </p:cNvPicPr>
          <p:nvPr/>
        </p:nvPicPr>
        <p:blipFill>
          <a:blip r:embed="rId2"/>
          <a:stretch>
            <a:fillRect/>
          </a:stretch>
        </p:blipFill>
        <p:spPr>
          <a:xfrm>
            <a:off x="467360" y="235585"/>
            <a:ext cx="3650615" cy="3611245"/>
          </a:xfrm>
          <a:prstGeom prst="rect">
            <a:avLst/>
          </a:prstGeom>
        </p:spPr>
      </p:pic>
      <p:pic>
        <p:nvPicPr>
          <p:cNvPr id="7" name="Picture 6" descr="Screenshot 2025-02-03 012458"/>
          <p:cNvPicPr>
            <a:picLocks noChangeAspect="1"/>
          </p:cNvPicPr>
          <p:nvPr/>
        </p:nvPicPr>
        <p:blipFill>
          <a:blip r:embed="rId3"/>
          <a:stretch>
            <a:fillRect/>
          </a:stretch>
        </p:blipFill>
        <p:spPr>
          <a:xfrm>
            <a:off x="5003800" y="267335"/>
            <a:ext cx="3108325" cy="1695450"/>
          </a:xfrm>
          <a:prstGeom prst="rect">
            <a:avLst/>
          </a:prstGeom>
        </p:spPr>
      </p:pic>
      <p:pic>
        <p:nvPicPr>
          <p:cNvPr id="10" name="Picture 9" descr="Screenshot 2025-02-03 014751"/>
          <p:cNvPicPr>
            <a:picLocks noChangeAspect="1"/>
          </p:cNvPicPr>
          <p:nvPr/>
        </p:nvPicPr>
        <p:blipFill>
          <a:blip r:embed="rId4"/>
          <a:stretch>
            <a:fillRect/>
          </a:stretch>
        </p:blipFill>
        <p:spPr>
          <a:xfrm>
            <a:off x="5147945" y="2427605"/>
            <a:ext cx="3044825" cy="2014855"/>
          </a:xfrm>
          <a:prstGeom prst="rect">
            <a:avLst/>
          </a:prstGeom>
        </p:spPr>
      </p:pic>
      <p:sp>
        <p:nvSpPr>
          <p:cNvPr id="11" name="Text Box 10"/>
          <p:cNvSpPr txBox="1"/>
          <p:nvPr/>
        </p:nvSpPr>
        <p:spPr>
          <a:xfrm>
            <a:off x="5144770" y="2038985"/>
            <a:ext cx="3048000" cy="275590"/>
          </a:xfrm>
          <a:prstGeom prst="rect">
            <a:avLst/>
          </a:prstGeom>
          <a:noFill/>
        </p:spPr>
        <p:txBody>
          <a:bodyPr wrap="square" rtlCol="0">
            <a:spAutoFit/>
          </a:bodyPr>
          <a:p>
            <a:pPr algn="ctr"/>
            <a:r>
              <a:rPr lang="en-US" sz="1200" b="1">
                <a:latin typeface="Times New Roman" panose="02020603050405020304" charset="0"/>
                <a:cs typeface="Times New Roman" panose="02020603050405020304" charset="0"/>
              </a:rPr>
              <a:t>Figure 3.4 Alert Message </a:t>
            </a:r>
            <a:endParaRPr lang="en-US" sz="1200" b="1">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7" name="Text Box 6"/>
          <p:cNvSpPr txBox="1"/>
          <p:nvPr/>
        </p:nvSpPr>
        <p:spPr>
          <a:xfrm>
            <a:off x="611505" y="4011930"/>
            <a:ext cx="3048000" cy="275590"/>
          </a:xfrm>
          <a:prstGeom prst="rect">
            <a:avLst/>
          </a:prstGeom>
          <a:noFill/>
        </p:spPr>
        <p:txBody>
          <a:bodyPr wrap="square" rtlCol="0">
            <a:spAutoFit/>
          </a:bodyPr>
          <a:p>
            <a:pPr algn="ctr"/>
            <a:r>
              <a:rPr lang="en-US" sz="1200" b="1">
                <a:latin typeface="Times New Roman" panose="02020603050405020304" charset="0"/>
                <a:cs typeface="Times New Roman" panose="02020603050405020304" charset="0"/>
              </a:rPr>
              <a:t>Fig 3.6 Student Dashboard</a:t>
            </a:r>
            <a:endParaRPr lang="en-US" sz="1200" b="1">
              <a:latin typeface="Times New Roman" panose="02020603050405020304" charset="0"/>
              <a:cs typeface="Times New Roman" panose="02020603050405020304" charset="0"/>
            </a:endParaRPr>
          </a:p>
        </p:txBody>
      </p:sp>
      <p:sp>
        <p:nvSpPr>
          <p:cNvPr id="8" name="Text Box 7"/>
          <p:cNvSpPr txBox="1"/>
          <p:nvPr/>
        </p:nvSpPr>
        <p:spPr>
          <a:xfrm>
            <a:off x="5364480" y="4084320"/>
            <a:ext cx="3048000" cy="275590"/>
          </a:xfrm>
          <a:prstGeom prst="rect">
            <a:avLst/>
          </a:prstGeom>
          <a:noFill/>
        </p:spPr>
        <p:txBody>
          <a:bodyPr wrap="square" rtlCol="0">
            <a:spAutoFit/>
          </a:bodyPr>
          <a:p>
            <a:r>
              <a:rPr lang="en-US" sz="1200" b="1">
                <a:latin typeface="Times New Roman" panose="02020603050405020304" charset="0"/>
                <a:cs typeface="Times New Roman" panose="02020603050405020304" charset="0"/>
              </a:rPr>
              <a:t>Fig 3.7 Teacher Dashboard</a:t>
            </a:r>
            <a:endParaRPr lang="en-US" sz="1200" b="1">
              <a:latin typeface="Times New Roman" panose="02020603050405020304" charset="0"/>
              <a:cs typeface="Times New Roman" panose="02020603050405020304" charset="0"/>
            </a:endParaRPr>
          </a:p>
        </p:txBody>
      </p:sp>
      <p:pic>
        <p:nvPicPr>
          <p:cNvPr id="6" name="Picture 5" descr="Screenshot 2025-03-27 180823"/>
          <p:cNvPicPr>
            <a:picLocks noChangeAspect="1"/>
          </p:cNvPicPr>
          <p:nvPr/>
        </p:nvPicPr>
        <p:blipFill>
          <a:blip r:embed="rId2"/>
          <a:stretch>
            <a:fillRect/>
          </a:stretch>
        </p:blipFill>
        <p:spPr>
          <a:xfrm>
            <a:off x="395605" y="483235"/>
            <a:ext cx="3681730" cy="3532505"/>
          </a:xfrm>
          <a:prstGeom prst="rect">
            <a:avLst/>
          </a:prstGeom>
        </p:spPr>
      </p:pic>
      <p:pic>
        <p:nvPicPr>
          <p:cNvPr id="9" name="Picture 8" descr="Screenshot 2025-02-09 225503"/>
          <p:cNvPicPr>
            <a:picLocks noChangeAspect="1"/>
          </p:cNvPicPr>
          <p:nvPr/>
        </p:nvPicPr>
        <p:blipFill>
          <a:blip r:embed="rId3"/>
          <a:stretch>
            <a:fillRect/>
          </a:stretch>
        </p:blipFill>
        <p:spPr>
          <a:xfrm>
            <a:off x="4528185" y="483235"/>
            <a:ext cx="4398645" cy="34486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7" name="Text Box 6"/>
          <p:cNvSpPr txBox="1"/>
          <p:nvPr/>
        </p:nvSpPr>
        <p:spPr>
          <a:xfrm>
            <a:off x="611505" y="4011930"/>
            <a:ext cx="3048000" cy="275590"/>
          </a:xfrm>
          <a:prstGeom prst="rect">
            <a:avLst/>
          </a:prstGeom>
          <a:noFill/>
        </p:spPr>
        <p:txBody>
          <a:bodyPr wrap="square" rtlCol="0">
            <a:spAutoFit/>
          </a:bodyPr>
          <a:p>
            <a:pPr algn="ctr"/>
            <a:r>
              <a:rPr lang="en-US" sz="1200" b="1">
                <a:latin typeface="Times New Roman" panose="02020603050405020304" charset="0"/>
                <a:cs typeface="Times New Roman" panose="02020603050405020304" charset="0"/>
              </a:rPr>
              <a:t>Fig 3.8 Dropout Prediction Status</a:t>
            </a:r>
            <a:endParaRPr lang="en-US" sz="1200" b="1">
              <a:latin typeface="Times New Roman" panose="02020603050405020304" charset="0"/>
              <a:cs typeface="Times New Roman" panose="02020603050405020304" charset="0"/>
            </a:endParaRPr>
          </a:p>
        </p:txBody>
      </p:sp>
      <p:sp>
        <p:nvSpPr>
          <p:cNvPr id="8" name="Text Box 7"/>
          <p:cNvSpPr txBox="1"/>
          <p:nvPr/>
        </p:nvSpPr>
        <p:spPr>
          <a:xfrm>
            <a:off x="5579745" y="3939540"/>
            <a:ext cx="3048000" cy="275590"/>
          </a:xfrm>
          <a:prstGeom prst="rect">
            <a:avLst/>
          </a:prstGeom>
          <a:noFill/>
        </p:spPr>
        <p:txBody>
          <a:bodyPr wrap="square" rtlCol="0">
            <a:spAutoFit/>
          </a:bodyPr>
          <a:p>
            <a:r>
              <a:rPr lang="en-US" sz="1200" b="1">
                <a:latin typeface="Times New Roman" panose="02020603050405020304" charset="0"/>
                <a:cs typeface="Times New Roman" panose="02020603050405020304" charset="0"/>
              </a:rPr>
              <a:t>Fig 3.9 Student Marks Analysis</a:t>
            </a:r>
            <a:endParaRPr lang="en-US" sz="1200" b="1">
              <a:latin typeface="Times New Roman" panose="02020603050405020304" charset="0"/>
              <a:cs typeface="Times New Roman" panose="02020603050405020304" charset="0"/>
            </a:endParaRPr>
          </a:p>
        </p:txBody>
      </p:sp>
      <p:pic>
        <p:nvPicPr>
          <p:cNvPr id="4" name="Picture 3" descr="Screenshot 2025-02-09 225535"/>
          <p:cNvPicPr>
            <a:picLocks noChangeAspect="1"/>
          </p:cNvPicPr>
          <p:nvPr/>
        </p:nvPicPr>
        <p:blipFill>
          <a:blip r:embed="rId2"/>
          <a:stretch>
            <a:fillRect/>
          </a:stretch>
        </p:blipFill>
        <p:spPr>
          <a:xfrm>
            <a:off x="467360" y="555625"/>
            <a:ext cx="3705225" cy="3311525"/>
          </a:xfrm>
          <a:prstGeom prst="rect">
            <a:avLst/>
          </a:prstGeom>
        </p:spPr>
      </p:pic>
      <p:pic>
        <p:nvPicPr>
          <p:cNvPr id="3" name="Picture 2" descr="Screenshot 2025-03-31 125148"/>
          <p:cNvPicPr>
            <a:picLocks noChangeAspect="1"/>
          </p:cNvPicPr>
          <p:nvPr/>
        </p:nvPicPr>
        <p:blipFill>
          <a:blip r:embed="rId3"/>
          <a:stretch>
            <a:fillRect/>
          </a:stretch>
        </p:blipFill>
        <p:spPr>
          <a:xfrm>
            <a:off x="4500245" y="554355"/>
            <a:ext cx="4385310" cy="33127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602639" y="2719593"/>
            <a:ext cx="2638415" cy="634008"/>
          </a:xfrm>
          <a:prstGeom prst="rect">
            <a:avLst/>
          </a:prstGeom>
        </p:spPr>
        <p:txBody>
          <a:bodyPr vert="horz" wrap="square" lIns="0" tIns="0" rIns="0" bIns="0" rtlCol="0">
            <a:spAutoFit/>
          </a:bodyPr>
          <a:lstStyle/>
          <a:p>
            <a:pPr marL="0" marR="0">
              <a:lnSpc>
                <a:spcPts val="4690"/>
              </a:lnSpc>
              <a:spcBef>
                <a:spcPts val="0"/>
              </a:spcBef>
              <a:spcAft>
                <a:spcPts val="0"/>
              </a:spcAft>
            </a:pPr>
            <a:r>
              <a:rPr sz="4200" b="1" dirty="0">
                <a:solidFill>
                  <a:srgbClr val="FFFBF0"/>
                </a:solidFill>
                <a:latin typeface="CRAJMG+Arial-BoldMT" panose="02000500000000000000"/>
                <a:cs typeface="CRAJMG+Arial-BoldMT" panose="02000500000000000000"/>
              </a:rPr>
              <a:t>4. Testing</a:t>
            </a:r>
            <a:endParaRPr sz="4200" b="1" dirty="0">
              <a:solidFill>
                <a:srgbClr val="FFFBF0"/>
              </a:solidFill>
              <a:latin typeface="CRAJMG+Arial-BoldMT" panose="02000500000000000000"/>
              <a:cs typeface="CRAJMG+Arial-BoldMT" panose="0200050000000000000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564782"/>
            <a:ext cx="3481454" cy="425450"/>
          </a:xfrm>
          <a:prstGeom prst="rect">
            <a:avLst/>
          </a:prstGeom>
        </p:spPr>
        <p:txBody>
          <a:bodyPr vert="horz" wrap="square" lIns="0" tIns="0" rIns="0" bIns="0" rtlCol="0">
            <a:spAutoFit/>
          </a:bodyPr>
          <a:lstStyle/>
          <a:p>
            <a:pPr marL="0" marR="0">
              <a:lnSpc>
                <a:spcPts val="3320"/>
              </a:lnSpc>
              <a:spcBef>
                <a:spcPts val="0"/>
              </a:spcBef>
              <a:spcAft>
                <a:spcPts val="0"/>
              </a:spcAft>
            </a:pPr>
            <a:r>
              <a:rPr lang="en-US" sz="3000" b="1" dirty="0">
                <a:solidFill>
                  <a:srgbClr val="000000"/>
                </a:solidFill>
                <a:latin typeface="QHJKMV+TimesNewRomanPS-BoldMT" panose="02000500000000000000"/>
                <a:cs typeface="QHJKMV+TimesNewRomanPS-BoldMT" panose="02000500000000000000"/>
              </a:rPr>
              <a:t>4.1 Software Testing </a:t>
            </a:r>
            <a:endParaRPr lang="en-US" sz="3000" b="1" dirty="0">
              <a:solidFill>
                <a:srgbClr val="000000"/>
              </a:solidFill>
              <a:latin typeface="QHJKMV+TimesNewRomanPS-BoldMT" panose="02000500000000000000"/>
              <a:cs typeface="QHJKMV+TimesNewRomanPS-BoldMT" panose="02000500000000000000"/>
            </a:endParaRPr>
          </a:p>
        </p:txBody>
      </p:sp>
      <p:sp>
        <p:nvSpPr>
          <p:cNvPr id="6" name="Text Box 5"/>
          <p:cNvSpPr txBox="1"/>
          <p:nvPr/>
        </p:nvSpPr>
        <p:spPr>
          <a:xfrm>
            <a:off x="713740" y="1355090"/>
            <a:ext cx="7647305" cy="3227070"/>
          </a:xfrm>
          <a:prstGeom prst="rect">
            <a:avLst/>
          </a:prstGeom>
          <a:noFill/>
        </p:spPr>
        <p:txBody>
          <a:bodyPr wrap="square" rtlCol="0">
            <a:noAutofit/>
          </a:bodyPr>
          <a:p>
            <a:endParaRPr lang="en-US"/>
          </a:p>
        </p:txBody>
      </p:sp>
      <p:sp>
        <p:nvSpPr>
          <p:cNvPr id="8" name="Text Box 7"/>
          <p:cNvSpPr txBox="1"/>
          <p:nvPr/>
        </p:nvSpPr>
        <p:spPr>
          <a:xfrm>
            <a:off x="401955" y="1212215"/>
            <a:ext cx="7635875" cy="3639820"/>
          </a:xfrm>
          <a:prstGeom prst="rect">
            <a:avLst/>
          </a:prstGeom>
          <a:noFill/>
        </p:spPr>
        <p:txBody>
          <a:bodyPr wrap="square" rtlCol="0">
            <a:noAutofit/>
          </a:bodyPr>
          <a:p>
            <a:pPr marL="342900" indent="-342900" algn="just">
              <a:lnSpc>
                <a:spcPct val="150000"/>
              </a:lnSpc>
              <a:buFont typeface="+mj-lt"/>
              <a:buAutoNum type="arabicPeriod"/>
            </a:pPr>
            <a:r>
              <a:rPr lang="en-US" altLang="en-US" sz="1600">
                <a:latin typeface="Times New Roman" panose="02020603050405020304" charset="0"/>
                <a:cs typeface="Times New Roman" panose="02020603050405020304" charset="0"/>
              </a:rPr>
              <a:t>Software testing ensures that all components of the "Dropout Defender" system work together as expected. </a:t>
            </a:r>
            <a:endParaRPr lang="en-US" altLang="en-US" sz="1600">
              <a:latin typeface="Times New Roman" panose="02020603050405020304" charset="0"/>
              <a:cs typeface="Times New Roman" panose="02020603050405020304" charset="0"/>
            </a:endParaRPr>
          </a:p>
          <a:p>
            <a:pPr marL="342900" indent="-342900" algn="just">
              <a:lnSpc>
                <a:spcPct val="150000"/>
              </a:lnSpc>
              <a:buFont typeface="+mj-lt"/>
              <a:buAutoNum type="arabicPeriod"/>
            </a:pPr>
            <a:r>
              <a:rPr lang="en-US" altLang="en-US" sz="1600">
                <a:latin typeface="Times New Roman" panose="02020603050405020304" charset="0"/>
                <a:cs typeface="Times New Roman" panose="02020603050405020304" charset="0"/>
              </a:rPr>
              <a:t>It includes unit, integration, system, and regression testing to verify each part functions independently and as a whole. </a:t>
            </a:r>
            <a:endParaRPr lang="en-US" altLang="en-US" sz="1600">
              <a:latin typeface="Times New Roman" panose="02020603050405020304" charset="0"/>
              <a:cs typeface="Times New Roman" panose="02020603050405020304" charset="0"/>
            </a:endParaRPr>
          </a:p>
          <a:p>
            <a:pPr marL="342900" indent="-342900" algn="just">
              <a:lnSpc>
                <a:spcPct val="150000"/>
              </a:lnSpc>
              <a:buFont typeface="+mj-lt"/>
              <a:buAutoNum type="arabicPeriod"/>
            </a:pPr>
            <a:r>
              <a:rPr lang="en-US" altLang="en-US" sz="1600">
                <a:latin typeface="Times New Roman" panose="02020603050405020304" charset="0"/>
                <a:cs typeface="Times New Roman" panose="02020603050405020304" charset="0"/>
              </a:rPr>
              <a:t>Performance testing ensures the system can handle large datasets and multiple users without performance degradation. </a:t>
            </a:r>
            <a:endParaRPr lang="en-US" altLang="en-US" sz="1600">
              <a:latin typeface="Times New Roman" panose="02020603050405020304" charset="0"/>
              <a:cs typeface="Times New Roman" panose="02020603050405020304" charset="0"/>
            </a:endParaRPr>
          </a:p>
          <a:p>
            <a:pPr marL="342900" indent="-342900" algn="just">
              <a:lnSpc>
                <a:spcPct val="150000"/>
              </a:lnSpc>
              <a:buFont typeface="+mj-lt"/>
              <a:buAutoNum type="arabicPeriod"/>
            </a:pPr>
            <a:r>
              <a:rPr lang="en-US" altLang="en-US" sz="1600">
                <a:latin typeface="Times New Roman" panose="02020603050405020304" charset="0"/>
                <a:cs typeface="Times New Roman" panose="02020603050405020304" charset="0"/>
              </a:rPr>
              <a:t>Security and usability testing ensure that user data is protected and the interface is user-friendly.</a:t>
            </a:r>
            <a:endParaRPr lang="en-US" altLang="en-US" sz="160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955" y="564515"/>
            <a:ext cx="3775710" cy="438785"/>
          </a:xfrm>
          <a:prstGeom prst="rect">
            <a:avLst/>
          </a:prstGeom>
        </p:spPr>
        <p:txBody>
          <a:bodyPr vert="horz" wrap="square" lIns="0" tIns="0" rIns="0" bIns="0" rtlCol="0">
            <a:noAutofit/>
          </a:bodyPr>
          <a:lstStyle/>
          <a:p>
            <a:pPr marL="0" marR="0">
              <a:lnSpc>
                <a:spcPts val="3320"/>
              </a:lnSpc>
              <a:spcBef>
                <a:spcPts val="0"/>
              </a:spcBef>
              <a:spcAft>
                <a:spcPts val="0"/>
              </a:spcAft>
            </a:pPr>
            <a:r>
              <a:rPr lang="en-US" sz="3000" b="1" dirty="0">
                <a:solidFill>
                  <a:srgbClr val="000000"/>
                </a:solidFill>
                <a:latin typeface="QHJKMV+TimesNewRomanPS-BoldMT" panose="02000500000000000000"/>
                <a:cs typeface="QHJKMV+TimesNewRomanPS-BoldMT" panose="02000500000000000000"/>
              </a:rPr>
              <a:t>4.2 Functional Testing</a:t>
            </a:r>
            <a:endParaRPr lang="en-US" sz="3000" b="1" dirty="0">
              <a:solidFill>
                <a:srgbClr val="000000"/>
              </a:solidFill>
              <a:latin typeface="QHJKMV+TimesNewRomanPS-BoldMT" panose="02000500000000000000"/>
              <a:cs typeface="QHJKMV+TimesNewRomanPS-BoldMT" panose="02000500000000000000"/>
            </a:endParaRPr>
          </a:p>
        </p:txBody>
      </p:sp>
      <p:sp>
        <p:nvSpPr>
          <p:cNvPr id="6" name="Text Box 5"/>
          <p:cNvSpPr txBox="1"/>
          <p:nvPr/>
        </p:nvSpPr>
        <p:spPr>
          <a:xfrm>
            <a:off x="713740" y="1355090"/>
            <a:ext cx="7647305" cy="3227070"/>
          </a:xfrm>
          <a:prstGeom prst="rect">
            <a:avLst/>
          </a:prstGeom>
          <a:noFill/>
        </p:spPr>
        <p:txBody>
          <a:bodyPr wrap="square" rtlCol="0">
            <a:noAutofit/>
          </a:bodyPr>
          <a:p>
            <a:endParaRPr lang="en-US"/>
          </a:p>
        </p:txBody>
      </p:sp>
      <p:sp>
        <p:nvSpPr>
          <p:cNvPr id="8" name="Text Box 7"/>
          <p:cNvSpPr txBox="1"/>
          <p:nvPr/>
        </p:nvSpPr>
        <p:spPr>
          <a:xfrm>
            <a:off x="401955" y="1212215"/>
            <a:ext cx="8076565" cy="3639820"/>
          </a:xfrm>
          <a:prstGeom prst="rect">
            <a:avLst/>
          </a:prstGeom>
          <a:noFill/>
        </p:spPr>
        <p:txBody>
          <a:bodyPr wrap="square" rtlCol="0">
            <a:noAutofit/>
          </a:bodyPr>
          <a:p>
            <a:pPr marL="342900" indent="-342900" algn="just">
              <a:lnSpc>
                <a:spcPct val="150000"/>
              </a:lnSpc>
              <a:buFont typeface="+mj-lt"/>
              <a:buAutoNum type="arabicPeriod"/>
            </a:pPr>
            <a:r>
              <a:rPr lang="en-US" altLang="en-US" sz="1600">
                <a:latin typeface="Times New Roman" panose="02020603050405020304" charset="0"/>
                <a:cs typeface="Times New Roman" panose="02020603050405020304" charset="0"/>
              </a:rPr>
              <a:t>Functional testing verifies that the core features of the system perform as expected. </a:t>
            </a:r>
            <a:endParaRPr lang="en-US" altLang="en-US" sz="1600">
              <a:latin typeface="Times New Roman" panose="02020603050405020304" charset="0"/>
              <a:cs typeface="Times New Roman" panose="02020603050405020304" charset="0"/>
            </a:endParaRPr>
          </a:p>
          <a:p>
            <a:pPr marL="342900" indent="-342900" algn="just">
              <a:lnSpc>
                <a:spcPct val="150000"/>
              </a:lnSpc>
              <a:buFont typeface="+mj-lt"/>
              <a:buAutoNum type="arabicPeriod"/>
            </a:pPr>
            <a:r>
              <a:rPr lang="en-US" altLang="en-US" sz="1600">
                <a:latin typeface="Times New Roman" panose="02020603050405020304" charset="0"/>
                <a:cs typeface="Times New Roman" panose="02020603050405020304" charset="0"/>
              </a:rPr>
              <a:t>It includes testing the data preprocessing, model training, and accuracy calculations for dropout predictions. </a:t>
            </a:r>
            <a:endParaRPr lang="en-US" altLang="en-US" sz="1600">
              <a:latin typeface="Times New Roman" panose="02020603050405020304" charset="0"/>
              <a:cs typeface="Times New Roman" panose="02020603050405020304" charset="0"/>
            </a:endParaRPr>
          </a:p>
          <a:p>
            <a:pPr marL="342900" indent="-342900" algn="just">
              <a:lnSpc>
                <a:spcPct val="150000"/>
              </a:lnSpc>
              <a:buFont typeface="+mj-lt"/>
              <a:buAutoNum type="arabicPeriod"/>
            </a:pPr>
            <a:r>
              <a:rPr lang="en-US" altLang="en-US" sz="1600">
                <a:latin typeface="Times New Roman" panose="02020603050405020304" charset="0"/>
                <a:cs typeface="Times New Roman" panose="02020603050405020304" charset="0"/>
              </a:rPr>
              <a:t>User interactions, such as logging in, viewing dashboards, and logging out, are also tested for smooth operation. </a:t>
            </a:r>
            <a:endParaRPr lang="en-US" altLang="en-US" sz="1600">
              <a:latin typeface="Times New Roman" panose="02020603050405020304" charset="0"/>
              <a:cs typeface="Times New Roman" panose="02020603050405020304" charset="0"/>
            </a:endParaRPr>
          </a:p>
          <a:p>
            <a:pPr marL="342900" indent="-342900" algn="just">
              <a:lnSpc>
                <a:spcPct val="150000"/>
              </a:lnSpc>
              <a:buFont typeface="+mj-lt"/>
              <a:buAutoNum type="arabicPeriod"/>
            </a:pPr>
            <a:r>
              <a:rPr lang="en-US" altLang="en-US" sz="1600">
                <a:latin typeface="Times New Roman" panose="02020603050405020304" charset="0"/>
                <a:cs typeface="Times New Roman" panose="02020603050405020304" charset="0"/>
              </a:rPr>
              <a:t>The expected result is that the system provides accurate predictions and seamless user experience for students and teachers.</a:t>
            </a:r>
            <a:endParaRPr lang="en-US" altLang="en-US" sz="1600">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602639" y="2719593"/>
            <a:ext cx="2372465" cy="634008"/>
          </a:xfrm>
          <a:prstGeom prst="rect">
            <a:avLst/>
          </a:prstGeom>
        </p:spPr>
        <p:txBody>
          <a:bodyPr vert="horz" wrap="square" lIns="0" tIns="0" rIns="0" bIns="0" rtlCol="0">
            <a:spAutoFit/>
          </a:bodyPr>
          <a:lstStyle/>
          <a:p>
            <a:pPr marL="0" marR="0">
              <a:lnSpc>
                <a:spcPts val="4690"/>
              </a:lnSpc>
              <a:spcBef>
                <a:spcPts val="0"/>
              </a:spcBef>
              <a:spcAft>
                <a:spcPts val="0"/>
              </a:spcAft>
            </a:pPr>
            <a:r>
              <a:rPr sz="4200" b="1" dirty="0">
                <a:solidFill>
                  <a:srgbClr val="FFFBF0"/>
                </a:solidFill>
                <a:latin typeface="CRAJMG+Arial-BoldMT" panose="02000500000000000000"/>
                <a:cs typeface="CRAJMG+Arial-BoldMT" panose="02000500000000000000"/>
              </a:rPr>
              <a:t>5. Result</a:t>
            </a:r>
            <a:endParaRPr sz="4200" b="1" dirty="0">
              <a:solidFill>
                <a:srgbClr val="FFFBF0"/>
              </a:solidFill>
              <a:latin typeface="CRAJMG+Arial-BoldMT" panose="02000500000000000000"/>
              <a:cs typeface="CRAJMG+Arial-BoldMT" panose="0200050000000000000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564782"/>
            <a:ext cx="3481454" cy="425450"/>
          </a:xfrm>
          <a:prstGeom prst="rect">
            <a:avLst/>
          </a:prstGeom>
        </p:spPr>
        <p:txBody>
          <a:bodyPr vert="horz" wrap="square" lIns="0" tIns="0" rIns="0" bIns="0" rtlCol="0">
            <a:spAutoFit/>
          </a:bodyPr>
          <a:lstStyle/>
          <a:p>
            <a:pPr marL="0" marR="0">
              <a:lnSpc>
                <a:spcPts val="3320"/>
              </a:lnSpc>
              <a:spcBef>
                <a:spcPts val="0"/>
              </a:spcBef>
              <a:spcAft>
                <a:spcPts val="0"/>
              </a:spcAft>
            </a:pPr>
            <a:r>
              <a:rPr lang="en-US" sz="3000" b="1" dirty="0">
                <a:solidFill>
                  <a:srgbClr val="000000"/>
                </a:solidFill>
                <a:latin typeface="QHJKMV+TimesNewRomanPS-BoldMT" panose="02000500000000000000"/>
                <a:cs typeface="QHJKMV+TimesNewRomanPS-BoldMT" panose="02000500000000000000"/>
              </a:rPr>
              <a:t>5.1 Result</a:t>
            </a:r>
            <a:endParaRPr lang="en-US" sz="3000" b="1" dirty="0">
              <a:solidFill>
                <a:srgbClr val="000000"/>
              </a:solidFill>
              <a:latin typeface="QHJKMV+TimesNewRomanPS-BoldMT" panose="02000500000000000000"/>
              <a:cs typeface="QHJKMV+TimesNewRomanPS-BoldMT" panose="02000500000000000000"/>
            </a:endParaRPr>
          </a:p>
        </p:txBody>
      </p:sp>
      <p:sp>
        <p:nvSpPr>
          <p:cNvPr id="6" name="Text Box 5"/>
          <p:cNvSpPr txBox="1"/>
          <p:nvPr/>
        </p:nvSpPr>
        <p:spPr>
          <a:xfrm>
            <a:off x="713740" y="1355090"/>
            <a:ext cx="7647305" cy="3227070"/>
          </a:xfrm>
          <a:prstGeom prst="rect">
            <a:avLst/>
          </a:prstGeom>
          <a:noFill/>
        </p:spPr>
        <p:txBody>
          <a:bodyPr wrap="square" rtlCol="0">
            <a:noAutofit/>
          </a:bodyPr>
          <a:p>
            <a:endParaRPr lang="en-US"/>
          </a:p>
        </p:txBody>
      </p:sp>
      <p:sp>
        <p:nvSpPr>
          <p:cNvPr id="8" name="Text Box 7"/>
          <p:cNvSpPr txBox="1"/>
          <p:nvPr/>
        </p:nvSpPr>
        <p:spPr>
          <a:xfrm>
            <a:off x="401955" y="1212215"/>
            <a:ext cx="3449955" cy="3639820"/>
          </a:xfrm>
          <a:prstGeom prst="rect">
            <a:avLst/>
          </a:prstGeom>
          <a:noFill/>
        </p:spPr>
        <p:txBody>
          <a:bodyPr wrap="square" rtlCol="0">
            <a:noAutofit/>
          </a:bodyPr>
          <a:p>
            <a:pPr marL="285750" indent="-285750" algn="just">
              <a:lnSpc>
                <a:spcPct val="100000"/>
              </a:lnSpc>
              <a:buFont typeface="Arial" panose="020B0604020202020204" pitchFamily="34" charset="0"/>
              <a:buChar char="•"/>
            </a:pPr>
            <a:r>
              <a:rPr lang="en-US" altLang="en-US" sz="1400">
                <a:latin typeface="Times New Roman" panose="02020603050405020304" charset="0"/>
                <a:cs typeface="Times New Roman" panose="02020603050405020304" charset="0"/>
              </a:rPr>
              <a:t>In our project Random Forest Algorithm has more accuracy then other algorithm.</a:t>
            </a:r>
            <a:endParaRPr lang="en-US" altLang="en-US" sz="1400">
              <a:latin typeface="Times New Roman" panose="02020603050405020304" charset="0"/>
              <a:cs typeface="Times New Roman" panose="02020603050405020304" charset="0"/>
            </a:endParaRPr>
          </a:p>
          <a:p>
            <a:pPr marL="285750" indent="-285750" algn="just">
              <a:lnSpc>
                <a:spcPct val="100000"/>
              </a:lnSpc>
              <a:buFont typeface="Arial" panose="020B0604020202020204" pitchFamily="34" charset="0"/>
              <a:buChar char="•"/>
            </a:pPr>
            <a:r>
              <a:rPr lang="en-US" altLang="en-US" sz="1400">
                <a:latin typeface="Times New Roman" panose="02020603050405020304" charset="0"/>
                <a:cs typeface="Times New Roman" panose="02020603050405020304" charset="0"/>
              </a:rPr>
              <a:t>Random Forest achieved the highest accuracy of 92%, making it the most reliable model for dropout prediction.</a:t>
            </a:r>
            <a:endParaRPr lang="en-US" altLang="en-US" sz="1400">
              <a:latin typeface="Times New Roman" panose="02020603050405020304" charset="0"/>
              <a:cs typeface="Times New Roman" panose="02020603050405020304" charset="0"/>
            </a:endParaRPr>
          </a:p>
          <a:p>
            <a:pPr marL="285750" indent="-285750" algn="just">
              <a:lnSpc>
                <a:spcPct val="100000"/>
              </a:lnSpc>
              <a:buFont typeface="Arial" panose="020B0604020202020204" pitchFamily="34" charset="0"/>
              <a:buChar char="•"/>
            </a:pPr>
            <a:r>
              <a:rPr lang="en-US" altLang="en-US" sz="1400">
                <a:latin typeface="Times New Roman" panose="02020603050405020304" charset="0"/>
                <a:cs typeface="Times New Roman" panose="02020603050405020304" charset="0"/>
              </a:rPr>
              <a:t>It combines multiple decision trees, improving prediction accuracy and handling complex problems effectively.</a:t>
            </a:r>
            <a:endParaRPr lang="en-US" altLang="en-US" sz="1400">
              <a:latin typeface="Times New Roman" panose="02020603050405020304" charset="0"/>
              <a:cs typeface="Times New Roman" panose="02020603050405020304" charset="0"/>
            </a:endParaRPr>
          </a:p>
          <a:p>
            <a:pPr marL="285750" indent="-285750" algn="just">
              <a:lnSpc>
                <a:spcPct val="100000"/>
              </a:lnSpc>
              <a:buFont typeface="Arial" panose="020B0604020202020204" pitchFamily="34" charset="0"/>
              <a:buChar char="•"/>
            </a:pPr>
            <a:r>
              <a:rPr lang="en-US" altLang="en-US" sz="1400">
                <a:latin typeface="Times New Roman" panose="02020603050405020304" charset="0"/>
                <a:cs typeface="Times New Roman" panose="02020603050405020304" charset="0"/>
              </a:rPr>
              <a:t>More trees in the model lead to better stability, reducing errors and improving problem-solving ability.</a:t>
            </a:r>
            <a:endParaRPr lang="en-US" altLang="en-US" sz="1400">
              <a:latin typeface="Times New Roman" panose="02020603050405020304" charset="0"/>
              <a:cs typeface="Times New Roman" panose="02020603050405020304" charset="0"/>
            </a:endParaRPr>
          </a:p>
          <a:p>
            <a:pPr marL="285750" indent="-285750" algn="just">
              <a:lnSpc>
                <a:spcPct val="100000"/>
              </a:lnSpc>
              <a:buFont typeface="Arial" panose="020B0604020202020204" pitchFamily="34" charset="0"/>
              <a:buChar char="•"/>
            </a:pPr>
            <a:r>
              <a:rPr lang="en-US" altLang="en-US" sz="1400">
                <a:latin typeface="Times New Roman" panose="02020603050405020304" charset="0"/>
                <a:cs typeface="Times New Roman" panose="02020603050405020304" charset="0"/>
              </a:rPr>
              <a:t>With a precision of 90%, Random Forest minimizes false positives, ensuring accurate predictions.</a:t>
            </a:r>
            <a:endParaRPr lang="en-US" altLang="en-US" sz="1400">
              <a:latin typeface="Times New Roman" panose="02020603050405020304" charset="0"/>
              <a:cs typeface="Times New Roman" panose="02020603050405020304" charset="0"/>
            </a:endParaRPr>
          </a:p>
        </p:txBody>
      </p:sp>
      <p:pic>
        <p:nvPicPr>
          <p:cNvPr id="4" name="Picture 3" descr="Screenshot 2025-02-14 010436"/>
          <p:cNvPicPr>
            <a:picLocks noChangeAspect="1"/>
          </p:cNvPicPr>
          <p:nvPr/>
        </p:nvPicPr>
        <p:blipFill>
          <a:blip r:embed="rId2"/>
          <a:stretch>
            <a:fillRect/>
          </a:stretch>
        </p:blipFill>
        <p:spPr>
          <a:xfrm>
            <a:off x="4039870" y="1551940"/>
            <a:ext cx="4616450" cy="15513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602639" y="2079513"/>
            <a:ext cx="6542892" cy="1274087"/>
          </a:xfrm>
          <a:prstGeom prst="rect">
            <a:avLst/>
          </a:prstGeom>
        </p:spPr>
        <p:txBody>
          <a:bodyPr vert="horz" wrap="square" lIns="0" tIns="0" rIns="0" bIns="0" rtlCol="0">
            <a:spAutoFit/>
          </a:bodyPr>
          <a:lstStyle/>
          <a:p>
            <a:pPr marL="0" marR="0">
              <a:lnSpc>
                <a:spcPts val="4690"/>
              </a:lnSpc>
              <a:spcBef>
                <a:spcPts val="0"/>
              </a:spcBef>
              <a:spcAft>
                <a:spcPts val="0"/>
              </a:spcAft>
            </a:pPr>
            <a:r>
              <a:rPr sz="4200" b="1" dirty="0">
                <a:solidFill>
                  <a:srgbClr val="FFFBF0"/>
                </a:solidFill>
                <a:latin typeface="CRAJMG+Arial-BoldMT" panose="02000500000000000000"/>
                <a:cs typeface="CRAJMG+Arial-BoldMT" panose="02000500000000000000"/>
              </a:rPr>
              <a:t>6. Conclusion and Future</a:t>
            </a:r>
            <a:endParaRPr sz="4200" b="1" dirty="0">
              <a:solidFill>
                <a:srgbClr val="FFFBF0"/>
              </a:solidFill>
              <a:latin typeface="CRAJMG+Arial-BoldMT" panose="02000500000000000000"/>
              <a:cs typeface="CRAJMG+Arial-BoldMT" panose="02000500000000000000"/>
            </a:endParaRPr>
          </a:p>
          <a:p>
            <a:pPr marL="0" marR="0">
              <a:lnSpc>
                <a:spcPts val="4690"/>
              </a:lnSpc>
              <a:spcBef>
                <a:spcPts val="345"/>
              </a:spcBef>
              <a:spcAft>
                <a:spcPts val="0"/>
              </a:spcAft>
            </a:pPr>
            <a:r>
              <a:rPr sz="4200" b="1" dirty="0">
                <a:solidFill>
                  <a:srgbClr val="FFFBF0"/>
                </a:solidFill>
                <a:latin typeface="CRAJMG+Arial-BoldMT" panose="02000500000000000000"/>
                <a:cs typeface="CRAJMG+Arial-BoldMT" panose="02000500000000000000"/>
              </a:rPr>
              <a:t>Scope</a:t>
            </a:r>
            <a:endParaRPr sz="4200" b="1" dirty="0">
              <a:solidFill>
                <a:srgbClr val="FFFBF0"/>
              </a:solidFill>
              <a:latin typeface="CRAJMG+Arial-BoldMT" panose="02000500000000000000"/>
              <a:cs typeface="CRAJMG+Arial-BoldMT" panose="0200050000000000000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96570" y="564515"/>
            <a:ext cx="2700655" cy="425450"/>
          </a:xfrm>
          <a:prstGeom prst="rect">
            <a:avLst/>
          </a:prstGeom>
        </p:spPr>
        <p:txBody>
          <a:bodyPr vert="horz" wrap="square" lIns="0" tIns="0" rIns="0" bIns="0" rtlCol="0">
            <a:spAutoFit/>
          </a:bodyPr>
          <a:lstStyle/>
          <a:p>
            <a:pPr marL="0" marR="0">
              <a:lnSpc>
                <a:spcPts val="3320"/>
              </a:lnSpc>
              <a:spcBef>
                <a:spcPts val="0"/>
              </a:spcBef>
              <a:spcAft>
                <a:spcPts val="0"/>
              </a:spcAft>
            </a:pPr>
            <a:r>
              <a:rPr lang="en-US" sz="3000" b="1" dirty="0">
                <a:solidFill>
                  <a:srgbClr val="000000"/>
                </a:solidFill>
                <a:latin typeface="QHJKMV+TimesNewRomanPS-BoldMT" panose="02000500000000000000"/>
                <a:cs typeface="QHJKMV+TimesNewRomanPS-BoldMT" panose="02000500000000000000"/>
              </a:rPr>
              <a:t>6.1 Conclusion</a:t>
            </a:r>
            <a:endParaRPr lang="en-US" sz="3000" b="1" dirty="0">
              <a:solidFill>
                <a:srgbClr val="000000"/>
              </a:solidFill>
              <a:latin typeface="QHJKMV+TimesNewRomanPS-BoldMT" panose="02000500000000000000"/>
              <a:cs typeface="QHJKMV+TimesNewRomanPS-BoldMT" panose="02000500000000000000"/>
            </a:endParaRPr>
          </a:p>
        </p:txBody>
      </p:sp>
      <p:sp>
        <p:nvSpPr>
          <p:cNvPr id="5" name="Text Box 4"/>
          <p:cNvSpPr txBox="1"/>
          <p:nvPr/>
        </p:nvSpPr>
        <p:spPr>
          <a:xfrm>
            <a:off x="539750" y="1275715"/>
            <a:ext cx="7166610" cy="3268980"/>
          </a:xfrm>
          <a:prstGeom prst="rect">
            <a:avLst/>
          </a:prstGeom>
          <a:noFill/>
        </p:spPr>
        <p:txBody>
          <a:bodyPr wrap="square" rtlCol="0">
            <a:noAutofit/>
          </a:bodyPr>
          <a:p>
            <a:pPr marL="285750" indent="-285750" algn="just">
              <a:lnSpc>
                <a:spcPct val="150000"/>
              </a:lnSpc>
              <a:buFont typeface="Arial" panose="020B0604020202020204" pitchFamily="34" charset="0"/>
              <a:buChar char="•"/>
            </a:pPr>
            <a:r>
              <a:rPr lang="en-US" altLang="en-US" sz="1400">
                <a:latin typeface="Times New Roman" panose="02020603050405020304" charset="0"/>
                <a:cs typeface="Times New Roman" panose="02020603050405020304" charset="0"/>
              </a:rPr>
              <a:t>In conclusion, this research emphasizes the crucial role of machine learning in predicting student dropout rates and enabling timely interventions.  </a:t>
            </a:r>
            <a:endParaRPr lang="en-US" altLang="en-US" sz="1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sz="1400">
                <a:latin typeface="Times New Roman" panose="02020603050405020304" charset="0"/>
                <a:cs typeface="Times New Roman" panose="02020603050405020304" charset="0"/>
              </a:rPr>
              <a:t>The classification algorithms like decision trees, random forests, and SVM effectively identify at-risk students based on academic performance, attendance, and behavior. </a:t>
            </a:r>
            <a:endParaRPr lang="en-US" altLang="en-US" sz="1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sz="1400">
                <a:latin typeface="Times New Roman" panose="02020603050405020304" charset="0"/>
                <a:cs typeface="Times New Roman" panose="02020603050405020304" charset="0"/>
              </a:rPr>
              <a:t>Integrating machine learning models with real-time data collection enhances prediction accuracy by considering key factors such as grades, attendance, and socio-economic status. </a:t>
            </a:r>
            <a:endParaRPr lang="en-US" altLang="en-US" sz="1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sz="1400">
                <a:latin typeface="Times New Roman" panose="02020603050405020304" charset="0"/>
                <a:cs typeface="Times New Roman" panose="02020603050405020304" charset="0"/>
              </a:rPr>
              <a:t>For combining predictive techniques like logistic regression and neural networks helps create early warning systems that prevent dropouts.</a:t>
            </a:r>
            <a:endParaRPr lang="en-US" altLang="en-US" sz="1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sz="1400">
                <a:latin typeface="Times New Roman" panose="02020603050405020304" charset="0"/>
                <a:cs typeface="Times New Roman" panose="02020603050405020304" charset="0"/>
              </a:rPr>
              <a:t>The choice of algorithm depends on dataset characteristics, with some models suited for smaller datasets and others excelling in complex data environments. </a:t>
            </a:r>
            <a:endParaRPr lang="en-US" altLang="en-US" sz="14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738289" y="2752123"/>
            <a:ext cx="7819466" cy="600670"/>
          </a:xfrm>
          <a:prstGeom prst="rect">
            <a:avLst/>
          </a:prstGeom>
        </p:spPr>
        <p:txBody>
          <a:bodyPr vert="horz" wrap="square" lIns="0" tIns="0" rIns="0" bIns="0" rtlCol="0">
            <a:spAutoFit/>
          </a:bodyPr>
          <a:lstStyle/>
          <a:p>
            <a:pPr marL="0" marR="0">
              <a:lnSpc>
                <a:spcPts val="4430"/>
              </a:lnSpc>
              <a:spcBef>
                <a:spcPts val="0"/>
              </a:spcBef>
              <a:spcAft>
                <a:spcPts val="0"/>
              </a:spcAft>
            </a:pPr>
            <a:r>
              <a:rPr sz="4000" b="1" dirty="0">
                <a:solidFill>
                  <a:srgbClr val="FFFBF0"/>
                </a:solidFill>
                <a:latin typeface="QHJKMV+TimesNewRomanPS-BoldMT" panose="02000500000000000000"/>
                <a:cs typeface="QHJKMV+TimesNewRomanPS-BoldMT" panose="02000500000000000000"/>
              </a:rPr>
              <a:t>1.Project Conception and Initiation</a:t>
            </a:r>
            <a:endParaRPr sz="4000" b="1" dirty="0">
              <a:solidFill>
                <a:srgbClr val="FFFBF0"/>
              </a:solidFill>
              <a:latin typeface="QHJKMV+TimesNewRomanPS-BoldMT" panose="02000500000000000000"/>
              <a:cs typeface="QHJKMV+TimesNewRomanPS-BoldMT" panose="0200050000000000000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96570" y="564515"/>
            <a:ext cx="2910205" cy="425450"/>
          </a:xfrm>
          <a:prstGeom prst="rect">
            <a:avLst/>
          </a:prstGeom>
        </p:spPr>
        <p:txBody>
          <a:bodyPr vert="horz" wrap="square" lIns="0" tIns="0" rIns="0" bIns="0" rtlCol="0">
            <a:spAutoFit/>
          </a:bodyPr>
          <a:lstStyle/>
          <a:p>
            <a:pPr marL="0" marR="0">
              <a:lnSpc>
                <a:spcPts val="3320"/>
              </a:lnSpc>
              <a:spcBef>
                <a:spcPts val="0"/>
              </a:spcBef>
              <a:spcAft>
                <a:spcPts val="0"/>
              </a:spcAft>
            </a:pPr>
            <a:r>
              <a:rPr lang="en-US" sz="3000" b="1" dirty="0">
                <a:solidFill>
                  <a:srgbClr val="000000"/>
                </a:solidFill>
                <a:latin typeface="QHJKMV+TimesNewRomanPS-BoldMT" panose="02000500000000000000"/>
                <a:cs typeface="QHJKMV+TimesNewRomanPS-BoldMT" panose="02000500000000000000"/>
              </a:rPr>
              <a:t>6.2 Future Scope</a:t>
            </a:r>
            <a:endParaRPr lang="en-US" sz="3000" b="1" dirty="0">
              <a:solidFill>
                <a:srgbClr val="000000"/>
              </a:solidFill>
              <a:latin typeface="QHJKMV+TimesNewRomanPS-BoldMT" panose="02000500000000000000"/>
              <a:cs typeface="QHJKMV+TimesNewRomanPS-BoldMT" panose="02000500000000000000"/>
            </a:endParaRPr>
          </a:p>
        </p:txBody>
      </p:sp>
      <p:sp>
        <p:nvSpPr>
          <p:cNvPr id="5" name="Text Box 4"/>
          <p:cNvSpPr txBox="1"/>
          <p:nvPr/>
        </p:nvSpPr>
        <p:spPr>
          <a:xfrm>
            <a:off x="496570" y="1275715"/>
            <a:ext cx="7811135" cy="3460750"/>
          </a:xfrm>
          <a:prstGeom prst="rect">
            <a:avLst/>
          </a:prstGeom>
          <a:noFill/>
        </p:spPr>
        <p:txBody>
          <a:bodyPr wrap="square" rtlCol="0">
            <a:noAutofit/>
          </a:bodyPr>
          <a:p>
            <a:pPr marL="285750" indent="-285750" algn="just">
              <a:lnSpc>
                <a:spcPct val="150000"/>
              </a:lnSpc>
              <a:buFont typeface="Arial" panose="020B0604020202020204" pitchFamily="34" charset="0"/>
              <a:buChar char="•"/>
            </a:pPr>
            <a:r>
              <a:rPr lang="en-US" altLang="en-US" sz="1400">
                <a:latin typeface="Times New Roman" panose="02020603050405020304" charset="0"/>
                <a:cs typeface="Times New Roman" panose="02020603050405020304" charset="0"/>
              </a:rPr>
              <a:t>The future of machine learning-based dropout prediction systems is highly promising as advancements in data collection and analysis continue. </a:t>
            </a:r>
            <a:endParaRPr lang="en-US" altLang="en-US" sz="1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sz="1400">
                <a:latin typeface="Times New Roman" panose="02020603050405020304" charset="0"/>
                <a:cs typeface="Times New Roman" panose="02020603050405020304" charset="0"/>
              </a:rPr>
              <a:t>Expanding data sources to include social media activity, psychological assessments, and personalized learning experiences could enhance prediction accuracy. Incorporating advanced techniques like deep learning and reinforcement learning would improve the ability to analyze large, unstructured datasets, such as student feedback and interaction logs. </a:t>
            </a:r>
            <a:endParaRPr lang="en-US" altLang="en-US" sz="1400">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sz="1400">
                <a:latin typeface="Times New Roman" panose="02020603050405020304" charset="0"/>
                <a:cs typeface="Times New Roman" panose="02020603050405020304" charset="0"/>
              </a:rPr>
              <a:t>The integration of real-time data streams and adaptive learning models could enable dynamic prediction systems that evolve with each student's progress. Ultimately, these advancements would lead to more proactive and personalized intervention strategies, significantly improving student retention in educational institutions.</a:t>
            </a:r>
            <a:endParaRPr lang="en-US" altLang="en-US" sz="1400">
              <a:latin typeface="Times New Roman" panose="02020603050405020304" charset="0"/>
              <a:cs typeface="Times New Roman" panose="02020603050405020304" charset="0"/>
            </a:endParaRPr>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96882" y="564782"/>
            <a:ext cx="1929221" cy="460027"/>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QHJKMV+TimesNewRomanPS-BoldMT" panose="02000500000000000000"/>
                <a:cs typeface="QHJKMV+TimesNewRomanPS-BoldMT" panose="02000500000000000000"/>
              </a:rPr>
              <a:t>References</a:t>
            </a:r>
            <a:endParaRPr sz="3000" b="1" dirty="0">
              <a:solidFill>
                <a:srgbClr val="000000"/>
              </a:solidFill>
              <a:latin typeface="QHJKMV+TimesNewRomanPS-BoldMT" panose="02000500000000000000"/>
              <a:cs typeface="QHJKMV+TimesNewRomanPS-BoldMT" panose="02000500000000000000"/>
            </a:endParaRPr>
          </a:p>
        </p:txBody>
      </p:sp>
      <p:sp>
        <p:nvSpPr>
          <p:cNvPr id="4" name="object 4"/>
          <p:cNvSpPr txBox="1"/>
          <p:nvPr/>
        </p:nvSpPr>
        <p:spPr>
          <a:xfrm>
            <a:off x="516890" y="1292225"/>
            <a:ext cx="7876540" cy="3425190"/>
          </a:xfrm>
          <a:prstGeom prst="rect">
            <a:avLst/>
          </a:prstGeom>
        </p:spPr>
        <p:txBody>
          <a:bodyPr vert="horz" wrap="square" lIns="0" tIns="0" rIns="0" bIns="0" rtlCol="0">
            <a:noAutofit/>
          </a:bodyPr>
          <a:lstStyle/>
          <a:p>
            <a:pPr marL="342900" marR="0" indent="-342900" algn="just">
              <a:lnSpc>
                <a:spcPct val="150000"/>
              </a:lnSpc>
              <a:spcBef>
                <a:spcPts val="0"/>
              </a:spcBef>
              <a:spcAft>
                <a:spcPts val="0"/>
              </a:spcAft>
              <a:buFont typeface="+mj-lt"/>
              <a:buAutoNum type="arabicPeriod"/>
            </a:pPr>
            <a:r>
              <a:rPr lang="en-US" altLang="en-US" sz="1600" dirty="0">
                <a:solidFill>
                  <a:srgbClr val="000000"/>
                </a:solidFill>
                <a:latin typeface="Times New Roman" panose="02020603050405020304" charset="0"/>
                <a:cs typeface="Times New Roman" panose="02020603050405020304" charset="0"/>
              </a:rPr>
              <a:t>Title: Predicting Student Dropout in Higher Education Using Machine Learning Techniques Authors: O. B. D. Ayoob, R. Shah, A. Ali Year: 2022</a:t>
            </a:r>
            <a:endParaRPr lang="en-US" altLang="en-US" sz="1600" dirty="0">
              <a:solidFill>
                <a:srgbClr val="000000"/>
              </a:solidFill>
              <a:latin typeface="Times New Roman" panose="02020603050405020304" charset="0"/>
              <a:cs typeface="Times New Roman" panose="02020603050405020304" charset="0"/>
            </a:endParaRPr>
          </a:p>
          <a:p>
            <a:pPr marL="342900" marR="0" indent="-342900" algn="just">
              <a:lnSpc>
                <a:spcPct val="150000"/>
              </a:lnSpc>
              <a:spcBef>
                <a:spcPts val="0"/>
              </a:spcBef>
              <a:spcAft>
                <a:spcPts val="0"/>
              </a:spcAft>
              <a:buFont typeface="+mj-lt"/>
              <a:buAutoNum type="arabicPeriod"/>
            </a:pPr>
            <a:r>
              <a:rPr lang="en-US" altLang="en-US" sz="1600" dirty="0">
                <a:solidFill>
                  <a:srgbClr val="000000"/>
                </a:solidFill>
                <a:latin typeface="Times New Roman" panose="02020603050405020304" charset="0"/>
                <a:cs typeface="Times New Roman" panose="02020603050405020304" charset="0"/>
              </a:rPr>
              <a:t>Title: Analyzing Student Dropout Factors Using Predictive Analytics Authors: C.T. Munoz, J. A. Asensio, M. A. Gonz´alez Year: 2023</a:t>
            </a:r>
            <a:endParaRPr lang="en-US" altLang="en-US" sz="1600" dirty="0">
              <a:solidFill>
                <a:srgbClr val="000000"/>
              </a:solidFill>
              <a:latin typeface="Times New Roman" panose="02020603050405020304" charset="0"/>
              <a:cs typeface="Times New Roman" panose="02020603050405020304" charset="0"/>
            </a:endParaRPr>
          </a:p>
          <a:p>
            <a:pPr marL="342900" marR="0" indent="-342900" algn="just">
              <a:lnSpc>
                <a:spcPct val="150000"/>
              </a:lnSpc>
              <a:spcBef>
                <a:spcPts val="0"/>
              </a:spcBef>
              <a:spcAft>
                <a:spcPts val="0"/>
              </a:spcAft>
              <a:buFont typeface="+mj-lt"/>
              <a:buAutoNum type="arabicPeriod"/>
            </a:pPr>
            <a:r>
              <a:rPr lang="en-US" altLang="en-US" sz="1600" dirty="0">
                <a:solidFill>
                  <a:srgbClr val="000000"/>
                </a:solidFill>
                <a:latin typeface="Times New Roman" panose="02020603050405020304" charset="0"/>
                <a:cs typeface="Times New Roman" panose="02020603050405020304" charset="0"/>
              </a:rPr>
              <a:t>Title: Machine Learning Approaches for Student Dropout Prediction: A Systematic Review Authors: P. M. Sharma, A. B. Rani, N. K. Gupta Year: 2023</a:t>
            </a:r>
            <a:endParaRPr lang="en-US" altLang="en-US" sz="1600" dirty="0">
              <a:solidFill>
                <a:srgbClr val="000000"/>
              </a:solidFill>
              <a:latin typeface="Times New Roman" panose="02020603050405020304" charset="0"/>
              <a:cs typeface="Times New Roman" panose="02020603050405020304" charset="0"/>
            </a:endParaRPr>
          </a:p>
          <a:p>
            <a:pPr marL="342900" marR="0" indent="-342900" algn="just">
              <a:lnSpc>
                <a:spcPct val="150000"/>
              </a:lnSpc>
              <a:spcBef>
                <a:spcPts val="0"/>
              </a:spcBef>
              <a:spcAft>
                <a:spcPts val="0"/>
              </a:spcAft>
              <a:buFont typeface="+mj-lt"/>
              <a:buAutoNum type="arabicPeriod"/>
            </a:pPr>
            <a:r>
              <a:rPr lang="en-US" altLang="en-US" sz="1600" dirty="0">
                <a:solidFill>
                  <a:srgbClr val="000000"/>
                </a:solidFill>
                <a:latin typeface="Times New Roman" panose="02020603050405020304" charset="0"/>
                <a:cs typeface="Times New Roman" panose="02020603050405020304" charset="0"/>
              </a:rPr>
              <a:t>Title: Early Detection of At-Risk Students: A Machine Learning Perspective Authors: F. A. Taleb, L. P. Trivedi, J. K. Singh Year: 2022</a:t>
            </a:r>
            <a:endParaRPr lang="en-US" altLang="en-US" sz="1600" dirty="0">
              <a:solidFill>
                <a:srgbClr val="000000"/>
              </a:solidFill>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3303991" y="2723535"/>
            <a:ext cx="2744856" cy="628798"/>
          </a:xfrm>
          <a:prstGeom prst="rect">
            <a:avLst/>
          </a:prstGeom>
        </p:spPr>
        <p:txBody>
          <a:bodyPr vert="horz" wrap="square" lIns="0" tIns="0" rIns="0" bIns="0" rtlCol="0">
            <a:spAutoFit/>
          </a:bodyPr>
          <a:lstStyle/>
          <a:p>
            <a:pPr marL="0" marR="0">
              <a:lnSpc>
                <a:spcPts val="4650"/>
              </a:lnSpc>
              <a:spcBef>
                <a:spcPts val="0"/>
              </a:spcBef>
              <a:spcAft>
                <a:spcPts val="0"/>
              </a:spcAft>
            </a:pPr>
            <a:r>
              <a:rPr sz="4200" b="1" dirty="0">
                <a:solidFill>
                  <a:srgbClr val="FFFBF0"/>
                </a:solidFill>
                <a:latin typeface="QHJKMV+TimesNewRomanPS-BoldMT" panose="02000500000000000000"/>
                <a:cs typeface="QHJKMV+TimesNewRomanPS-BoldMT" panose="02000500000000000000"/>
              </a:rPr>
              <a:t>Thank You</a:t>
            </a:r>
            <a:endParaRPr sz="4200" b="1" dirty="0">
              <a:solidFill>
                <a:srgbClr val="FFFBF0"/>
              </a:solidFill>
              <a:latin typeface="QHJKMV+TimesNewRomanPS-BoldMT" panose="02000500000000000000"/>
              <a:cs typeface="QHJKMV+TimesNewRomanPS-BoldMT" panose="02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564782"/>
            <a:ext cx="2139444" cy="460027"/>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QHJKMV+TimesNewRomanPS-BoldMT" panose="02000500000000000000"/>
                <a:cs typeface="QHJKMV+TimesNewRomanPS-BoldMT" panose="02000500000000000000"/>
              </a:rPr>
              <a:t>1.1 Abstract</a:t>
            </a:r>
            <a:endParaRPr sz="3000" b="1" dirty="0">
              <a:solidFill>
                <a:srgbClr val="000000"/>
              </a:solidFill>
              <a:latin typeface="QHJKMV+TimesNewRomanPS-BoldMT" panose="02000500000000000000"/>
              <a:cs typeface="QHJKMV+TimesNewRomanPS-BoldMT" panose="02000500000000000000"/>
            </a:endParaRPr>
          </a:p>
        </p:txBody>
      </p:sp>
      <p:sp>
        <p:nvSpPr>
          <p:cNvPr id="4" name="object 4"/>
          <p:cNvSpPr txBox="1"/>
          <p:nvPr/>
        </p:nvSpPr>
        <p:spPr>
          <a:xfrm>
            <a:off x="516890" y="1216660"/>
            <a:ext cx="7941310" cy="3495040"/>
          </a:xfrm>
          <a:prstGeom prst="rect">
            <a:avLst/>
          </a:prstGeom>
        </p:spPr>
        <p:txBody>
          <a:bodyPr vert="horz" wrap="square" lIns="0" tIns="0" rIns="0" bIns="0" rtlCol="0">
            <a:noAutofit/>
          </a:bodyPr>
          <a:lstStyle/>
          <a:p>
            <a:pPr marL="342900" marR="0" indent="-342900" algn="just">
              <a:lnSpc>
                <a:spcPct val="150000"/>
              </a:lnSpc>
              <a:spcBef>
                <a:spcPts val="0"/>
              </a:spcBef>
              <a:spcAft>
                <a:spcPts val="0"/>
              </a:spcAft>
              <a:buFont typeface="Arial" panose="020B0604020202020204" pitchFamily="34" charset="0"/>
              <a:buChar char="•"/>
            </a:pPr>
            <a:r>
              <a:rPr lang="en-US" altLang="en-US" sz="1400" dirty="0">
                <a:solidFill>
                  <a:srgbClr val="000000"/>
                </a:solidFill>
                <a:latin typeface="JLPAIK+ArialMT" panose="02000500000000000000"/>
                <a:cs typeface="JLPAIK+ArialMT" panose="02000500000000000000"/>
              </a:rPr>
              <a:t>Dropout Defender: A Machine Learning Approach to Lower Dropout Rates is a comprehensive web application designed to predict and reduce student dropout rates by leveraging machine learning techniques. The system offers tailored dashboards for students, and mentors enabling each user role to interact with the platform according to their specific needs. </a:t>
            </a:r>
            <a:endParaRPr lang="en-US" altLang="en-US" sz="1400" dirty="0">
              <a:solidFill>
                <a:srgbClr val="000000"/>
              </a:solidFill>
              <a:latin typeface="JLPAIK+ArialMT" panose="02000500000000000000"/>
              <a:cs typeface="JLPAIK+ArialMT" panose="02000500000000000000"/>
            </a:endParaRPr>
          </a:p>
          <a:p>
            <a:pPr marL="342900" marR="0" indent="-342900" algn="just">
              <a:lnSpc>
                <a:spcPct val="150000"/>
              </a:lnSpc>
              <a:spcBef>
                <a:spcPts val="0"/>
              </a:spcBef>
              <a:spcAft>
                <a:spcPts val="0"/>
              </a:spcAft>
              <a:buFont typeface="Arial" panose="020B0604020202020204" pitchFamily="34" charset="0"/>
              <a:buChar char="•"/>
            </a:pPr>
            <a:r>
              <a:rPr lang="en-US" altLang="en-US" sz="1400" dirty="0">
                <a:solidFill>
                  <a:srgbClr val="000000"/>
                </a:solidFill>
                <a:latin typeface="JLPAIK+ArialMT" panose="02000500000000000000"/>
                <a:cs typeface="JLPAIK+ArialMT" panose="02000500000000000000"/>
              </a:rPr>
              <a:t>The application is designed for deployment on scalable platforms, ensuring efficient and seamless user experience. The project utilizes Firebase for backend data storage, ensuring flexibility and scalability, while the front-end interface is built using modern web technologies. </a:t>
            </a:r>
            <a:endParaRPr lang="en-US" altLang="en-US" sz="1400" dirty="0">
              <a:solidFill>
                <a:srgbClr val="000000"/>
              </a:solidFill>
              <a:latin typeface="JLPAIK+ArialMT" panose="02000500000000000000"/>
              <a:cs typeface="JLPAIK+ArialMT" panose="02000500000000000000"/>
            </a:endParaRPr>
          </a:p>
          <a:p>
            <a:pPr marL="285750" marR="0" indent="-285750" algn="just">
              <a:lnSpc>
                <a:spcPct val="150000"/>
              </a:lnSpc>
              <a:spcBef>
                <a:spcPts val="0"/>
              </a:spcBef>
              <a:spcAft>
                <a:spcPts val="0"/>
              </a:spcAft>
              <a:buFont typeface="Arial" panose="020B0604020202020204" pitchFamily="34" charset="0"/>
              <a:buChar char="•"/>
            </a:pPr>
            <a:r>
              <a:rPr lang="en-US" altLang="en-US" sz="1400" dirty="0">
                <a:solidFill>
                  <a:srgbClr val="000000"/>
                </a:solidFill>
                <a:latin typeface="JLPAIK+ArialMT" panose="02000500000000000000"/>
                <a:cs typeface="JLPAIK+ArialMT" panose="02000500000000000000"/>
              </a:rPr>
              <a:t>The system is designed to be user-friendly, providing role-based access to key features such as login, register, adding student details, predicting dropout status and viewing dashboards.</a:t>
            </a:r>
            <a:endParaRPr lang="en-US" altLang="en-US" sz="1400" dirty="0">
              <a:solidFill>
                <a:srgbClr val="000000"/>
              </a:solidFill>
              <a:latin typeface="JLPAIK+ArialMT" panose="02000500000000000000"/>
              <a:cs typeface="JLPAIK+ArialMT" panose="02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564782"/>
            <a:ext cx="2434523" cy="460027"/>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QHJKMV+TimesNewRomanPS-BoldMT" panose="02000500000000000000"/>
                <a:cs typeface="QHJKMV+TimesNewRomanPS-BoldMT" panose="02000500000000000000"/>
              </a:rPr>
              <a:t>1.2 Objectives</a:t>
            </a:r>
            <a:endParaRPr sz="3000" b="1" dirty="0">
              <a:solidFill>
                <a:srgbClr val="000000"/>
              </a:solidFill>
              <a:latin typeface="QHJKMV+TimesNewRomanPS-BoldMT" panose="02000500000000000000"/>
              <a:cs typeface="QHJKMV+TimesNewRomanPS-BoldMT" panose="02000500000000000000"/>
            </a:endParaRPr>
          </a:p>
        </p:txBody>
      </p:sp>
      <p:sp>
        <p:nvSpPr>
          <p:cNvPr id="4" name="object 4"/>
          <p:cNvSpPr txBox="1"/>
          <p:nvPr/>
        </p:nvSpPr>
        <p:spPr>
          <a:xfrm>
            <a:off x="516890" y="1292225"/>
            <a:ext cx="8028305" cy="3519805"/>
          </a:xfrm>
          <a:prstGeom prst="rect">
            <a:avLst/>
          </a:prstGeom>
        </p:spPr>
        <p:txBody>
          <a:bodyPr vert="horz" wrap="square" lIns="0" tIns="0" rIns="0" bIns="0" rtlCol="0">
            <a:noAutofit/>
          </a:bodyPr>
          <a:lstStyle/>
          <a:p>
            <a:pPr marL="285750" marR="0" indent="-285750" algn="just">
              <a:lnSpc>
                <a:spcPct val="150000"/>
              </a:lnSpc>
              <a:spcBef>
                <a:spcPts val="0"/>
              </a:spcBef>
              <a:spcAft>
                <a:spcPts val="0"/>
              </a:spcAft>
              <a:buFont typeface="Arial" panose="020B0604020202020204" pitchFamily="34" charset="0"/>
              <a:buChar char="•"/>
            </a:pPr>
            <a:r>
              <a:rPr lang="en-US" altLang="en-US" sz="1400" dirty="0">
                <a:solidFill>
                  <a:srgbClr val="000000"/>
                </a:solidFill>
                <a:latin typeface="JLPAIK+ArialMT" panose="02000500000000000000"/>
                <a:cs typeface="JLPAIK+ArialMT" panose="02000500000000000000"/>
              </a:rPr>
              <a:t>To create a model that can predict whether a student is likely to drop out of an academic program.</a:t>
            </a:r>
            <a:endParaRPr lang="en-US" altLang="en-US" sz="1400" dirty="0">
              <a:solidFill>
                <a:srgbClr val="000000"/>
              </a:solidFill>
              <a:latin typeface="JLPAIK+ArialMT" panose="02000500000000000000"/>
              <a:cs typeface="JLPAIK+ArialMT" panose="02000500000000000000"/>
            </a:endParaRPr>
          </a:p>
          <a:p>
            <a:pPr marL="285750" marR="0" indent="-285750" algn="just">
              <a:lnSpc>
                <a:spcPct val="150000"/>
              </a:lnSpc>
              <a:spcBef>
                <a:spcPts val="0"/>
              </a:spcBef>
              <a:spcAft>
                <a:spcPts val="0"/>
              </a:spcAft>
              <a:buFont typeface="Arial" panose="020B0604020202020204" pitchFamily="34" charset="0"/>
              <a:buChar char="•"/>
            </a:pPr>
            <a:r>
              <a:rPr lang="en-US" altLang="en-US" sz="1400" dirty="0">
                <a:solidFill>
                  <a:srgbClr val="000000"/>
                </a:solidFill>
                <a:latin typeface="JLPAIK+ArialMT" panose="02000500000000000000"/>
                <a:cs typeface="JLPAIK+ArialMT" panose="02000500000000000000"/>
              </a:rPr>
              <a:t>To compare different ML classifiers (algorithms) to find the most accurate one for predicting dropouts.</a:t>
            </a:r>
            <a:endParaRPr lang="en-US" altLang="en-US" sz="1400" dirty="0">
              <a:solidFill>
                <a:srgbClr val="000000"/>
              </a:solidFill>
              <a:latin typeface="JLPAIK+ArialMT" panose="02000500000000000000"/>
              <a:cs typeface="JLPAIK+ArialMT" panose="02000500000000000000"/>
            </a:endParaRPr>
          </a:p>
          <a:p>
            <a:pPr marL="285750" marR="0" indent="-285750" algn="just">
              <a:lnSpc>
                <a:spcPct val="150000"/>
              </a:lnSpc>
              <a:spcBef>
                <a:spcPts val="0"/>
              </a:spcBef>
              <a:spcAft>
                <a:spcPts val="0"/>
              </a:spcAft>
              <a:buFont typeface="Arial" panose="020B0604020202020204" pitchFamily="34" charset="0"/>
              <a:buChar char="•"/>
            </a:pPr>
            <a:r>
              <a:rPr lang="en-US" altLang="en-US" sz="1400" dirty="0">
                <a:solidFill>
                  <a:srgbClr val="000000"/>
                </a:solidFill>
                <a:latin typeface="JLPAIK+ArialMT" panose="02000500000000000000"/>
                <a:cs typeface="JLPAIK+ArialMT" panose="02000500000000000000"/>
              </a:rPr>
              <a:t>To create different dashboards such as students, and teacher to view and upload the progress of the student.</a:t>
            </a:r>
            <a:endParaRPr lang="en-US" altLang="en-US" sz="1400" dirty="0">
              <a:solidFill>
                <a:srgbClr val="000000"/>
              </a:solidFill>
              <a:latin typeface="JLPAIK+ArialMT" panose="02000500000000000000"/>
              <a:cs typeface="JLPAIK+ArialMT" panose="02000500000000000000"/>
            </a:endParaRPr>
          </a:p>
          <a:p>
            <a:pPr marL="285750" marR="0" indent="-285750" algn="just">
              <a:lnSpc>
                <a:spcPct val="150000"/>
              </a:lnSpc>
              <a:spcBef>
                <a:spcPts val="0"/>
              </a:spcBef>
              <a:spcAft>
                <a:spcPts val="0"/>
              </a:spcAft>
              <a:buFont typeface="Arial" panose="020B0604020202020204" pitchFamily="34" charset="0"/>
              <a:buChar char="•"/>
            </a:pPr>
            <a:r>
              <a:rPr lang="en-US" altLang="en-US" sz="1400" dirty="0">
                <a:solidFill>
                  <a:srgbClr val="000000"/>
                </a:solidFill>
                <a:latin typeface="JLPAIK+ArialMT" panose="02000500000000000000"/>
                <a:cs typeface="JLPAIK+ArialMT" panose="02000500000000000000"/>
              </a:rPr>
              <a:t>To implement login and registration for students, and mentors to maintain secure access.</a:t>
            </a:r>
            <a:endParaRPr lang="en-US" altLang="en-US" sz="1400" dirty="0">
              <a:solidFill>
                <a:srgbClr val="000000"/>
              </a:solidFill>
              <a:latin typeface="JLPAIK+ArialMT" panose="02000500000000000000"/>
              <a:cs typeface="JLPAIK+ArialMT" panose="02000500000000000000"/>
            </a:endParaRPr>
          </a:p>
          <a:p>
            <a:pPr marL="285750" marR="0" indent="-285750" algn="just">
              <a:lnSpc>
                <a:spcPct val="150000"/>
              </a:lnSpc>
              <a:spcBef>
                <a:spcPts val="0"/>
              </a:spcBef>
              <a:spcAft>
                <a:spcPts val="0"/>
              </a:spcAft>
              <a:buFont typeface="Arial" panose="020B0604020202020204" pitchFamily="34" charset="0"/>
              <a:buChar char="•"/>
            </a:pPr>
            <a:r>
              <a:rPr lang="en-US" altLang="en-US" sz="1400" dirty="0">
                <a:solidFill>
                  <a:srgbClr val="000000"/>
                </a:solidFill>
                <a:latin typeface="JLPAIK+ArialMT" panose="02000500000000000000"/>
                <a:cs typeface="JLPAIK+ArialMT" panose="02000500000000000000"/>
              </a:rPr>
              <a:t>To ensure easy navigation between dashboards, grade reports, and communication tools.</a:t>
            </a:r>
            <a:endParaRPr lang="en-US" altLang="en-US" sz="1400" dirty="0">
              <a:solidFill>
                <a:srgbClr val="000000"/>
              </a:solidFill>
              <a:latin typeface="JLPAIK+ArialMT" panose="02000500000000000000"/>
              <a:cs typeface="JLPAIK+ArialMT" panose="02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564782"/>
            <a:ext cx="3690938" cy="460027"/>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434343"/>
                </a:solidFill>
                <a:latin typeface="QHJKMV+TimesNewRomanPS-BoldMT" panose="02000500000000000000"/>
                <a:cs typeface="QHJKMV+TimesNewRomanPS-BoldMT" panose="02000500000000000000"/>
              </a:rPr>
              <a:t>1.3 Literature Review</a:t>
            </a:r>
            <a:endParaRPr sz="3000" b="1" dirty="0">
              <a:solidFill>
                <a:srgbClr val="434343"/>
              </a:solidFill>
              <a:latin typeface="QHJKMV+TimesNewRomanPS-BoldMT" panose="02000500000000000000"/>
              <a:cs typeface="QHJKMV+TimesNewRomanPS-BoldMT" panose="02000500000000000000"/>
            </a:endParaRPr>
          </a:p>
        </p:txBody>
      </p:sp>
      <p:sp>
        <p:nvSpPr>
          <p:cNvPr id="5" name="Text Box 4"/>
          <p:cNvSpPr txBox="1"/>
          <p:nvPr/>
        </p:nvSpPr>
        <p:spPr>
          <a:xfrm>
            <a:off x="751840" y="1151890"/>
            <a:ext cx="7420610" cy="3692525"/>
          </a:xfrm>
          <a:prstGeom prst="rect">
            <a:avLst/>
          </a:prstGeom>
          <a:noFill/>
        </p:spPr>
        <p:txBody>
          <a:bodyPr wrap="square" rtlCol="0">
            <a:noAutofit/>
          </a:bodyPr>
          <a:p>
            <a:endParaRPr lang="en-US"/>
          </a:p>
        </p:txBody>
      </p:sp>
      <p:graphicFrame>
        <p:nvGraphicFramePr>
          <p:cNvPr id="7" name="Table 6"/>
          <p:cNvGraphicFramePr/>
          <p:nvPr/>
        </p:nvGraphicFramePr>
        <p:xfrm>
          <a:off x="1263015" y="1203960"/>
          <a:ext cx="6416040" cy="3489960"/>
        </p:xfrm>
        <a:graphic>
          <a:graphicData uri="http://schemas.openxmlformats.org/drawingml/2006/table">
            <a:tbl>
              <a:tblPr firstRow="1" bandRow="1">
                <a:tableStyleId>{5C22544A-7EE6-4342-B048-85BDC9FD1C3A}</a:tableStyleId>
              </a:tblPr>
              <a:tblGrid>
                <a:gridCol w="1270635"/>
                <a:gridCol w="980440"/>
                <a:gridCol w="4164965"/>
              </a:tblGrid>
              <a:tr h="381000">
                <a:tc>
                  <a:txBody>
                    <a:bodyPr/>
                    <a:p>
                      <a:pPr algn="ctr">
                        <a:lnSpc>
                          <a:spcPct val="100000"/>
                        </a:lnSpc>
                        <a:buNone/>
                      </a:pPr>
                      <a:r>
                        <a:rPr lang="en-US" sz="1200">
                          <a:latin typeface="Times New Roman" panose="02020603050405020304" charset="0"/>
                          <a:cs typeface="Times New Roman" panose="02020603050405020304" charset="0"/>
                        </a:rPr>
                        <a:t>Title</a:t>
                      </a:r>
                      <a:endParaRPr lang="en-US" sz="1200">
                        <a:latin typeface="Times New Roman" panose="02020603050405020304" charset="0"/>
                        <a:cs typeface="Times New Roman" panose="02020603050405020304" charset="0"/>
                      </a:endParaRPr>
                    </a:p>
                  </a:txBody>
                  <a:tcPr/>
                </a:tc>
                <a:tc>
                  <a:txBody>
                    <a:bodyPr/>
                    <a:p>
                      <a:pPr algn="ctr">
                        <a:lnSpc>
                          <a:spcPct val="100000"/>
                        </a:lnSpc>
                        <a:buNone/>
                      </a:pPr>
                      <a:r>
                        <a:rPr lang="en-US" sz="1200">
                          <a:latin typeface="Times New Roman" panose="02020603050405020304" charset="0"/>
                          <a:cs typeface="Times New Roman" panose="02020603050405020304" charset="0"/>
                        </a:rPr>
                        <a:t>Authors</a:t>
                      </a:r>
                      <a:endParaRPr lang="en-US" sz="1200">
                        <a:latin typeface="Times New Roman" panose="02020603050405020304" charset="0"/>
                        <a:cs typeface="Times New Roman" panose="02020603050405020304" charset="0"/>
                      </a:endParaRPr>
                    </a:p>
                  </a:txBody>
                  <a:tcPr/>
                </a:tc>
                <a:tc>
                  <a:txBody>
                    <a:bodyPr/>
                    <a:p>
                      <a:pPr algn="ctr">
                        <a:lnSpc>
                          <a:spcPct val="100000"/>
                        </a:lnSpc>
                        <a:buNone/>
                      </a:pPr>
                      <a:r>
                        <a:rPr lang="en-US" sz="1200">
                          <a:latin typeface="Times New Roman" panose="02020603050405020304" charset="0"/>
                          <a:cs typeface="Times New Roman" panose="02020603050405020304" charset="0"/>
                        </a:rPr>
                        <a:t>Findings</a:t>
                      </a:r>
                      <a:endParaRPr lang="en-US" sz="1200">
                        <a:latin typeface="Times New Roman" panose="02020603050405020304" charset="0"/>
                        <a:cs typeface="Times New Roman" panose="02020603050405020304" charset="0"/>
                      </a:endParaRPr>
                    </a:p>
                  </a:txBody>
                  <a:tcPr/>
                </a:tc>
              </a:tr>
              <a:tr h="381000">
                <a:tc>
                  <a:txBody>
                    <a:bodyPr/>
                    <a:p>
                      <a:pPr algn="l">
                        <a:lnSpc>
                          <a:spcPct val="100000"/>
                        </a:lnSpc>
                        <a:buNone/>
                      </a:pPr>
                      <a:r>
                        <a:rPr lang="en-US" altLang="en-US" sz="1200">
                          <a:latin typeface="Times New Roman" panose="02020603050405020304" charset="0"/>
                          <a:cs typeface="Times New Roman" panose="02020603050405020304" charset="0"/>
                        </a:rPr>
                        <a:t>Predicting Student Dropout in Higher Education Using Machine Learning Tech-</a:t>
                      </a:r>
                      <a:endParaRPr lang="en-US" altLang="en-US" sz="1200">
                        <a:latin typeface="Times New Roman" panose="02020603050405020304" charset="0"/>
                        <a:cs typeface="Times New Roman" panose="02020603050405020304" charset="0"/>
                      </a:endParaRPr>
                    </a:p>
                    <a:p>
                      <a:pPr algn="l">
                        <a:lnSpc>
                          <a:spcPct val="100000"/>
                        </a:lnSpc>
                        <a:buNone/>
                      </a:pPr>
                      <a:r>
                        <a:rPr lang="en-US" altLang="en-US" sz="1200">
                          <a:latin typeface="Times New Roman" panose="02020603050405020304" charset="0"/>
                          <a:cs typeface="Times New Roman" panose="02020603050405020304" charset="0"/>
                        </a:rPr>
                        <a:t>niques</a:t>
                      </a:r>
                      <a:endParaRPr lang="en-US" altLang="en-US" sz="1200">
                        <a:latin typeface="Times New Roman" panose="02020603050405020304" charset="0"/>
                        <a:cs typeface="Times New Roman" panose="02020603050405020304" charset="0"/>
                      </a:endParaRPr>
                    </a:p>
                  </a:txBody>
                  <a:tcPr/>
                </a:tc>
                <a:tc>
                  <a:txBody>
                    <a:bodyPr/>
                    <a:p>
                      <a:pPr algn="ctr">
                        <a:lnSpc>
                          <a:spcPct val="100000"/>
                        </a:lnSpc>
                        <a:buNone/>
                      </a:pPr>
                      <a:r>
                        <a:rPr lang="en-US" altLang="en-US" sz="1200">
                          <a:latin typeface="Times New Roman" panose="02020603050405020304" charset="0"/>
                          <a:cs typeface="Times New Roman" panose="02020603050405020304" charset="0"/>
                        </a:rPr>
                        <a:t>O. B. D. Ayoob, R. Shah, A. Ali</a:t>
                      </a:r>
                      <a:endParaRPr lang="en-US" altLang="en-US" sz="1200">
                        <a:latin typeface="Times New Roman" panose="02020603050405020304" charset="0"/>
                        <a:cs typeface="Times New Roman" panose="02020603050405020304" charset="0"/>
                      </a:endParaRPr>
                    </a:p>
                    <a:p>
                      <a:pPr algn="ctr">
                        <a:lnSpc>
                          <a:spcPct val="100000"/>
                        </a:lnSpc>
                        <a:buNone/>
                      </a:pPr>
                      <a:r>
                        <a:rPr lang="en-US" altLang="en-US" sz="1200">
                          <a:latin typeface="Times New Roman" panose="02020603050405020304" charset="0"/>
                          <a:cs typeface="Times New Roman" panose="02020603050405020304" charset="0"/>
                        </a:rPr>
                        <a:t>(2022)</a:t>
                      </a:r>
                      <a:endParaRPr lang="en-US" altLang="en-US" sz="1200">
                        <a:latin typeface="Times New Roman" panose="02020603050405020304" charset="0"/>
                        <a:cs typeface="Times New Roman" panose="02020603050405020304" charset="0"/>
                      </a:endParaRPr>
                    </a:p>
                  </a:txBody>
                  <a:tcPr/>
                </a:tc>
                <a:tc>
                  <a:txBody>
                    <a:bodyPr/>
                    <a:p>
                      <a:pPr algn="just">
                        <a:lnSpc>
                          <a:spcPct val="100000"/>
                        </a:lnSpc>
                        <a:buNone/>
                      </a:pPr>
                      <a:r>
                        <a:rPr lang="en-US" altLang="en-US" sz="1200">
                          <a:latin typeface="Times New Roman" panose="02020603050405020304" charset="0"/>
                          <a:cs typeface="Times New Roman" panose="02020603050405020304" charset="0"/>
                        </a:rPr>
                        <a:t>This paper presents a comparative analysis of various machine learning algorithms, including decision trees, random forest, and support vector machines, to predict student dropouts. The study highlights the effectiveness of ensemble methods in improving prediction accuracy, with a focus on real-time data analysis and intervention strategies in higher education systems.</a:t>
                      </a:r>
                      <a:endParaRPr lang="en-US" altLang="en-US" sz="1200">
                        <a:latin typeface="Times New Roman" panose="02020603050405020304" charset="0"/>
                        <a:cs typeface="Times New Roman" panose="02020603050405020304" charset="0"/>
                      </a:endParaRPr>
                    </a:p>
                  </a:txBody>
                  <a:tcPr/>
                </a:tc>
              </a:tr>
              <a:tr h="381000">
                <a:tc>
                  <a:txBody>
                    <a:bodyPr/>
                    <a:p>
                      <a:pPr algn="l">
                        <a:lnSpc>
                          <a:spcPct val="100000"/>
                        </a:lnSpc>
                        <a:buNone/>
                      </a:pPr>
                      <a:r>
                        <a:rPr lang="en-US" altLang="en-US" sz="1200">
                          <a:latin typeface="Times New Roman" panose="02020603050405020304" charset="0"/>
                          <a:cs typeface="Times New Roman" panose="02020603050405020304" charset="0"/>
                        </a:rPr>
                        <a:t>Analyzing Student Dropout Factors Using Predictive Analytics</a:t>
                      </a:r>
                      <a:endParaRPr lang="en-US" altLang="en-US" sz="1200">
                        <a:latin typeface="Times New Roman" panose="02020603050405020304" charset="0"/>
                        <a:cs typeface="Times New Roman" panose="02020603050405020304" charset="0"/>
                      </a:endParaRPr>
                    </a:p>
                  </a:txBody>
                  <a:tcPr/>
                </a:tc>
                <a:tc>
                  <a:txBody>
                    <a:bodyPr/>
                    <a:p>
                      <a:pPr algn="ctr">
                        <a:lnSpc>
                          <a:spcPct val="100000"/>
                        </a:lnSpc>
                        <a:buNone/>
                      </a:pPr>
                      <a:r>
                        <a:rPr lang="en-US" altLang="en-US" sz="1200">
                          <a:latin typeface="Times New Roman" panose="02020603050405020304" charset="0"/>
                          <a:cs typeface="Times New Roman" panose="02020603050405020304" charset="0"/>
                        </a:rPr>
                        <a:t>C. T. Munoz, J. A. Asensio, M. A. Gonz´alez</a:t>
                      </a:r>
                      <a:endParaRPr lang="en-US" altLang="en-US" sz="1200">
                        <a:latin typeface="Times New Roman" panose="02020603050405020304" charset="0"/>
                        <a:cs typeface="Times New Roman" panose="02020603050405020304" charset="0"/>
                      </a:endParaRPr>
                    </a:p>
                    <a:p>
                      <a:pPr algn="ctr">
                        <a:lnSpc>
                          <a:spcPct val="100000"/>
                        </a:lnSpc>
                        <a:buNone/>
                      </a:pPr>
                      <a:r>
                        <a:rPr lang="en-US" altLang="en-US" sz="1200">
                          <a:latin typeface="Times New Roman" panose="02020603050405020304" charset="0"/>
                          <a:cs typeface="Times New Roman" panose="02020603050405020304" charset="0"/>
                        </a:rPr>
                        <a:t>(2023)</a:t>
                      </a:r>
                      <a:endParaRPr lang="en-US" altLang="en-US" sz="1200">
                        <a:latin typeface="Times New Roman" panose="02020603050405020304" charset="0"/>
                        <a:cs typeface="Times New Roman" panose="02020603050405020304" charset="0"/>
                      </a:endParaRPr>
                    </a:p>
                  </a:txBody>
                  <a:tcPr/>
                </a:tc>
                <a:tc>
                  <a:txBody>
                    <a:bodyPr/>
                    <a:p>
                      <a:pPr algn="just">
                        <a:lnSpc>
                          <a:spcPct val="100000"/>
                        </a:lnSpc>
                        <a:buNone/>
                      </a:pPr>
                      <a:r>
                        <a:rPr lang="en-US" altLang="en-US" sz="1200">
                          <a:latin typeface="Times New Roman" panose="02020603050405020304" charset="0"/>
                          <a:cs typeface="Times New Roman" panose="02020603050405020304" charset="0"/>
                        </a:rPr>
                        <a:t>This research introduces a predictive model based on longitudinal data analysis, combining academic, social, and behavioral factors. The authors employ recurrent neural networks to detect early signs of disengagement, proposing a real-time alert system for educators to intervene before students drop out.</a:t>
                      </a:r>
                      <a:endParaRPr lang="en-US" altLang="en-US" sz="120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564782"/>
            <a:ext cx="3690938" cy="460027"/>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434343"/>
                </a:solidFill>
                <a:latin typeface="QHJKMV+TimesNewRomanPS-BoldMT" panose="02000500000000000000"/>
                <a:cs typeface="QHJKMV+TimesNewRomanPS-BoldMT" panose="02000500000000000000"/>
              </a:rPr>
              <a:t>1.3 Literature Review</a:t>
            </a:r>
            <a:endParaRPr sz="3000" b="1" dirty="0">
              <a:solidFill>
                <a:srgbClr val="434343"/>
              </a:solidFill>
              <a:latin typeface="QHJKMV+TimesNewRomanPS-BoldMT" panose="02000500000000000000"/>
              <a:cs typeface="QHJKMV+TimesNewRomanPS-BoldMT" panose="02000500000000000000"/>
            </a:endParaRPr>
          </a:p>
        </p:txBody>
      </p:sp>
      <p:sp>
        <p:nvSpPr>
          <p:cNvPr id="5" name="Text Box 4"/>
          <p:cNvSpPr txBox="1"/>
          <p:nvPr/>
        </p:nvSpPr>
        <p:spPr>
          <a:xfrm>
            <a:off x="751840" y="1151890"/>
            <a:ext cx="7420610" cy="3692525"/>
          </a:xfrm>
          <a:prstGeom prst="rect">
            <a:avLst/>
          </a:prstGeom>
          <a:noFill/>
        </p:spPr>
        <p:txBody>
          <a:bodyPr wrap="square" rtlCol="0">
            <a:noAutofit/>
          </a:bodyPr>
          <a:p>
            <a:endParaRPr lang="en-US"/>
          </a:p>
        </p:txBody>
      </p:sp>
      <p:graphicFrame>
        <p:nvGraphicFramePr>
          <p:cNvPr id="7" name="Table 6"/>
          <p:cNvGraphicFramePr/>
          <p:nvPr>
            <p:custDataLst>
              <p:tags r:id="rId2"/>
            </p:custDataLst>
          </p:nvPr>
        </p:nvGraphicFramePr>
        <p:xfrm>
          <a:off x="1187450" y="1131570"/>
          <a:ext cx="6390640" cy="3542030"/>
        </p:xfrm>
        <a:graphic>
          <a:graphicData uri="http://schemas.openxmlformats.org/drawingml/2006/table">
            <a:tbl>
              <a:tblPr firstRow="1" bandRow="1">
                <a:tableStyleId>{5C22544A-7EE6-4342-B048-85BDC9FD1C3A}</a:tableStyleId>
              </a:tblPr>
              <a:tblGrid>
                <a:gridCol w="1131570"/>
                <a:gridCol w="972185"/>
                <a:gridCol w="4286885"/>
              </a:tblGrid>
              <a:tr h="347980">
                <a:tc>
                  <a:txBody>
                    <a:bodyPr/>
                    <a:p>
                      <a:pPr algn="ctr">
                        <a:buNone/>
                      </a:pPr>
                      <a:r>
                        <a:rPr lang="en-US" sz="1200">
                          <a:latin typeface="Times New Roman" panose="02020603050405020304" charset="0"/>
                          <a:cs typeface="Times New Roman" panose="02020603050405020304" charset="0"/>
                        </a:rPr>
                        <a:t>Title</a:t>
                      </a:r>
                      <a:endParaRPr lang="en-US" sz="1200">
                        <a:latin typeface="Times New Roman" panose="02020603050405020304" charset="0"/>
                        <a:cs typeface="Times New Roman" panose="02020603050405020304" charset="0"/>
                      </a:endParaRPr>
                    </a:p>
                  </a:txBody>
                  <a:tcPr anchor="t" anchorCtr="0"/>
                </a:tc>
                <a:tc>
                  <a:txBody>
                    <a:bodyPr/>
                    <a:p>
                      <a:pPr algn="ctr">
                        <a:buNone/>
                      </a:pPr>
                      <a:r>
                        <a:rPr lang="en-US" sz="1200">
                          <a:latin typeface="Times New Roman" panose="02020603050405020304" charset="0"/>
                          <a:cs typeface="Times New Roman" panose="02020603050405020304" charset="0"/>
                        </a:rPr>
                        <a:t>Author</a:t>
                      </a:r>
                      <a:endParaRPr lang="en-US" sz="1200">
                        <a:latin typeface="Times New Roman" panose="02020603050405020304" charset="0"/>
                        <a:cs typeface="Times New Roman" panose="02020603050405020304" charset="0"/>
                      </a:endParaRPr>
                    </a:p>
                  </a:txBody>
                  <a:tcPr anchor="t" anchorCtr="0"/>
                </a:tc>
                <a:tc>
                  <a:txBody>
                    <a:bodyPr/>
                    <a:p>
                      <a:pPr algn="ctr">
                        <a:buNone/>
                      </a:pPr>
                      <a:r>
                        <a:rPr lang="en-US" sz="1200">
                          <a:latin typeface="Times New Roman" panose="02020603050405020304" charset="0"/>
                          <a:cs typeface="Times New Roman" panose="02020603050405020304" charset="0"/>
                        </a:rPr>
                        <a:t>Findings</a:t>
                      </a:r>
                      <a:endParaRPr lang="en-US" sz="1200">
                        <a:latin typeface="Times New Roman" panose="02020603050405020304" charset="0"/>
                        <a:cs typeface="Times New Roman" panose="02020603050405020304" charset="0"/>
                      </a:endParaRPr>
                    </a:p>
                  </a:txBody>
                  <a:tcPr anchor="t" anchorCtr="0"/>
                </a:tc>
              </a:tr>
              <a:tr h="1554480">
                <a:tc>
                  <a:txBody>
                    <a:bodyPr/>
                    <a:p>
                      <a:pPr>
                        <a:buNone/>
                      </a:pPr>
                      <a:r>
                        <a:rPr lang="en-US" altLang="en-US" sz="1200">
                          <a:latin typeface="Times New Roman" panose="02020603050405020304" charset="0"/>
                          <a:cs typeface="Times New Roman" panose="02020603050405020304" charset="0"/>
                        </a:rPr>
                        <a:t>Machine Learning Approaches for Student Dropout Prediction: A Systematic Review</a:t>
                      </a:r>
                      <a:endParaRPr lang="en-US" altLang="en-US" sz="1200">
                        <a:latin typeface="Times New Roman" panose="02020603050405020304" charset="0"/>
                        <a:cs typeface="Times New Roman" panose="02020603050405020304" charset="0"/>
                      </a:endParaRPr>
                    </a:p>
                  </a:txBody>
                  <a:tcPr/>
                </a:tc>
                <a:tc>
                  <a:txBody>
                    <a:bodyPr/>
                    <a:p>
                      <a:pPr algn="ctr">
                        <a:buNone/>
                      </a:pPr>
                      <a:r>
                        <a:rPr lang="en-US" altLang="en-US" sz="1200">
                          <a:latin typeface="Times New Roman" panose="02020603050405020304" charset="0"/>
                          <a:cs typeface="Times New Roman" panose="02020603050405020304" charset="0"/>
                        </a:rPr>
                        <a:t>P. M. Sharma, A. B. Rani, N. K. Gupta</a:t>
                      </a:r>
                      <a:endParaRPr lang="en-US" altLang="en-US" sz="1200">
                        <a:latin typeface="Times New Roman" panose="02020603050405020304" charset="0"/>
                        <a:cs typeface="Times New Roman" panose="02020603050405020304" charset="0"/>
                      </a:endParaRPr>
                    </a:p>
                    <a:p>
                      <a:pPr algn="ctr">
                        <a:buNone/>
                      </a:pPr>
                      <a:r>
                        <a:rPr lang="en-US" altLang="en-US" sz="1200">
                          <a:latin typeface="Times New Roman" panose="02020603050405020304" charset="0"/>
                          <a:cs typeface="Times New Roman" panose="02020603050405020304" charset="0"/>
                        </a:rPr>
                        <a:t> (2023) </a:t>
                      </a:r>
                      <a:endParaRPr lang="en-US" altLang="en-US" sz="1200">
                        <a:latin typeface="Times New Roman" panose="02020603050405020304" charset="0"/>
                        <a:cs typeface="Times New Roman" panose="02020603050405020304" charset="0"/>
                      </a:endParaRPr>
                    </a:p>
                  </a:txBody>
                  <a:tcPr/>
                </a:tc>
                <a:tc>
                  <a:txBody>
                    <a:bodyPr/>
                    <a:p>
                      <a:pPr algn="just">
                        <a:buNone/>
                      </a:pPr>
                      <a:r>
                        <a:rPr lang="en-US" altLang="en-US" sz="1200">
                          <a:latin typeface="Times New Roman" panose="02020603050405020304" charset="0"/>
                          <a:cs typeface="Times New Roman" panose="02020603050405020304" charset="0"/>
                        </a:rPr>
                        <a:t>This paper provides a comprehensive analysis of the different machine learn- ing (ML) techniques applied to predict student dropout rates, emphasizing the role of ML models in educational settings.The study categorizes various ML methods, and examines their effectiveness, comparing approaches like decision trees, logistic regression, neural networks, support vector machines, and ensemble methods.</a:t>
                      </a:r>
                      <a:endParaRPr lang="en-US" altLang="en-US" sz="1200">
                        <a:latin typeface="Times New Roman" panose="02020603050405020304" charset="0"/>
                        <a:cs typeface="Times New Roman" panose="02020603050405020304" charset="0"/>
                      </a:endParaRPr>
                    </a:p>
                  </a:txBody>
                  <a:tcPr/>
                </a:tc>
              </a:tr>
              <a:tr h="1639570">
                <a:tc>
                  <a:txBody>
                    <a:bodyPr/>
                    <a:p>
                      <a:pPr>
                        <a:buNone/>
                      </a:pPr>
                      <a:r>
                        <a:rPr lang="en-US" altLang="en-US" sz="1200">
                          <a:latin typeface="Times New Roman" panose="02020603050405020304" charset="0"/>
                          <a:cs typeface="Times New Roman" panose="02020603050405020304" charset="0"/>
                        </a:rPr>
                        <a:t>Early Detection of At-Risk Students: A Machine Learning Perspective</a:t>
                      </a:r>
                      <a:endParaRPr lang="en-US" altLang="en-US" sz="1200">
                        <a:latin typeface="Times New Roman" panose="02020603050405020304" charset="0"/>
                        <a:cs typeface="Times New Roman" panose="02020603050405020304" charset="0"/>
                      </a:endParaRPr>
                    </a:p>
                  </a:txBody>
                  <a:tcPr/>
                </a:tc>
                <a:tc>
                  <a:txBody>
                    <a:bodyPr/>
                    <a:p>
                      <a:pPr algn="ctr">
                        <a:buNone/>
                      </a:pPr>
                      <a:r>
                        <a:rPr lang="en-US" altLang="en-US" sz="1200">
                          <a:latin typeface="Times New Roman" panose="02020603050405020304" charset="0"/>
                          <a:cs typeface="Times New Roman" panose="02020603050405020304" charset="0"/>
                        </a:rPr>
                        <a:t>F. A. Taleb, L. P. Trivedi, J. K. Singh </a:t>
                      </a:r>
                      <a:endParaRPr lang="en-US" altLang="en-US" sz="1200">
                        <a:latin typeface="Times New Roman" panose="02020603050405020304" charset="0"/>
                        <a:cs typeface="Times New Roman" panose="02020603050405020304" charset="0"/>
                      </a:endParaRPr>
                    </a:p>
                    <a:p>
                      <a:pPr algn="ctr">
                        <a:buNone/>
                      </a:pPr>
                      <a:r>
                        <a:rPr lang="en-US" altLang="en-US" sz="1200">
                          <a:latin typeface="Times New Roman" panose="02020603050405020304" charset="0"/>
                          <a:cs typeface="Times New Roman" panose="02020603050405020304" charset="0"/>
                        </a:rPr>
                        <a:t>(2022)</a:t>
                      </a:r>
                      <a:endParaRPr lang="en-US" altLang="en-US" sz="1200">
                        <a:latin typeface="Times New Roman" panose="02020603050405020304" charset="0"/>
                        <a:cs typeface="Times New Roman" panose="02020603050405020304" charset="0"/>
                      </a:endParaRPr>
                    </a:p>
                  </a:txBody>
                  <a:tcPr/>
                </a:tc>
                <a:tc>
                  <a:txBody>
                    <a:bodyPr/>
                    <a:p>
                      <a:pPr algn="just">
                        <a:buNone/>
                      </a:pPr>
                      <a:r>
                        <a:rPr lang="en-US" altLang="en-US" sz="1200">
                          <a:latin typeface="Times New Roman" panose="02020603050405020304" charset="0"/>
                          <a:cs typeface="Times New Roman" panose="02020603050405020304" charset="0"/>
                        </a:rPr>
                        <a:t>This research finds that machine learning models, particularly decision trees and random forests, can effectively predict students at risk of dropping out based on academic and behavioral data. It highlights that early identification allows for timely interventions, significantly improving student retention rates. The study also emphasizes the importance of using a combination of academic records, attendance, and engagement metrics to achieve higher prediction accuracy.</a:t>
                      </a:r>
                      <a:endParaRPr lang="en-US" altLang="en-US" sz="120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564782"/>
            <a:ext cx="3840156" cy="460027"/>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QHJKMV+TimesNewRomanPS-BoldMT" panose="02000500000000000000"/>
                <a:cs typeface="QHJKMV+TimesNewRomanPS-BoldMT" panose="02000500000000000000"/>
              </a:rPr>
              <a:t>1.4 Problem Definition</a:t>
            </a:r>
            <a:endParaRPr sz="3000" b="1" dirty="0">
              <a:solidFill>
                <a:srgbClr val="000000"/>
              </a:solidFill>
              <a:latin typeface="QHJKMV+TimesNewRomanPS-BoldMT" panose="02000500000000000000"/>
              <a:cs typeface="QHJKMV+TimesNewRomanPS-BoldMT" panose="02000500000000000000"/>
            </a:endParaRPr>
          </a:p>
        </p:txBody>
      </p:sp>
      <p:sp>
        <p:nvSpPr>
          <p:cNvPr id="4" name="object 4"/>
          <p:cNvSpPr txBox="1"/>
          <p:nvPr/>
        </p:nvSpPr>
        <p:spPr>
          <a:xfrm>
            <a:off x="516890" y="1292225"/>
            <a:ext cx="7799070" cy="3496310"/>
          </a:xfrm>
          <a:prstGeom prst="rect">
            <a:avLst/>
          </a:prstGeom>
        </p:spPr>
        <p:txBody>
          <a:bodyPr vert="horz" wrap="square" lIns="0" tIns="0" rIns="0" bIns="0" rtlCol="0">
            <a:noAutofit/>
          </a:bodyPr>
          <a:lstStyle/>
          <a:p>
            <a:pPr marL="285750" marR="0" indent="-285750" algn="just">
              <a:lnSpc>
                <a:spcPct val="150000"/>
              </a:lnSpc>
              <a:spcBef>
                <a:spcPts val="0"/>
              </a:spcBef>
              <a:spcAft>
                <a:spcPts val="0"/>
              </a:spcAft>
              <a:buFont typeface="Arial" panose="020B0604020202020204" pitchFamily="34" charset="0"/>
              <a:buChar char="•"/>
            </a:pPr>
            <a:r>
              <a:rPr lang="en-US" altLang="en-US" sz="1400" dirty="0">
                <a:solidFill>
                  <a:srgbClr val="000000"/>
                </a:solidFill>
                <a:latin typeface="JLPAIK+ArialMT" panose="02000500000000000000"/>
                <a:cs typeface="JLPAIK+ArialMT" panose="02000500000000000000"/>
              </a:rPr>
              <a:t>This project aims to solve is the high number of students who drop out of college. The project wants to find these students early on, before they decide to leave, and offer them help to stay in college.  </a:t>
            </a:r>
            <a:endParaRPr lang="en-US" altLang="en-US" sz="1400" dirty="0">
              <a:solidFill>
                <a:srgbClr val="000000"/>
              </a:solidFill>
              <a:latin typeface="JLPAIK+ArialMT" panose="02000500000000000000"/>
              <a:cs typeface="JLPAIK+ArialMT" panose="02000500000000000000"/>
            </a:endParaRPr>
          </a:p>
          <a:p>
            <a:pPr marL="285750" marR="0" indent="-285750" algn="just">
              <a:lnSpc>
                <a:spcPct val="150000"/>
              </a:lnSpc>
              <a:spcBef>
                <a:spcPts val="0"/>
              </a:spcBef>
              <a:spcAft>
                <a:spcPts val="0"/>
              </a:spcAft>
              <a:buFont typeface="Arial" panose="020B0604020202020204" pitchFamily="34" charset="0"/>
              <a:buChar char="•"/>
            </a:pPr>
            <a:r>
              <a:rPr lang="en-US" altLang="en-US" sz="1400" dirty="0">
                <a:solidFill>
                  <a:srgbClr val="000000"/>
                </a:solidFill>
                <a:latin typeface="JLPAIK+ArialMT" panose="02000500000000000000"/>
                <a:cs typeface="JLPAIK+ArialMT" panose="02000500000000000000"/>
              </a:rPr>
              <a:t>Therefore, the study focuses on developing a model that uses machine learning algorithms to forecast dropout rates based on historical student data.</a:t>
            </a:r>
            <a:endParaRPr lang="en-US" altLang="en-US" sz="1400" dirty="0">
              <a:solidFill>
                <a:srgbClr val="000000"/>
              </a:solidFill>
              <a:latin typeface="JLPAIK+ArialMT" panose="02000500000000000000"/>
              <a:cs typeface="JLPAIK+ArialMT" panose="02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564782"/>
            <a:ext cx="1674944" cy="460027"/>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QHJKMV+TimesNewRomanPS-BoldMT" panose="02000500000000000000"/>
                <a:cs typeface="QHJKMV+TimesNewRomanPS-BoldMT" panose="02000500000000000000"/>
              </a:rPr>
              <a:t>1.5 Scope</a:t>
            </a:r>
            <a:endParaRPr sz="3000" b="1" dirty="0">
              <a:solidFill>
                <a:srgbClr val="000000"/>
              </a:solidFill>
              <a:latin typeface="QHJKMV+TimesNewRomanPS-BoldMT" panose="02000500000000000000"/>
              <a:cs typeface="QHJKMV+TimesNewRomanPS-BoldMT" panose="02000500000000000000"/>
            </a:endParaRPr>
          </a:p>
        </p:txBody>
      </p:sp>
      <p:sp>
        <p:nvSpPr>
          <p:cNvPr id="4" name="object 4"/>
          <p:cNvSpPr txBox="1"/>
          <p:nvPr/>
        </p:nvSpPr>
        <p:spPr>
          <a:xfrm>
            <a:off x="516890" y="1292225"/>
            <a:ext cx="7838440" cy="3378835"/>
          </a:xfrm>
          <a:prstGeom prst="rect">
            <a:avLst/>
          </a:prstGeom>
        </p:spPr>
        <p:txBody>
          <a:bodyPr vert="horz" wrap="square" lIns="0" tIns="0" rIns="0" bIns="0" rtlCol="0">
            <a:noAutofit/>
          </a:bodyPr>
          <a:lstStyle/>
          <a:p>
            <a:pPr marL="285750" marR="0" indent="-285750" algn="just">
              <a:lnSpc>
                <a:spcPct val="150000"/>
              </a:lnSpc>
              <a:spcBef>
                <a:spcPts val="0"/>
              </a:spcBef>
              <a:spcAft>
                <a:spcPts val="0"/>
              </a:spcAft>
              <a:buFont typeface="Arial" panose="020B0604020202020204" pitchFamily="34" charset="0"/>
              <a:buChar char="•"/>
            </a:pPr>
            <a:r>
              <a:rPr lang="en-US" altLang="en-US" sz="1400" dirty="0">
                <a:solidFill>
                  <a:srgbClr val="000000"/>
                </a:solidFill>
                <a:latin typeface="JLPAIK+ArialMT" panose="02000500000000000000"/>
                <a:cs typeface="JLPAIK+ArialMT" panose="02000500000000000000"/>
              </a:rPr>
              <a:t>Can predict student dropouts using machine learning models by analyzing academic performance, assignments and grades.</a:t>
            </a:r>
            <a:endParaRPr lang="en-US" altLang="en-US" sz="1400" dirty="0">
              <a:solidFill>
                <a:srgbClr val="000000"/>
              </a:solidFill>
              <a:latin typeface="JLPAIK+ArialMT" panose="02000500000000000000"/>
              <a:cs typeface="JLPAIK+ArialMT" panose="02000500000000000000"/>
            </a:endParaRPr>
          </a:p>
          <a:p>
            <a:pPr marL="285750" marR="0" indent="-285750" algn="just">
              <a:lnSpc>
                <a:spcPct val="150000"/>
              </a:lnSpc>
              <a:spcBef>
                <a:spcPts val="0"/>
              </a:spcBef>
              <a:spcAft>
                <a:spcPts val="0"/>
              </a:spcAft>
              <a:buFont typeface="Arial" panose="020B0604020202020204" pitchFamily="34" charset="0"/>
              <a:buChar char="•"/>
            </a:pPr>
            <a:r>
              <a:rPr lang="en-US" altLang="en-US" sz="1400" dirty="0">
                <a:solidFill>
                  <a:srgbClr val="000000"/>
                </a:solidFill>
                <a:latin typeface="JLPAIK+ArialMT" panose="02000500000000000000"/>
                <a:cs typeface="JLPAIK+ArialMT" panose="02000500000000000000"/>
              </a:rPr>
              <a:t>Can compare multiple ML classifiers to determine the most accurate algorithm for predicting dropouts.</a:t>
            </a:r>
            <a:endParaRPr lang="en-US" altLang="en-US" sz="1400" dirty="0">
              <a:solidFill>
                <a:srgbClr val="000000"/>
              </a:solidFill>
              <a:latin typeface="JLPAIK+ArialMT" panose="02000500000000000000"/>
              <a:cs typeface="JLPAIK+ArialMT" panose="02000500000000000000"/>
            </a:endParaRPr>
          </a:p>
          <a:p>
            <a:pPr marL="285750" marR="0" indent="-285750" algn="just">
              <a:lnSpc>
                <a:spcPct val="150000"/>
              </a:lnSpc>
              <a:spcBef>
                <a:spcPts val="0"/>
              </a:spcBef>
              <a:spcAft>
                <a:spcPts val="0"/>
              </a:spcAft>
              <a:buFont typeface="Arial" panose="020B0604020202020204" pitchFamily="34" charset="0"/>
              <a:buChar char="•"/>
            </a:pPr>
            <a:r>
              <a:rPr lang="en-US" altLang="en-US" sz="1400" dirty="0">
                <a:solidFill>
                  <a:srgbClr val="000000"/>
                </a:solidFill>
                <a:latin typeface="JLPAIK+ArialMT" panose="02000500000000000000"/>
                <a:cs typeface="JLPAIK+ArialMT" panose="02000500000000000000"/>
              </a:rPr>
              <a:t>Can provide interactive dashboards for students and mentors to track progress,predict dropout status, and receive insights.</a:t>
            </a:r>
            <a:endParaRPr lang="en-US" altLang="en-US" sz="1400" dirty="0">
              <a:solidFill>
                <a:srgbClr val="000000"/>
              </a:solidFill>
              <a:latin typeface="JLPAIK+ArialMT" panose="02000500000000000000"/>
              <a:cs typeface="JLPAIK+ArialMT" panose="02000500000000000000"/>
            </a:endParaRPr>
          </a:p>
          <a:p>
            <a:pPr marL="285750" marR="0" indent="-285750" algn="just">
              <a:lnSpc>
                <a:spcPct val="150000"/>
              </a:lnSpc>
              <a:spcBef>
                <a:spcPts val="0"/>
              </a:spcBef>
              <a:spcAft>
                <a:spcPts val="0"/>
              </a:spcAft>
              <a:buFont typeface="Arial" panose="020B0604020202020204" pitchFamily="34" charset="0"/>
              <a:buChar char="•"/>
            </a:pPr>
            <a:r>
              <a:rPr lang="en-US" altLang="en-US" sz="1400" dirty="0">
                <a:solidFill>
                  <a:srgbClr val="000000"/>
                </a:solidFill>
                <a:latin typeface="JLPAIK+ArialMT" panose="02000500000000000000"/>
                <a:cs typeface="JLPAIK+ArialMT" panose="02000500000000000000"/>
              </a:rPr>
              <a:t>Can implement secure login and registration to ensure role-based access for students and mentors.</a:t>
            </a:r>
            <a:endParaRPr lang="en-US" altLang="en-US" sz="1400" dirty="0">
              <a:solidFill>
                <a:srgbClr val="000000"/>
              </a:solidFill>
              <a:latin typeface="JLPAIK+ArialMT" panose="02000500000000000000"/>
              <a:cs typeface="JLPAIK+ArialMT" panose="02000500000000000000"/>
            </a:endParaRPr>
          </a:p>
          <a:p>
            <a:pPr marL="285750" marR="0" indent="-285750" algn="just">
              <a:lnSpc>
                <a:spcPct val="150000"/>
              </a:lnSpc>
              <a:spcBef>
                <a:spcPts val="0"/>
              </a:spcBef>
              <a:spcAft>
                <a:spcPts val="0"/>
              </a:spcAft>
              <a:buFont typeface="Arial" panose="020B0604020202020204" pitchFamily="34" charset="0"/>
              <a:buChar char="•"/>
            </a:pPr>
            <a:r>
              <a:rPr lang="en-US" altLang="en-US" sz="1400" dirty="0">
                <a:solidFill>
                  <a:srgbClr val="000000"/>
                </a:solidFill>
                <a:latin typeface="JLPAIK+ArialMT" panose="02000500000000000000"/>
                <a:cs typeface="JLPAIK+ArialMT" panose="02000500000000000000"/>
              </a:rPr>
              <a:t>Can facilitate easy navigation between dashboards, grade reports, and communication tools for an improved user experience.</a:t>
            </a:r>
            <a:endParaRPr lang="en-US" altLang="en-US" sz="1400" dirty="0">
              <a:solidFill>
                <a:srgbClr val="000000"/>
              </a:solidFill>
              <a:latin typeface="JLPAIK+ArialMT" panose="02000500000000000000"/>
              <a:cs typeface="JLPAIK+ArialMT" panose="02000500000000000000"/>
            </a:endParaRPr>
          </a:p>
        </p:txBody>
      </p:sp>
    </p:spTree>
  </p:cSld>
  <p:clrMapOvr>
    <a:masterClrMapping/>
  </p:clrMapOvr>
</p:sld>
</file>

<file path=ppt/tags/tag1.xml><?xml version="1.0" encoding="utf-8"?>
<p:tagLst xmlns:p="http://schemas.openxmlformats.org/presentationml/2006/main">
  <p:tag name="TABLE_ENDDRAG_ORIGIN_RECT" val="503*272"/>
  <p:tag name="TABLE_ENDDRAG_RECT" val="94*83*503*272"/>
</p:tagLst>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10076</Words>
  <Application>WPS Slides</Application>
  <PresentationFormat>On-screen Show (16:9)</PresentationFormat>
  <Paragraphs>221</Paragraphs>
  <Slides>32</Slides>
  <Notes>0</Notes>
  <HiddenSlides>0</HiddenSlides>
  <MMClips>0</MMClips>
  <ScaleCrop>false</ScaleCrop>
  <HeadingPairs>
    <vt:vector size="6" baseType="variant">
      <vt:variant>
        <vt:lpstr>已用的字体</vt:lpstr>
      </vt:variant>
      <vt:variant>
        <vt:i4>11</vt:i4>
      </vt:variant>
      <vt:variant>
        <vt:lpstr>主题</vt:lpstr>
      </vt:variant>
      <vt:variant>
        <vt:i4>12</vt:i4>
      </vt:variant>
      <vt:variant>
        <vt:lpstr>幻灯片标题</vt:lpstr>
      </vt:variant>
      <vt:variant>
        <vt:i4>32</vt:i4>
      </vt:variant>
    </vt:vector>
  </HeadingPairs>
  <TitlesOfParts>
    <vt:vector size="55" baseType="lpstr">
      <vt:lpstr>Arial</vt:lpstr>
      <vt:lpstr>SimSun</vt:lpstr>
      <vt:lpstr>Wingdings</vt:lpstr>
      <vt:lpstr>QHJKMV+TimesNewRomanPS-BoldMT</vt:lpstr>
      <vt:lpstr>KOLMNO+TimesNewRomanPSMT</vt:lpstr>
      <vt:lpstr>Times New Roman</vt:lpstr>
      <vt:lpstr>JLPAIK+ArialMT</vt:lpstr>
      <vt:lpstr>Calibri</vt:lpstr>
      <vt:lpstr>Microsoft YaHei</vt:lpstr>
      <vt:lpstr>Arial Unicode MS</vt:lpstr>
      <vt:lpstr>CRAJMG+Arial-BoldMT</vt:lpstr>
      <vt:lpstr>Theme Office</vt:lpstr>
      <vt:lpstr>1_Theme Office</vt:lpstr>
      <vt:lpstr>2_Theme Office</vt:lpstr>
      <vt:lpstr>3_Theme Office</vt:lpstr>
      <vt:lpstr>4_Theme Office</vt:lpstr>
      <vt:lpstr>5_Theme Office</vt:lpstr>
      <vt:lpstr>6_Theme Office</vt:lpstr>
      <vt:lpstr>7_Theme Office</vt:lpstr>
      <vt:lpstr>8_Theme Office</vt:lpstr>
      <vt:lpstr>9_Theme Office</vt:lpstr>
      <vt:lpstr>10_Theme Office</vt:lpstr>
      <vt:lpstr>11_Theme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
  <cp:lastModifiedBy>Avantika More</cp:lastModifiedBy>
  <cp:revision>16</cp:revision>
  <dcterms:created xsi:type="dcterms:W3CDTF">2025-02-03T18:28:00Z</dcterms:created>
  <dcterms:modified xsi:type="dcterms:W3CDTF">2025-04-26T07:21:02Z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94635C70D5354040A01261DC3BA50AE0_13</vt:lpwstr>
  </property>
  <property fmtid="{D5CDD505-2E9C-101B-9397-08002B2CF9AE}" pid="3" name="KSOProductBuildVer">
    <vt:lpwstr>1033-12.2.0.20795</vt:lpwstr>
  </property>
</Properties>
</file>