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6"/>
  </p:notesMasterIdLst>
  <p:sldIdLst>
    <p:sldId id="256" r:id="rId2"/>
    <p:sldId id="257" r:id="rId3"/>
    <p:sldId id="269" r:id="rId4"/>
    <p:sldId id="270" r:id="rId5"/>
    <p:sldId id="271" r:id="rId6"/>
    <p:sldId id="268" r:id="rId7"/>
    <p:sldId id="272" r:id="rId8"/>
    <p:sldId id="259" r:id="rId9"/>
    <p:sldId id="273" r:id="rId10"/>
    <p:sldId id="261" r:id="rId11"/>
    <p:sldId id="262" r:id="rId12"/>
    <p:sldId id="263" r:id="rId13"/>
    <p:sldId id="264" r:id="rId14"/>
    <p:sldId id="266" r:id="rId1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BD1FD5C-7478-4C63-BD7D-3AE0264E124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6"/>
          </p:nvPr>
        </p:nvSpPr>
        <p:spPr/>
        <p:txBody>
          <a:bodyPr/>
          <a:lstStyle/>
          <a:p>
            <a:pPr algn="r">
              <a:buNone/>
            </a:pPr>
            <a:fld id="{3BD1FD5C-7478-4C63-BD7D-3AE0264E1249}" type="slidenum">
              <a:rPr lang="en-IN" sz="1400" b="0" strike="noStrike" spc="-1" smtClean="0">
                <a:latin typeface="Times New Roman"/>
              </a:rPr>
              <a:t>1</a:t>
            </a:fld>
            <a:endParaRPr lang="en-IN" sz="1400" b="0" strike="noStrike" spc="-1">
              <a:latin typeface="Times New Roman"/>
            </a:endParaRPr>
          </a:p>
        </p:txBody>
      </p:sp>
    </p:spTree>
    <p:extLst>
      <p:ext uri="{BB962C8B-B14F-4D97-AF65-F5344CB8AC3E}">
        <p14:creationId xmlns:p14="http://schemas.microsoft.com/office/powerpoint/2010/main" val="217942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407988" y="696913"/>
            <a:ext cx="6196012" cy="3486150"/>
          </a:xfrm>
          <a:prstGeom prst="rect">
            <a:avLst/>
          </a:prstGeom>
          <a:ln w="0">
            <a:noFill/>
          </a:ln>
        </p:spPr>
      </p:sp>
      <p:sp>
        <p:nvSpPr>
          <p:cNvPr id="78"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79" name="PlaceHolder 3"/>
          <p:cNvSpPr>
            <a:spLocks noGrp="1"/>
          </p:cNvSpPr>
          <p:nvPr>
            <p:ph type="sldNum" idx="7"/>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F2FBB962-BF3E-4B9D-A16E-0DD8A5273ACD}" type="slidenum">
              <a:rPr lang="en-US" sz="1400" b="0" strike="noStrike" spc="-1">
                <a:latin typeface="Times New Roman"/>
              </a:rPr>
              <a:t>2</a:t>
            </a:fld>
            <a:endParaRPr lang="en-IN"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3</a:t>
            </a:fld>
            <a:endParaRPr lang="en-IN" sz="1400" b="0" strike="noStrike" spc="-1">
              <a:latin typeface="Times New Roman"/>
            </a:endParaRPr>
          </a:p>
        </p:txBody>
      </p:sp>
    </p:spTree>
    <p:extLst>
      <p:ext uri="{BB962C8B-B14F-4D97-AF65-F5344CB8AC3E}">
        <p14:creationId xmlns:p14="http://schemas.microsoft.com/office/powerpoint/2010/main" val="251827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4</a:t>
            </a:fld>
            <a:endParaRPr lang="en-IN" sz="1400" b="0" strike="noStrike" spc="-1">
              <a:latin typeface="Times New Roman"/>
            </a:endParaRPr>
          </a:p>
        </p:txBody>
      </p:sp>
    </p:spTree>
    <p:extLst>
      <p:ext uri="{BB962C8B-B14F-4D97-AF65-F5344CB8AC3E}">
        <p14:creationId xmlns:p14="http://schemas.microsoft.com/office/powerpoint/2010/main" val="13038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5</a:t>
            </a:fld>
            <a:endParaRPr lang="en-IN" sz="1400" b="0" strike="noStrike" spc="-1">
              <a:latin typeface="Times New Roman"/>
            </a:endParaRPr>
          </a:p>
        </p:txBody>
      </p:sp>
    </p:spTree>
    <p:extLst>
      <p:ext uri="{BB962C8B-B14F-4D97-AF65-F5344CB8AC3E}">
        <p14:creationId xmlns:p14="http://schemas.microsoft.com/office/powerpoint/2010/main" val="368994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6</a:t>
            </a:fld>
            <a:endParaRPr lang="en-IN" sz="1400" b="0" strike="noStrike" spc="-1">
              <a:latin typeface="Times New Roman"/>
            </a:endParaRPr>
          </a:p>
        </p:txBody>
      </p:sp>
    </p:spTree>
    <p:extLst>
      <p:ext uri="{BB962C8B-B14F-4D97-AF65-F5344CB8AC3E}">
        <p14:creationId xmlns:p14="http://schemas.microsoft.com/office/powerpoint/2010/main" val="13357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dirty="0">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7</a:t>
            </a:fld>
            <a:endParaRPr lang="en-IN" sz="1400" b="0" strike="noStrike" spc="-1">
              <a:latin typeface="Times New Roman"/>
            </a:endParaRPr>
          </a:p>
        </p:txBody>
      </p:sp>
    </p:spTree>
    <p:extLst>
      <p:ext uri="{BB962C8B-B14F-4D97-AF65-F5344CB8AC3E}">
        <p14:creationId xmlns:p14="http://schemas.microsoft.com/office/powerpoint/2010/main" val="274684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80223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51089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483904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970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421523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IN" sz="1400" b="0" strike="noStrike" spc="-1">
                <a:latin typeface="Times New Roman"/>
              </a:rPr>
              <a:t>&lt;date/time&gt;</a:t>
            </a:r>
          </a:p>
        </p:txBody>
      </p:sp>
      <p:sp>
        <p:nvSpPr>
          <p:cNvPr id="4" name="Footer Placeholder 3"/>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5" name="Slide Number Placeholder 4"/>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12020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IN" sz="1400" b="0" strike="noStrike" spc="-1">
                <a:latin typeface="Times New Roman"/>
              </a:rPr>
              <a:t>&lt;date/time&gt;</a:t>
            </a:r>
          </a:p>
        </p:txBody>
      </p:sp>
      <p:sp>
        <p:nvSpPr>
          <p:cNvPr id="4" name="Footer Placeholder 3"/>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5" name="Slide Number Placeholder 4"/>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023351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517537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32857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28535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589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42664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z="1400" b="0" strike="noStrike" spc="-1">
                <a:latin typeface="Times New Roman"/>
              </a:rPr>
              <a:t>&lt;date/time&gt;</a:t>
            </a:r>
          </a:p>
        </p:txBody>
      </p:sp>
      <p:sp>
        <p:nvSpPr>
          <p:cNvPr id="8" name="Footer Placeholder 7"/>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66676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Footer</a:t>
            </a:r>
          </a:p>
        </p:txBody>
      </p:sp>
      <p:sp>
        <p:nvSpPr>
          <p:cNvPr id="5" name="Slide Number Placeholder 4"/>
          <p:cNvSpPr>
            <a:spLocks noGrp="1"/>
          </p:cNvSpPr>
          <p:nvPr>
            <p:ph type="sldNum" sz="quarter" idx="12"/>
          </p:nvPr>
        </p:nvSpPr>
        <p:spPr/>
        <p:txBody>
          <a:bodyPr/>
          <a:lstStyle/>
          <a:p>
            <a:fld id="{0CD568C7-8AD1-48EF-B232-F9F18ACDED21}" type="slidenum">
              <a:rPr lang="en-IN" smtClean="0"/>
              <a:t>‹#›</a:t>
            </a:fld>
            <a:endParaRPr lang="en-IN"/>
          </a:p>
        </p:txBody>
      </p:sp>
    </p:spTree>
    <p:extLst>
      <p:ext uri="{BB962C8B-B14F-4D97-AF65-F5344CB8AC3E}">
        <p14:creationId xmlns:p14="http://schemas.microsoft.com/office/powerpoint/2010/main" val="129005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z="1400" b="0" strike="noStrike" spc="-1">
                <a:latin typeface="Times New Roman"/>
              </a:rPr>
              <a:t>&lt;date/time&gt;</a:t>
            </a:r>
          </a:p>
        </p:txBody>
      </p:sp>
      <p:sp>
        <p:nvSpPr>
          <p:cNvPr id="3" name="Footer Placeholder 2"/>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4" name="Slide Number Placeholder 3"/>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86222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63032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6388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IN" sz="1400" b="0" strike="noStrike" spc="-1">
                <a:latin typeface="Times New Roman"/>
              </a:rPr>
              <a:t>&lt;date/time&gt;</a:t>
            </a: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38953962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77;p1"/>
          <p:cNvSpPr/>
          <p:nvPr/>
        </p:nvSpPr>
        <p:spPr>
          <a:xfrm>
            <a:off x="150829" y="2070721"/>
            <a:ext cx="11800166" cy="486287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ctr">
              <a:lnSpc>
                <a:spcPct val="100000"/>
              </a:lnSpc>
              <a:buNone/>
              <a:tabLst>
                <a:tab pos="0" algn="l"/>
              </a:tabLst>
            </a:pPr>
            <a:r>
              <a:rPr lang="en-IN" sz="5400" b="1" strike="noStrike" spc="-1" dirty="0">
                <a:latin typeface="Trebuchet MS" panose="020B0603020202020204" pitchFamily="34" charset="0"/>
              </a:rPr>
              <a:t>DATA  ANALYTICS</a:t>
            </a:r>
          </a:p>
          <a:p>
            <a:pPr algn="ctr">
              <a:lnSpc>
                <a:spcPct val="100000"/>
              </a:lnSpc>
              <a:buNone/>
              <a:tabLst>
                <a:tab pos="0" algn="l"/>
              </a:tabLst>
            </a:pPr>
            <a:endParaRPr lang="en-IN" sz="2800" b="0" strike="noStrike" spc="-1" dirty="0">
              <a:latin typeface="Trebuchet MS" panose="020B0603020202020204" pitchFamily="34" charset="0"/>
            </a:endParaRPr>
          </a:p>
          <a:p>
            <a:pPr algn="ctr">
              <a:lnSpc>
                <a:spcPct val="100000"/>
              </a:lnSpc>
              <a:buNone/>
              <a:tabLst>
                <a:tab pos="0" algn="l"/>
              </a:tabLst>
            </a:pPr>
            <a:r>
              <a:rPr lang="en-US" sz="2800" b="1" strike="noStrike" spc="-1" dirty="0">
                <a:solidFill>
                  <a:srgbClr val="FF0000"/>
                </a:solidFill>
                <a:latin typeface="Trebuchet MS" panose="020B0603020202020204" pitchFamily="34" charset="0"/>
                <a:ea typeface="Trebuchet MS"/>
              </a:rPr>
              <a:t>Project Presentation</a:t>
            </a:r>
            <a:endParaRPr lang="en-IN" sz="2800" b="0" strike="noStrike" spc="-1" dirty="0">
              <a:latin typeface="Trebuchet MS" panose="020B0603020202020204" pitchFamily="34" charset="0"/>
            </a:endParaRPr>
          </a:p>
          <a:p>
            <a:pPr algn="ctr">
              <a:lnSpc>
                <a:spcPct val="100000"/>
              </a:lnSpc>
              <a:buNone/>
              <a:tabLst>
                <a:tab pos="0" algn="l"/>
              </a:tabLst>
            </a:pPr>
            <a:endParaRPr lang="en-IN" sz="2800" b="0" strike="noStrike" spc="-1" dirty="0">
              <a:latin typeface="Trebuchet MS" panose="020B0603020202020204" pitchFamily="34" charset="0"/>
            </a:endParaRPr>
          </a:p>
          <a:p>
            <a:pPr>
              <a:lnSpc>
                <a:spcPct val="100000"/>
              </a:lnSpc>
              <a:buNone/>
              <a:tabLst>
                <a:tab pos="0" algn="l"/>
              </a:tabLst>
            </a:pPr>
            <a:r>
              <a:rPr lang="en-US" sz="2800" b="1" strike="noStrike" spc="-1" dirty="0">
                <a:solidFill>
                  <a:srgbClr val="FF0000"/>
                </a:solidFill>
                <a:latin typeface="Trebuchet MS" panose="020B0603020202020204" pitchFamily="34" charset="0"/>
                <a:ea typeface="Trebuchet MS"/>
              </a:rPr>
              <a:t>     </a:t>
            </a:r>
            <a:r>
              <a:rPr lang="en-US" sz="2400" b="1" strike="noStrike" spc="-1" dirty="0">
                <a:solidFill>
                  <a:srgbClr val="FF0000"/>
                </a:solidFill>
                <a:latin typeface="Trebuchet MS" panose="020B0603020202020204" pitchFamily="34" charset="0"/>
                <a:ea typeface="Trebuchet MS"/>
              </a:rPr>
              <a:t>Name: S Niharika                 			  SRN: PES1UG20CS583</a:t>
            </a:r>
            <a:endParaRPr lang="en-IN" sz="2400" spc="-1" dirty="0">
              <a:latin typeface="Trebuchet MS" panose="020B0603020202020204" pitchFamily="34" charset="0"/>
            </a:endParaRPr>
          </a:p>
          <a:p>
            <a:pPr>
              <a:lnSpc>
                <a:spcPct val="100000"/>
              </a:lnSpc>
              <a:buNone/>
              <a:tabLst>
                <a:tab pos="0" algn="l"/>
              </a:tabLst>
            </a:pPr>
            <a:r>
              <a:rPr lang="en-US" sz="2400" b="1" strike="noStrike" spc="-1" dirty="0">
                <a:solidFill>
                  <a:srgbClr val="FF0000"/>
                </a:solidFill>
                <a:latin typeface="Trebuchet MS" panose="020B0603020202020204" pitchFamily="34" charset="0"/>
                <a:ea typeface="Trebuchet MS"/>
              </a:rPr>
              <a:t>      Name: Avantika </a:t>
            </a:r>
            <a:r>
              <a:rPr lang="en-US" sz="2400" b="1" strike="noStrike" spc="-1" dirty="0" err="1">
                <a:solidFill>
                  <a:srgbClr val="FF0000"/>
                </a:solidFill>
                <a:latin typeface="Trebuchet MS" panose="020B0603020202020204" pitchFamily="34" charset="0"/>
                <a:ea typeface="Trebuchet MS"/>
              </a:rPr>
              <a:t>Padmaraj</a:t>
            </a:r>
            <a:r>
              <a:rPr lang="en-US" sz="2400" b="1" strike="noStrike" spc="-1" dirty="0">
                <a:solidFill>
                  <a:srgbClr val="FF0000"/>
                </a:solidFill>
                <a:latin typeface="Trebuchet MS" panose="020B0603020202020204" pitchFamily="34" charset="0"/>
                <a:ea typeface="Trebuchet MS"/>
              </a:rPr>
              <a:t>      		  SRN: PES1UG20CS628</a:t>
            </a:r>
          </a:p>
          <a:p>
            <a:pPr>
              <a:lnSpc>
                <a:spcPct val="100000"/>
              </a:lnSpc>
              <a:buNone/>
              <a:tabLst>
                <a:tab pos="0" algn="l"/>
              </a:tabLst>
            </a:pPr>
            <a:r>
              <a:rPr lang="en-US" sz="2400" b="1" strike="noStrike" spc="-1" dirty="0">
                <a:solidFill>
                  <a:srgbClr val="FF0000"/>
                </a:solidFill>
                <a:latin typeface="Trebuchet MS" panose="020B0603020202020204" pitchFamily="34" charset="0"/>
                <a:ea typeface="Trebuchet MS"/>
              </a:rPr>
              <a:t>                 </a:t>
            </a:r>
            <a:r>
              <a:rPr lang="en-US" sz="2400" b="1" strike="noStrike" spc="-1" dirty="0" err="1">
                <a:solidFill>
                  <a:srgbClr val="FF0000"/>
                </a:solidFill>
                <a:latin typeface="Trebuchet MS" panose="020B0603020202020204" pitchFamily="34" charset="0"/>
                <a:ea typeface="Trebuchet MS"/>
              </a:rPr>
              <a:t>Hombannavar</a:t>
            </a:r>
            <a:endParaRPr lang="en-IN" sz="2400" b="0" strike="noStrike" spc="-1" dirty="0">
              <a:latin typeface="Trebuchet MS" panose="020B0603020202020204" pitchFamily="34" charset="0"/>
            </a:endParaRPr>
          </a:p>
          <a:p>
            <a:pPr>
              <a:tabLst>
                <a:tab pos="0" algn="l"/>
              </a:tabLst>
            </a:pPr>
            <a:r>
              <a:rPr lang="en-US" sz="2400" b="1" strike="noStrike" spc="-1" dirty="0">
                <a:solidFill>
                  <a:srgbClr val="FF0000"/>
                </a:solidFill>
                <a:latin typeface="Trebuchet MS" panose="020B0603020202020204" pitchFamily="34" charset="0"/>
                <a:ea typeface="Trebuchet MS"/>
              </a:rPr>
              <a:t>      Name: </a:t>
            </a:r>
            <a:r>
              <a:rPr lang="en-US" sz="2400" b="1" spc="-1" dirty="0" err="1">
                <a:solidFill>
                  <a:srgbClr val="FF0000"/>
                </a:solidFill>
                <a:latin typeface="Trebuchet MS" panose="020B0603020202020204" pitchFamily="34" charset="0"/>
                <a:ea typeface="Trebuchet MS"/>
              </a:rPr>
              <a:t>Kruthi</a:t>
            </a:r>
            <a:r>
              <a:rPr lang="en-US" sz="2400" b="1" strike="noStrike" spc="-1" dirty="0">
                <a:solidFill>
                  <a:srgbClr val="FF0000"/>
                </a:solidFill>
                <a:latin typeface="Trebuchet MS" panose="020B0603020202020204" pitchFamily="34" charset="0"/>
                <a:ea typeface="Trebuchet MS"/>
              </a:rPr>
              <a:t>                         		  SRN: PES1UG20CS220</a:t>
            </a:r>
            <a:endParaRPr lang="en-IN" sz="2400" b="0" strike="noStrike" spc="-1" dirty="0">
              <a:latin typeface="Trebuchet MS" panose="020B0603020202020204" pitchFamily="34" charset="0"/>
            </a:endParaRPr>
          </a:p>
          <a:p>
            <a:pPr algn="ctr">
              <a:lnSpc>
                <a:spcPct val="100000"/>
              </a:lnSpc>
              <a:buNone/>
              <a:tabLst>
                <a:tab pos="0" algn="l"/>
              </a:tabLst>
            </a:pPr>
            <a:endParaRPr lang="en-IN" sz="2800" b="0" strike="noStrike" spc="-1" dirty="0">
              <a:latin typeface="Arial"/>
            </a:endParaRPr>
          </a:p>
          <a:p>
            <a:pPr algn="ctr">
              <a:lnSpc>
                <a:spcPct val="100000"/>
              </a:lnSpc>
              <a:buNone/>
              <a:tabLst>
                <a:tab pos="0" algn="l"/>
              </a:tabLst>
            </a:pPr>
            <a:endParaRPr lang="en-IN" sz="3200" b="0" strike="noStrike" spc="-1" dirty="0">
              <a:latin typeface="Arial"/>
            </a:endParaRPr>
          </a:p>
        </p:txBody>
      </p:sp>
      <p:sp>
        <p:nvSpPr>
          <p:cNvPr id="4" name="Google Shape;91;p3">
            <a:extLst>
              <a:ext uri="{FF2B5EF4-FFF2-40B4-BE49-F238E27FC236}">
                <a16:creationId xmlns:a16="http://schemas.microsoft.com/office/drawing/2014/main" id="{8504B5D6-D18D-0F28-E9C1-393C53F1A040}"/>
              </a:ext>
            </a:extLst>
          </p:cNvPr>
          <p:cNvSpPr/>
          <p:nvPr/>
        </p:nvSpPr>
        <p:spPr>
          <a:xfrm>
            <a:off x="3312071" y="110611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 name="TextBox 5">
            <a:extLst>
              <a:ext uri="{FF2B5EF4-FFF2-40B4-BE49-F238E27FC236}">
                <a16:creationId xmlns:a16="http://schemas.microsoft.com/office/drawing/2014/main" id="{4906C990-3D22-8DFD-920F-E3944CC50D5A}"/>
              </a:ext>
            </a:extLst>
          </p:cNvPr>
          <p:cNvSpPr txBox="1"/>
          <p:nvPr/>
        </p:nvSpPr>
        <p:spPr>
          <a:xfrm>
            <a:off x="4317475" y="490895"/>
            <a:ext cx="6513921" cy="523220"/>
          </a:xfrm>
          <a:prstGeom prst="rect">
            <a:avLst/>
          </a:prstGeom>
          <a:noFill/>
        </p:spPr>
        <p:txBody>
          <a:bodyPr wrap="square" rtlCol="0">
            <a:spAutoFit/>
          </a:bodyPr>
          <a:lstStyle/>
          <a:p>
            <a:r>
              <a:rPr lang="en-IN" dirty="0"/>
              <a:t>										</a:t>
            </a:r>
            <a:r>
              <a:rPr lang="en-IN" sz="2800" dirty="0"/>
              <a:t>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129;p8"/>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2" name="Google Shape;130;p8"/>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Results and Discussion</a:t>
            </a:r>
            <a:endParaRPr lang="en-IN" sz="2400" b="0" strike="noStrike" spc="-1">
              <a:latin typeface="Arial"/>
            </a:endParaRPr>
          </a:p>
        </p:txBody>
      </p:sp>
      <p:sp>
        <p:nvSpPr>
          <p:cNvPr id="63" name="Google Shape;131;p8"/>
          <p:cNvSpPr/>
          <p:nvPr/>
        </p:nvSpPr>
        <p:spPr>
          <a:xfrm>
            <a:off x="1905120" y="1905120"/>
            <a:ext cx="9067320" cy="83099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graphicFrame>
        <p:nvGraphicFramePr>
          <p:cNvPr id="2" name="Table 2">
            <a:extLst>
              <a:ext uri="{FF2B5EF4-FFF2-40B4-BE49-F238E27FC236}">
                <a16:creationId xmlns:a16="http://schemas.microsoft.com/office/drawing/2014/main" id="{425C24F9-68BB-91D0-6E64-11F31BC359B4}"/>
              </a:ext>
            </a:extLst>
          </p:cNvPr>
          <p:cNvGraphicFramePr>
            <a:graphicFrameLocks noGrp="1"/>
          </p:cNvGraphicFramePr>
          <p:nvPr>
            <p:extLst>
              <p:ext uri="{D42A27DB-BD31-4B8C-83A1-F6EECF244321}">
                <p14:modId xmlns:p14="http://schemas.microsoft.com/office/powerpoint/2010/main" val="1386159570"/>
              </p:ext>
            </p:extLst>
          </p:nvPr>
        </p:nvGraphicFramePr>
        <p:xfrm>
          <a:off x="1905120" y="1921680"/>
          <a:ext cx="8128000" cy="259588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1997829996"/>
                    </a:ext>
                  </a:extLst>
                </a:gridCol>
                <a:gridCol w="4064000">
                  <a:extLst>
                    <a:ext uri="{9D8B030D-6E8A-4147-A177-3AD203B41FA5}">
                      <a16:colId xmlns:a16="http://schemas.microsoft.com/office/drawing/2014/main" val="1174587726"/>
                    </a:ext>
                  </a:extLst>
                </a:gridCol>
              </a:tblGrid>
              <a:tr h="370840">
                <a:tc>
                  <a:txBody>
                    <a:bodyPr/>
                    <a:lstStyle/>
                    <a:p>
                      <a:pPr algn="ctr"/>
                      <a:r>
                        <a:rPr lang="en-IN" dirty="0"/>
                        <a:t>MODEL</a:t>
                      </a:r>
                    </a:p>
                  </a:txBody>
                  <a:tcPr/>
                </a:tc>
                <a:tc>
                  <a:txBody>
                    <a:bodyPr/>
                    <a:lstStyle/>
                    <a:p>
                      <a:pPr algn="ctr"/>
                      <a:r>
                        <a:rPr lang="en-IN" dirty="0"/>
                        <a:t>ACCURACY</a:t>
                      </a:r>
                    </a:p>
                  </a:txBody>
                  <a:tcPr/>
                </a:tc>
                <a:extLst>
                  <a:ext uri="{0D108BD9-81ED-4DB2-BD59-A6C34878D82A}">
                    <a16:rowId xmlns:a16="http://schemas.microsoft.com/office/drawing/2014/main" val="1192801808"/>
                  </a:ext>
                </a:extLst>
              </a:tr>
              <a:tr h="370840">
                <a:tc>
                  <a:txBody>
                    <a:bodyPr/>
                    <a:lstStyle/>
                    <a:p>
                      <a:pPr algn="ctr"/>
                      <a:r>
                        <a:rPr lang="en-IN" sz="1800" spc="-1" dirty="0">
                          <a:latin typeface="+mn-lt"/>
                        </a:rPr>
                        <a:t>Logistic Regression</a:t>
                      </a:r>
                      <a:endParaRPr lang="en-IN" dirty="0"/>
                    </a:p>
                  </a:txBody>
                  <a:tcPr/>
                </a:tc>
                <a:tc>
                  <a:txBody>
                    <a:bodyPr/>
                    <a:lstStyle/>
                    <a:p>
                      <a:pPr algn="ctr"/>
                      <a:r>
                        <a:rPr lang="en-IN" dirty="0"/>
                        <a:t>84%</a:t>
                      </a:r>
                    </a:p>
                  </a:txBody>
                  <a:tcPr/>
                </a:tc>
                <a:extLst>
                  <a:ext uri="{0D108BD9-81ED-4DB2-BD59-A6C34878D82A}">
                    <a16:rowId xmlns:a16="http://schemas.microsoft.com/office/drawing/2014/main" val="3776129260"/>
                  </a:ext>
                </a:extLst>
              </a:tr>
              <a:tr h="370840">
                <a:tc>
                  <a:txBody>
                    <a:bodyPr/>
                    <a:lstStyle/>
                    <a:p>
                      <a:pPr algn="ctr"/>
                      <a:r>
                        <a:rPr lang="en-IN" dirty="0"/>
                        <a:t>SVM</a:t>
                      </a:r>
                    </a:p>
                  </a:txBody>
                  <a:tcPr/>
                </a:tc>
                <a:tc>
                  <a:txBody>
                    <a:bodyPr/>
                    <a:lstStyle/>
                    <a:p>
                      <a:pPr algn="ctr"/>
                      <a:r>
                        <a:rPr lang="en-IN" dirty="0"/>
                        <a:t>84.36%</a:t>
                      </a:r>
                    </a:p>
                  </a:txBody>
                  <a:tcPr/>
                </a:tc>
                <a:extLst>
                  <a:ext uri="{0D108BD9-81ED-4DB2-BD59-A6C34878D82A}">
                    <a16:rowId xmlns:a16="http://schemas.microsoft.com/office/drawing/2014/main" val="3435100567"/>
                  </a:ext>
                </a:extLst>
              </a:tr>
              <a:tr h="370840">
                <a:tc>
                  <a:txBody>
                    <a:bodyPr/>
                    <a:lstStyle/>
                    <a:p>
                      <a:pPr algn="ctr"/>
                      <a:r>
                        <a:rPr lang="en-IN" dirty="0"/>
                        <a:t>KNN</a:t>
                      </a:r>
                    </a:p>
                  </a:txBody>
                  <a:tcPr/>
                </a:tc>
                <a:tc>
                  <a:txBody>
                    <a:bodyPr/>
                    <a:lstStyle/>
                    <a:p>
                      <a:pPr algn="ctr"/>
                      <a:r>
                        <a:rPr lang="en-IN" dirty="0"/>
                        <a:t>90.05%</a:t>
                      </a:r>
                    </a:p>
                  </a:txBody>
                  <a:tcPr/>
                </a:tc>
                <a:extLst>
                  <a:ext uri="{0D108BD9-81ED-4DB2-BD59-A6C34878D82A}">
                    <a16:rowId xmlns:a16="http://schemas.microsoft.com/office/drawing/2014/main" val="2847606025"/>
                  </a:ext>
                </a:extLst>
              </a:tr>
              <a:tr h="370840">
                <a:tc>
                  <a:txBody>
                    <a:bodyPr/>
                    <a:lstStyle/>
                    <a:p>
                      <a:pPr algn="ctr"/>
                      <a:r>
                        <a:rPr lang="en-IN" dirty="0" err="1"/>
                        <a:t>Adaboost</a:t>
                      </a:r>
                      <a:endParaRPr lang="en-IN" dirty="0"/>
                    </a:p>
                  </a:txBody>
                  <a:tcPr/>
                </a:tc>
                <a:tc>
                  <a:txBody>
                    <a:bodyPr/>
                    <a:lstStyle/>
                    <a:p>
                      <a:pPr algn="ctr"/>
                      <a:r>
                        <a:rPr lang="en-IN" dirty="0"/>
                        <a:t>90.05%</a:t>
                      </a:r>
                    </a:p>
                  </a:txBody>
                  <a:tcPr/>
                </a:tc>
                <a:extLst>
                  <a:ext uri="{0D108BD9-81ED-4DB2-BD59-A6C34878D82A}">
                    <a16:rowId xmlns:a16="http://schemas.microsoft.com/office/drawing/2014/main" val="1179548295"/>
                  </a:ext>
                </a:extLst>
              </a:tr>
              <a:tr h="370840">
                <a:tc>
                  <a:txBody>
                    <a:bodyPr/>
                    <a:lstStyle/>
                    <a:p>
                      <a:pPr algn="ctr"/>
                      <a:r>
                        <a:rPr lang="en-IN" dirty="0"/>
                        <a:t>Ensemble</a:t>
                      </a:r>
                    </a:p>
                  </a:txBody>
                  <a:tcPr/>
                </a:tc>
                <a:tc>
                  <a:txBody>
                    <a:bodyPr/>
                    <a:lstStyle/>
                    <a:p>
                      <a:pPr algn="ctr"/>
                      <a:r>
                        <a:rPr lang="en-IN" dirty="0"/>
                        <a:t>93.5%</a:t>
                      </a:r>
                    </a:p>
                  </a:txBody>
                  <a:tcPr/>
                </a:tc>
                <a:extLst>
                  <a:ext uri="{0D108BD9-81ED-4DB2-BD59-A6C34878D82A}">
                    <a16:rowId xmlns:a16="http://schemas.microsoft.com/office/drawing/2014/main" val="957501197"/>
                  </a:ext>
                </a:extLst>
              </a:tr>
              <a:tr h="370840">
                <a:tc>
                  <a:txBody>
                    <a:bodyPr/>
                    <a:lstStyle/>
                    <a:p>
                      <a:pPr algn="ctr"/>
                      <a:r>
                        <a:rPr lang="en-IN" dirty="0"/>
                        <a:t>Stacking</a:t>
                      </a:r>
                    </a:p>
                  </a:txBody>
                  <a:tcPr/>
                </a:tc>
                <a:tc>
                  <a:txBody>
                    <a:bodyPr/>
                    <a:lstStyle/>
                    <a:p>
                      <a:pPr algn="ctr"/>
                      <a:r>
                        <a:rPr lang="en-IN" dirty="0"/>
                        <a:t>98.93%</a:t>
                      </a:r>
                    </a:p>
                  </a:txBody>
                  <a:tcPr/>
                </a:tc>
                <a:extLst>
                  <a:ext uri="{0D108BD9-81ED-4DB2-BD59-A6C34878D82A}">
                    <a16:rowId xmlns:a16="http://schemas.microsoft.com/office/drawing/2014/main" val="3849860588"/>
                  </a:ext>
                </a:extLst>
              </a:tr>
            </a:tbl>
          </a:graphicData>
        </a:graphic>
      </p:graphicFrame>
      <p:sp>
        <p:nvSpPr>
          <p:cNvPr id="3" name="Google Shape;116;p6">
            <a:extLst>
              <a:ext uri="{FF2B5EF4-FFF2-40B4-BE49-F238E27FC236}">
                <a16:creationId xmlns:a16="http://schemas.microsoft.com/office/drawing/2014/main" id="{4314B72C-B30F-F8F5-01C4-7B587756E396}"/>
              </a:ext>
            </a:extLst>
          </p:cNvPr>
          <p:cNvSpPr/>
          <p:nvPr/>
        </p:nvSpPr>
        <p:spPr>
          <a:xfrm>
            <a:off x="769029" y="4804946"/>
            <a:ext cx="10986196" cy="461665"/>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endParaRPr lang="en-IN" sz="2400" b="0" strike="noStrike" spc="-1" dirty="0">
              <a:latin typeface="Arial"/>
            </a:endParaRPr>
          </a:p>
        </p:txBody>
      </p:sp>
      <p:sp>
        <p:nvSpPr>
          <p:cNvPr id="4" name="TextBox 3">
            <a:extLst>
              <a:ext uri="{FF2B5EF4-FFF2-40B4-BE49-F238E27FC236}">
                <a16:creationId xmlns:a16="http://schemas.microsoft.com/office/drawing/2014/main" id="{E402ABC8-FBEF-40D5-28C4-041670486698}"/>
              </a:ext>
            </a:extLst>
          </p:cNvPr>
          <p:cNvSpPr txBox="1"/>
          <p:nvPr/>
        </p:nvSpPr>
        <p:spPr>
          <a:xfrm>
            <a:off x="650449" y="4851112"/>
            <a:ext cx="10738701" cy="1107996"/>
          </a:xfrm>
          <a:prstGeom prst="rect">
            <a:avLst/>
          </a:prstGeom>
          <a:noFill/>
        </p:spPr>
        <p:txBody>
          <a:bodyPr wrap="square" rtlCol="0">
            <a:spAutoFit/>
          </a:bodyPr>
          <a:lstStyle/>
          <a:p>
            <a:pPr marL="685800" indent="-343080" algn="just">
              <a:lnSpc>
                <a:spcPct val="100000"/>
              </a:lnSpc>
              <a:buNone/>
              <a:tabLst>
                <a:tab pos="0" algn="l"/>
              </a:tabLst>
            </a:pPr>
            <a:r>
              <a:rPr lang="en-IN" sz="2200" strike="noStrike" spc="-1" dirty="0">
                <a:latin typeface="Trebuchet MS" panose="020B0603020202020204" pitchFamily="34" charset="0"/>
                <a:ea typeface="Trebuchet MS"/>
              </a:rPr>
              <a:t>We can see from the results that the stacking algorithm gives the highest accuracy of 98.93% and is quite accurate in predicting if a patient is at risk or not.</a:t>
            </a:r>
            <a:endParaRPr lang="en-IN" sz="2200" strike="noStrike" spc="-1"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143;p10"/>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5" name="Google Shape;144;p10"/>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Conclusion and Future work</a:t>
            </a:r>
            <a:endParaRPr lang="en-IN" sz="2400" b="0" strike="noStrike" spc="-1">
              <a:latin typeface="Arial"/>
            </a:endParaRPr>
          </a:p>
        </p:txBody>
      </p:sp>
      <p:sp>
        <p:nvSpPr>
          <p:cNvPr id="66" name="Google Shape;145;p10"/>
          <p:cNvSpPr/>
          <p:nvPr/>
        </p:nvSpPr>
        <p:spPr>
          <a:xfrm>
            <a:off x="417095" y="1856590"/>
            <a:ext cx="11405937" cy="3477875"/>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just">
              <a:lnSpc>
                <a:spcPct val="100000"/>
              </a:lnSpc>
              <a:buNone/>
              <a:tabLst>
                <a:tab pos="0" algn="l"/>
              </a:tabLst>
            </a:pPr>
            <a:r>
              <a:rPr lang="en-US" sz="2200" b="0" i="0" dirty="0">
                <a:effectLst/>
                <a:latin typeface="Trebuchet MS" panose="020B0603020202020204" pitchFamily="34" charset="0"/>
              </a:rPr>
              <a:t>Heart disease prediction is challenging and very important in the medical field. However, the mortality rate can be drastically controlled if the disease is detected at the early stages and preventative measures are adopted as soon as possible. Further extension of this study is highly desirable to direct the investigations to real-world dataset.</a:t>
            </a:r>
          </a:p>
          <a:p>
            <a:pPr algn="just">
              <a:lnSpc>
                <a:spcPct val="100000"/>
              </a:lnSpc>
              <a:buNone/>
              <a:tabLst>
                <a:tab pos="0" algn="l"/>
              </a:tabLst>
            </a:pPr>
            <a:endParaRPr lang="en-US" sz="2200" strike="noStrike" spc="-1" dirty="0">
              <a:latin typeface="Trebuchet MS" panose="020B0603020202020204" pitchFamily="34" charset="0"/>
            </a:endParaRPr>
          </a:p>
          <a:p>
            <a:pPr algn="just">
              <a:lnSpc>
                <a:spcPct val="100000"/>
              </a:lnSpc>
              <a:buNone/>
              <a:tabLst>
                <a:tab pos="0" algn="l"/>
              </a:tabLst>
            </a:pPr>
            <a:endParaRPr lang="en-US" sz="2200" strike="noStrike" spc="-1" dirty="0">
              <a:latin typeface="Trebuchet MS" panose="020B0603020202020204" pitchFamily="34" charset="0"/>
            </a:endParaRPr>
          </a:p>
          <a:p>
            <a:pPr algn="just">
              <a:lnSpc>
                <a:spcPct val="100000"/>
              </a:lnSpc>
              <a:buNone/>
              <a:tabLst>
                <a:tab pos="0" algn="l"/>
              </a:tabLst>
            </a:pPr>
            <a:r>
              <a:rPr lang="en-IN" sz="2200" b="0" strike="noStrike" spc="-1" dirty="0">
                <a:latin typeface="Trebuchet MS" panose="020B0603020202020204" pitchFamily="34" charset="0"/>
              </a:rPr>
              <a:t>FUTURE WORK:</a:t>
            </a:r>
          </a:p>
          <a:p>
            <a:pPr marL="342900" indent="-342900" algn="just">
              <a:lnSpc>
                <a:spcPct val="100000"/>
              </a:lnSpc>
              <a:buFont typeface="Arial" panose="020B0604020202020204" pitchFamily="34" charset="0"/>
              <a:buChar char="•"/>
              <a:tabLst>
                <a:tab pos="0" algn="l"/>
              </a:tabLst>
            </a:pPr>
            <a:r>
              <a:rPr lang="en-IN" sz="2200" b="0" strike="noStrike" spc="-1" dirty="0">
                <a:latin typeface="Trebuchet MS" panose="020B0603020202020204" pitchFamily="34" charset="0"/>
              </a:rPr>
              <a:t>To use different feature extraction methods</a:t>
            </a:r>
            <a:r>
              <a:rPr lang="en-IN" sz="2200" spc="-1" dirty="0">
                <a:latin typeface="Trebuchet MS" panose="020B0603020202020204" pitchFamily="34" charset="0"/>
              </a:rPr>
              <a:t> like linear discriminant analysis, chi-square, etc.</a:t>
            </a:r>
          </a:p>
          <a:p>
            <a:pPr marL="342900" indent="-342900" algn="just">
              <a:lnSpc>
                <a:spcPct val="100000"/>
              </a:lnSpc>
              <a:buFont typeface="Arial" panose="020B0604020202020204" pitchFamily="34" charset="0"/>
              <a:buChar char="•"/>
              <a:tabLst>
                <a:tab pos="0" algn="l"/>
              </a:tabLst>
            </a:pPr>
            <a:r>
              <a:rPr lang="en-IN" sz="2200" spc="-1" dirty="0">
                <a:latin typeface="Trebuchet MS" panose="020B0603020202020204" pitchFamily="34" charset="0"/>
              </a:rPr>
              <a:t>Further exploration of different machine learning algorithms.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150;p11"/>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8" name="Google Shape;151;p11"/>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References</a:t>
            </a:r>
            <a:endParaRPr lang="en-IN" sz="2400" b="0" strike="noStrike" spc="-1">
              <a:latin typeface="Arial"/>
            </a:endParaRPr>
          </a:p>
        </p:txBody>
      </p:sp>
      <p:sp>
        <p:nvSpPr>
          <p:cNvPr id="69" name="Google Shape;152;p11"/>
          <p:cNvSpPr/>
          <p:nvPr/>
        </p:nvSpPr>
        <p:spPr>
          <a:xfrm>
            <a:off x="689810" y="1581120"/>
            <a:ext cx="10812379" cy="4832092"/>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343080" indent="12600" algn="just">
              <a:lnSpc>
                <a:spcPct val="100000"/>
              </a:lnSpc>
              <a:spcBef>
                <a:spcPts val="479"/>
              </a:spcBef>
              <a:buNone/>
              <a:tabLst>
                <a:tab pos="0" algn="l"/>
              </a:tabLst>
            </a:pPr>
            <a:endParaRPr lang="en-IN" sz="2200" b="0" strike="noStrike" spc="-1" dirty="0">
              <a:latin typeface="Trebuchet MS" panose="020B0603020202020204" pitchFamily="34" charset="0"/>
            </a:endParaRPr>
          </a:p>
          <a:p>
            <a:pPr algn="just">
              <a:lnSpc>
                <a:spcPct val="100000"/>
              </a:lnSpc>
              <a:buNone/>
              <a:tabLst>
                <a:tab pos="0" algn="l"/>
              </a:tabLst>
            </a:pPr>
            <a:r>
              <a:rPr lang="en-IN" sz="2200" b="0" strike="noStrike" spc="-1" dirty="0">
                <a:latin typeface="Trebuchet MS" panose="020B0603020202020204" pitchFamily="34" charset="0"/>
              </a:rPr>
              <a:t>1.</a:t>
            </a:r>
            <a:r>
              <a:rPr lang="en-IN" sz="2200" b="0" i="0" dirty="0">
                <a:effectLst/>
                <a:latin typeface="Trebuchet MS" panose="020B0603020202020204" pitchFamily="34" charset="0"/>
              </a:rPr>
              <a:t> </a:t>
            </a:r>
            <a:r>
              <a:rPr lang="en-IN" sz="2200" b="0" i="0" dirty="0" err="1">
                <a:effectLst/>
                <a:latin typeface="Trebuchet MS" panose="020B0603020202020204" pitchFamily="34" charset="0"/>
              </a:rPr>
              <a:t>Salhi</a:t>
            </a:r>
            <a:r>
              <a:rPr lang="en-IN" sz="2200" b="0" i="0" dirty="0">
                <a:effectLst/>
                <a:latin typeface="Trebuchet MS" panose="020B0603020202020204" pitchFamily="34" charset="0"/>
              </a:rPr>
              <a:t>, </a:t>
            </a:r>
            <a:r>
              <a:rPr lang="en-IN" sz="2200" b="0" i="0" dirty="0" err="1">
                <a:effectLst/>
                <a:latin typeface="Trebuchet MS" panose="020B0603020202020204" pitchFamily="34" charset="0"/>
              </a:rPr>
              <a:t>Dhai</a:t>
            </a:r>
            <a:r>
              <a:rPr lang="en-IN" sz="2200" b="0" i="0" dirty="0">
                <a:effectLst/>
                <a:latin typeface="Trebuchet MS" panose="020B0603020202020204" pitchFamily="34" charset="0"/>
              </a:rPr>
              <a:t> </a:t>
            </a:r>
            <a:r>
              <a:rPr lang="en-IN" sz="2200" b="0" i="0" dirty="0" err="1">
                <a:effectLst/>
                <a:latin typeface="Trebuchet MS" panose="020B0603020202020204" pitchFamily="34" charset="0"/>
              </a:rPr>
              <a:t>Eddine</a:t>
            </a:r>
            <a:r>
              <a:rPr lang="en-IN" sz="2200" b="0" i="0" dirty="0">
                <a:effectLst/>
                <a:latin typeface="Trebuchet MS" panose="020B0603020202020204" pitchFamily="34" charset="0"/>
              </a:rPr>
              <a:t>, </a:t>
            </a:r>
            <a:r>
              <a:rPr lang="en-IN" sz="2200" b="0" i="0" dirty="0" err="1">
                <a:effectLst/>
                <a:latin typeface="Trebuchet MS" panose="020B0603020202020204" pitchFamily="34" charset="0"/>
              </a:rPr>
              <a:t>Abdelkamel</a:t>
            </a:r>
            <a:r>
              <a:rPr lang="en-IN" sz="2200" b="0" i="0" dirty="0">
                <a:effectLst/>
                <a:latin typeface="Trebuchet MS" panose="020B0603020202020204" pitchFamily="34" charset="0"/>
              </a:rPr>
              <a:t> Tari, and M. </a:t>
            </a:r>
            <a:r>
              <a:rPr lang="en-IN" sz="2200" b="0" i="0" dirty="0" err="1">
                <a:effectLst/>
                <a:latin typeface="Trebuchet MS" panose="020B0603020202020204" pitchFamily="34" charset="0"/>
              </a:rPr>
              <a:t>Kechadi</a:t>
            </a:r>
            <a:r>
              <a:rPr lang="en-IN" sz="2200" b="0" i="0" dirty="0">
                <a:effectLst/>
                <a:latin typeface="Trebuchet MS" panose="020B0603020202020204" pitchFamily="34" charset="0"/>
              </a:rPr>
              <a:t>. "Using machine learning for heart disease prediction." </a:t>
            </a:r>
            <a:r>
              <a:rPr lang="en-IN" sz="2200" b="0" i="1" dirty="0">
                <a:effectLst/>
                <a:latin typeface="Trebuchet MS" panose="020B0603020202020204" pitchFamily="34" charset="0"/>
              </a:rPr>
              <a:t>International Conference on Computing Systems and Applications</a:t>
            </a:r>
            <a:r>
              <a:rPr lang="en-IN" sz="2200" b="0" i="0" dirty="0">
                <a:effectLst/>
                <a:latin typeface="Trebuchet MS" panose="020B0603020202020204" pitchFamily="34" charset="0"/>
              </a:rPr>
              <a:t>. Springer, Cham, 2020.</a:t>
            </a:r>
            <a:endParaRPr lang="en-IN" sz="2200" b="0" strike="noStrike" spc="-1" dirty="0">
              <a:latin typeface="Trebuchet MS" panose="020B0603020202020204" pitchFamily="34" charset="0"/>
            </a:endParaRPr>
          </a:p>
          <a:p>
            <a:pPr algn="just">
              <a:lnSpc>
                <a:spcPct val="100000"/>
              </a:lnSpc>
              <a:buNone/>
              <a:tabLst>
                <a:tab pos="0" algn="l"/>
              </a:tabLst>
            </a:pPr>
            <a:r>
              <a:rPr lang="en-IN" sz="2200" b="0" strike="noStrike" spc="-1" dirty="0">
                <a:latin typeface="Trebuchet MS" panose="020B0603020202020204" pitchFamily="34" charset="0"/>
              </a:rPr>
              <a:t>2. </a:t>
            </a:r>
            <a:r>
              <a:rPr lang="en-IN" sz="2200" b="0" strike="noStrike" spc="-1" dirty="0" err="1">
                <a:latin typeface="Trebuchet MS" panose="020B0603020202020204" pitchFamily="34" charset="0"/>
              </a:rPr>
              <a:t>Boukhatem</a:t>
            </a:r>
            <a:r>
              <a:rPr lang="en-IN" sz="2200" b="0" strike="noStrike" spc="-1" dirty="0">
                <a:latin typeface="Trebuchet MS" panose="020B0603020202020204" pitchFamily="34" charset="0"/>
              </a:rPr>
              <a:t>, </a:t>
            </a:r>
            <a:r>
              <a:rPr lang="en-IN" sz="2200" b="0" strike="noStrike" spc="-1" dirty="0" err="1">
                <a:latin typeface="Trebuchet MS" panose="020B0603020202020204" pitchFamily="34" charset="0"/>
              </a:rPr>
              <a:t>Chaimaa</a:t>
            </a:r>
            <a:r>
              <a:rPr lang="en-IN" sz="2200" b="0" strike="noStrike" spc="-1" dirty="0">
                <a:latin typeface="Trebuchet MS" panose="020B0603020202020204" pitchFamily="34" charset="0"/>
              </a:rPr>
              <a:t>, Heba Yahia Youssef, and Ali </a:t>
            </a:r>
            <a:r>
              <a:rPr lang="en-IN" sz="2200" b="0" strike="noStrike" spc="-1" dirty="0" err="1">
                <a:latin typeface="Trebuchet MS" panose="020B0603020202020204" pitchFamily="34" charset="0"/>
              </a:rPr>
              <a:t>Bou</a:t>
            </a:r>
            <a:r>
              <a:rPr lang="en-IN" sz="2200" b="0" strike="noStrike" spc="-1" dirty="0">
                <a:latin typeface="Trebuchet MS" panose="020B0603020202020204" pitchFamily="34" charset="0"/>
              </a:rPr>
              <a:t> Nassif. "Heart Disease Prediction Using Machine Learning." 2022 Advances in Science and Engineering Technology International Conferences </a:t>
            </a:r>
          </a:p>
          <a:p>
            <a:pPr algn="just">
              <a:lnSpc>
                <a:spcPct val="100000"/>
              </a:lnSpc>
              <a:buNone/>
              <a:tabLst>
                <a:tab pos="0" algn="l"/>
              </a:tabLst>
            </a:pPr>
            <a:r>
              <a:rPr lang="en-IN" sz="2200" b="0" strike="noStrike" spc="-1" dirty="0">
                <a:latin typeface="Trebuchet MS" panose="020B0603020202020204" pitchFamily="34" charset="0"/>
              </a:rPr>
              <a:t>(ASET). IEEE, 2022.</a:t>
            </a:r>
          </a:p>
          <a:p>
            <a:pPr algn="just">
              <a:lnSpc>
                <a:spcPct val="100000"/>
              </a:lnSpc>
              <a:buNone/>
              <a:tabLst>
                <a:tab pos="0" algn="l"/>
              </a:tabLst>
            </a:pPr>
            <a:r>
              <a:rPr lang="en-IN" sz="2200" spc="-1" dirty="0">
                <a:latin typeface="Trebuchet MS" panose="020B0603020202020204" pitchFamily="34" charset="0"/>
              </a:rPr>
              <a:t>3.</a:t>
            </a:r>
            <a:r>
              <a:rPr lang="en-US" sz="2200" b="0" i="0" dirty="0">
                <a:effectLst/>
                <a:latin typeface="Trebuchet MS" panose="020B0603020202020204" pitchFamily="34" charset="0"/>
              </a:rPr>
              <a:t> Gao, Xiao-Yan, et al. "Improving the accuracy for analyzing heart diseases prediction based on the ensemble method." </a:t>
            </a:r>
            <a:r>
              <a:rPr lang="en-US" sz="2200" b="0" i="1" dirty="0">
                <a:effectLst/>
                <a:latin typeface="Trebuchet MS" panose="020B0603020202020204" pitchFamily="34" charset="0"/>
              </a:rPr>
              <a:t>Complexity</a:t>
            </a:r>
            <a:r>
              <a:rPr lang="en-US" sz="2200" b="0" i="0" dirty="0">
                <a:effectLst/>
                <a:latin typeface="Trebuchet MS" panose="020B0603020202020204" pitchFamily="34" charset="0"/>
              </a:rPr>
              <a:t> 2021 (2021).</a:t>
            </a:r>
          </a:p>
          <a:p>
            <a:pPr algn="just">
              <a:lnSpc>
                <a:spcPct val="100000"/>
              </a:lnSpc>
              <a:buNone/>
              <a:tabLst>
                <a:tab pos="0" algn="l"/>
              </a:tabLst>
            </a:pPr>
            <a:r>
              <a:rPr lang="en-IN" sz="2200" b="0" strike="noStrike" spc="-1" dirty="0">
                <a:latin typeface="Trebuchet MS" panose="020B0603020202020204" pitchFamily="34" charset="0"/>
              </a:rPr>
              <a:t>4.</a:t>
            </a:r>
            <a:r>
              <a:rPr lang="en-IN" sz="2200" b="0" i="0" dirty="0">
                <a:effectLst/>
                <a:latin typeface="Trebuchet MS" panose="020B0603020202020204" pitchFamily="34" charset="0"/>
              </a:rPr>
              <a:t> Mohan, </a:t>
            </a:r>
            <a:r>
              <a:rPr lang="en-IN" sz="2200" b="0" i="0" dirty="0" err="1">
                <a:effectLst/>
                <a:latin typeface="Trebuchet MS" panose="020B0603020202020204" pitchFamily="34" charset="0"/>
              </a:rPr>
              <a:t>Senthilkumar</a:t>
            </a:r>
            <a:r>
              <a:rPr lang="en-IN" sz="2200" b="0" i="0" dirty="0">
                <a:effectLst/>
                <a:latin typeface="Trebuchet MS" panose="020B0603020202020204" pitchFamily="34" charset="0"/>
              </a:rPr>
              <a:t>, </a:t>
            </a:r>
            <a:r>
              <a:rPr lang="en-IN" sz="2200" b="0" i="0" dirty="0" err="1">
                <a:effectLst/>
                <a:latin typeface="Trebuchet MS" panose="020B0603020202020204" pitchFamily="34" charset="0"/>
              </a:rPr>
              <a:t>Chandrasegar</a:t>
            </a:r>
            <a:r>
              <a:rPr lang="en-IN" sz="2200" b="0" i="0" dirty="0">
                <a:effectLst/>
                <a:latin typeface="Trebuchet MS" panose="020B0603020202020204" pitchFamily="34" charset="0"/>
              </a:rPr>
              <a:t> </a:t>
            </a:r>
            <a:r>
              <a:rPr lang="en-IN" sz="2200" b="0" i="0" dirty="0" err="1">
                <a:effectLst/>
                <a:latin typeface="Trebuchet MS" panose="020B0603020202020204" pitchFamily="34" charset="0"/>
              </a:rPr>
              <a:t>Thirumalai</a:t>
            </a:r>
            <a:r>
              <a:rPr lang="en-IN" sz="2200" b="0" i="0" dirty="0">
                <a:effectLst/>
                <a:latin typeface="Trebuchet MS" panose="020B0603020202020204" pitchFamily="34" charset="0"/>
              </a:rPr>
              <a:t>, and Gautam Srivastava. "Effective heart disease prediction using hybrid machine learning techniques." </a:t>
            </a:r>
            <a:r>
              <a:rPr lang="en-IN" sz="2200" b="0" i="1" dirty="0">
                <a:effectLst/>
                <a:latin typeface="Trebuchet MS" panose="020B0603020202020204" pitchFamily="34" charset="0"/>
              </a:rPr>
              <a:t>IEEE access</a:t>
            </a:r>
            <a:r>
              <a:rPr lang="en-IN" sz="2200" b="0" i="0" dirty="0">
                <a:effectLst/>
                <a:latin typeface="Trebuchet MS" panose="020B0603020202020204" pitchFamily="34" charset="0"/>
              </a:rPr>
              <a:t> 7 (2019): 81542-81554.</a:t>
            </a:r>
            <a:endParaRPr lang="en-IN" sz="2200" b="0" strike="noStrike" spc="-1" dirty="0">
              <a:latin typeface="Trebuchet MS" panose="020B0603020202020204" pitchFamily="34" charset="0"/>
            </a:endParaRPr>
          </a:p>
          <a:p>
            <a:pPr algn="just">
              <a:lnSpc>
                <a:spcPct val="100000"/>
              </a:lnSpc>
              <a:buNone/>
              <a:tabLst>
                <a:tab pos="0" algn="l"/>
              </a:tabLst>
            </a:pPr>
            <a:endParaRPr lang="en-IN" sz="2200" b="0" strike="noStrike" spc="-1" dirty="0">
              <a:latin typeface="Trebuchet MS" panose="020B0603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oogle Shape;157;p12"/>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71" name="Google Shape;158;p12"/>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IEEE Draft</a:t>
            </a:r>
            <a:endParaRPr lang="en-IN" sz="2400" b="0" strike="noStrike" spc="-1">
              <a:latin typeface="Arial"/>
            </a:endParaRPr>
          </a:p>
        </p:txBody>
      </p:sp>
      <p:sp>
        <p:nvSpPr>
          <p:cNvPr id="72" name="Google Shape;159;p12"/>
          <p:cNvSpPr/>
          <p:nvPr/>
        </p:nvSpPr>
        <p:spPr>
          <a:xfrm>
            <a:off x="457200" y="1905120"/>
            <a:ext cx="10515240" cy="46166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12600" algn="just">
              <a:lnSpc>
                <a:spcPct val="100000"/>
              </a:lnSpc>
              <a:buNone/>
              <a:tabLst>
                <a:tab pos="0" algn="l"/>
              </a:tabLst>
            </a:pPr>
            <a:r>
              <a:rPr lang="en-IN" sz="2400" b="0" strike="noStrike" spc="-1" dirty="0">
                <a:latin typeface="Arial"/>
              </a:rPr>
              <a:t>Link to report doc</a:t>
            </a:r>
          </a:p>
        </p:txBody>
      </p:sp>
      <p:sp>
        <p:nvSpPr>
          <p:cNvPr id="2" name="TextBox 1">
            <a:extLst>
              <a:ext uri="{FF2B5EF4-FFF2-40B4-BE49-F238E27FC236}">
                <a16:creationId xmlns:a16="http://schemas.microsoft.com/office/drawing/2014/main" id="{166B8A76-E015-E779-457C-36CA90B3A6B4}"/>
              </a:ext>
            </a:extLst>
          </p:cNvPr>
          <p:cNvSpPr txBox="1"/>
          <p:nvPr/>
        </p:nvSpPr>
        <p:spPr>
          <a:xfrm>
            <a:off x="801278" y="2611225"/>
            <a:ext cx="8559538" cy="369332"/>
          </a:xfrm>
          <a:prstGeom prst="rect">
            <a:avLst/>
          </a:prstGeom>
          <a:noFill/>
        </p:spPr>
        <p:txBody>
          <a:bodyPr wrap="square" rtlCol="0">
            <a:spAutoFit/>
          </a:bodyPr>
          <a:lstStyle/>
          <a:p>
            <a:r>
              <a:rPr lang="en-IN" dirty="0"/>
              <a:t>https://github.com/avantika0601/Heart_Attack_Prediction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71;p14"/>
          <p:cNvSpPr/>
          <p:nvPr/>
        </p:nvSpPr>
        <p:spPr>
          <a:xfrm>
            <a:off x="4371480" y="3352680"/>
            <a:ext cx="2506320" cy="707886"/>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r">
              <a:lnSpc>
                <a:spcPct val="100000"/>
              </a:lnSpc>
              <a:buNone/>
              <a:tabLst>
                <a:tab pos="0" algn="l"/>
              </a:tabLst>
            </a:pPr>
            <a:r>
              <a:rPr lang="en-US" sz="4000" b="0" strike="noStrike" spc="-1">
                <a:solidFill>
                  <a:srgbClr val="FF0000"/>
                </a:solidFill>
                <a:latin typeface="Trebuchet MS"/>
                <a:ea typeface="Trebuchet MS"/>
              </a:rPr>
              <a:t>Thank You</a:t>
            </a:r>
            <a:endParaRPr lang="en-IN" sz="4000" b="0" strike="noStrike" spc="-1">
              <a:latin typeface="Arial"/>
            </a:endParaRPr>
          </a:p>
        </p:txBody>
      </p:sp>
      <p:sp>
        <p:nvSpPr>
          <p:cNvPr id="2" name="Google Shape;91;p3">
            <a:extLst>
              <a:ext uri="{FF2B5EF4-FFF2-40B4-BE49-F238E27FC236}">
                <a16:creationId xmlns:a16="http://schemas.microsoft.com/office/drawing/2014/main" id="{87D9A174-8E14-7A8A-55D1-5B26AB419931}"/>
              </a:ext>
            </a:extLst>
          </p:cNvPr>
          <p:cNvSpPr/>
          <p:nvPr/>
        </p:nvSpPr>
        <p:spPr>
          <a:xfrm>
            <a:off x="4371480" y="779841"/>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Google Shape;91;p3"/>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0" name="Google Shape;92;p3"/>
          <p:cNvSpPr/>
          <p:nvPr/>
        </p:nvSpPr>
        <p:spPr>
          <a:xfrm>
            <a:off x="539685" y="2055240"/>
            <a:ext cx="10128196" cy="4251292"/>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800" indent="-190440" algn="just">
              <a:tabLst>
                <a:tab pos="0" algn="l"/>
              </a:tabLst>
            </a:pPr>
            <a:r>
              <a:rPr lang="en-US" sz="2400" b="0" dirty="0">
                <a:effectLst/>
                <a:latin typeface="Trebuchet MS" panose="020B0603020202020204" pitchFamily="34" charset="0"/>
              </a:rPr>
              <a:t>Cardiovascular diseases (CVDs) are the leading cause of death globally. An estimated 17.9 million people died from CVDs in 2019, representing 32% of all global deaths. Of these deaths, 85% were due to heart attack and stroke.</a:t>
            </a:r>
            <a:r>
              <a:rPr lang="en-US" sz="2400" dirty="0">
                <a:latin typeface="Trebuchet MS" panose="020B0603020202020204" pitchFamily="34" charset="0"/>
              </a:rPr>
              <a:t> Hence, it is very important and concerning to predict CVDs beforehand.</a:t>
            </a:r>
          </a:p>
          <a:p>
            <a:pPr marL="685800" indent="-190440" algn="just">
              <a:tabLst>
                <a:tab pos="0" algn="l"/>
              </a:tabLst>
            </a:pPr>
            <a:r>
              <a:rPr lang="en-US" sz="2400" dirty="0">
                <a:latin typeface="Trebuchet MS" panose="020B0603020202020204" pitchFamily="34" charset="0"/>
              </a:rPr>
              <a:t>We have applied various classification </a:t>
            </a:r>
            <a:r>
              <a:rPr lang="en-IN" sz="2400" dirty="0">
                <a:latin typeface="Trebuchet MS" panose="020B0603020202020204" pitchFamily="34" charset="0"/>
              </a:rPr>
              <a:t>techniques to predict</a:t>
            </a:r>
            <a:r>
              <a:rPr lang="en-US" sz="2400" dirty="0">
                <a:latin typeface="Trebuchet MS" panose="020B0603020202020204" pitchFamily="34" charset="0"/>
              </a:rPr>
              <a:t> if a patient is likely to have a heart disease based on various medical features.</a:t>
            </a:r>
            <a:endParaRPr lang="en-US" sz="2400" b="0" dirty="0">
              <a:effectLst/>
              <a:latin typeface="Trebuchet MS" panose="020B0603020202020204" pitchFamily="34" charset="0"/>
            </a:endParaRPr>
          </a:p>
          <a:p>
            <a:pPr marL="685800" indent="-190440" algn="just">
              <a:lnSpc>
                <a:spcPct val="100000"/>
              </a:lnSpc>
              <a:buNone/>
              <a:tabLst>
                <a:tab pos="0" algn="l"/>
              </a:tabLst>
            </a:pPr>
            <a:endParaRPr lang="en-IN" sz="2400" b="0" strike="noStrike" spc="-1" dirty="0">
              <a:latin typeface="Arial"/>
            </a:endParaRPr>
          </a:p>
        </p:txBody>
      </p:sp>
      <p:sp>
        <p:nvSpPr>
          <p:cNvPr id="51" name="Google Shape;93;p3"/>
          <p:cNvSpPr/>
          <p:nvPr/>
        </p:nvSpPr>
        <p:spPr>
          <a:xfrm>
            <a:off x="4191120" y="1143000"/>
            <a:ext cx="64767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2720" indent="-342720" algn="r">
              <a:lnSpc>
                <a:spcPct val="100000"/>
              </a:lnSpc>
              <a:buNone/>
              <a:tabLst>
                <a:tab pos="0" algn="l"/>
              </a:tabLst>
            </a:pPr>
            <a:r>
              <a:rPr lang="en-US" sz="2400" b="0" strike="noStrike" spc="-1">
                <a:solidFill>
                  <a:srgbClr val="FF0000"/>
                </a:solidFill>
                <a:latin typeface="Trebuchet MS"/>
                <a:ea typeface="Trebuchet MS"/>
              </a:rPr>
              <a:t>Abstract and Scope</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166540" y="1636294"/>
            <a:ext cx="11858919" cy="5221705"/>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800" indent="-343080" algn="just">
              <a:lnSpc>
                <a:spcPct val="100000"/>
              </a:lnSpc>
              <a:buNone/>
              <a:tabLst>
                <a:tab pos="0" algn="l"/>
              </a:tabLst>
            </a:pPr>
            <a:r>
              <a:rPr lang="en-IN" sz="2200" b="1" strike="noStrike" spc="-1" dirty="0">
                <a:latin typeface="Trebuchet MS" panose="020B0603020202020204" pitchFamily="34" charset="0"/>
                <a:ea typeface="Trebuchet MS"/>
              </a:rPr>
              <a:t>MODULES USED</a:t>
            </a:r>
          </a:p>
          <a:p>
            <a:pPr marL="342720" algn="just">
              <a:lnSpc>
                <a:spcPct val="100000"/>
              </a:lnSpc>
              <a:tabLst>
                <a:tab pos="0" algn="l"/>
              </a:tabLst>
            </a:pPr>
            <a:r>
              <a:rPr lang="en-IN" sz="2200" spc="-1" dirty="0">
                <a:latin typeface="Trebuchet MS" panose="020B0603020202020204" pitchFamily="34" charset="0"/>
              </a:rPr>
              <a:t>Pandas, NumPy</a:t>
            </a:r>
            <a:r>
              <a:rPr lang="en-IN" sz="2200" b="0" strike="noStrike" spc="-1" dirty="0">
                <a:latin typeface="Trebuchet MS" panose="020B0603020202020204" pitchFamily="34" charset="0"/>
              </a:rPr>
              <a:t>, M</a:t>
            </a:r>
            <a:r>
              <a:rPr lang="en-IN" sz="2200" spc="-1" dirty="0">
                <a:latin typeface="Trebuchet MS" panose="020B0603020202020204" pitchFamily="34" charset="0"/>
              </a:rPr>
              <a:t>atplotlib, S</a:t>
            </a:r>
            <a:r>
              <a:rPr lang="en-IN" sz="2200" b="0" strike="noStrike" spc="-1" dirty="0">
                <a:latin typeface="Trebuchet MS" panose="020B0603020202020204" pitchFamily="34" charset="0"/>
              </a:rPr>
              <a:t>eaborn, Sklearn, Warnings</a:t>
            </a:r>
            <a:r>
              <a:rPr lang="en-IN" sz="2200" spc="-1" dirty="0">
                <a:latin typeface="Trebuchet MS" panose="020B0603020202020204" pitchFamily="34" charset="0"/>
              </a:rPr>
              <a:t>, </a:t>
            </a:r>
            <a:r>
              <a:rPr lang="en-IN" sz="2200" spc="-1" dirty="0" err="1">
                <a:latin typeface="Trebuchet MS" panose="020B0603020202020204" pitchFamily="34" charset="0"/>
              </a:rPr>
              <a:t>Plotnine</a:t>
            </a:r>
            <a:r>
              <a:rPr lang="en-IN" sz="2200" spc="-1" dirty="0">
                <a:latin typeface="Trebuchet MS" panose="020B0603020202020204" pitchFamily="34" charset="0"/>
              </a:rPr>
              <a:t>, </a:t>
            </a:r>
            <a:r>
              <a:rPr lang="en-IN" sz="2200" spc="-1" dirty="0" err="1">
                <a:latin typeface="Trebuchet MS" panose="020B0603020202020204" pitchFamily="34" charset="0"/>
              </a:rPr>
              <a:t>Imblearn</a:t>
            </a:r>
            <a:r>
              <a:rPr lang="en-IN" sz="2200" spc="-1" dirty="0">
                <a:latin typeface="Trebuchet MS" panose="020B0603020202020204" pitchFamily="34" charset="0"/>
              </a:rPr>
              <a:t>, </a:t>
            </a:r>
            <a:r>
              <a:rPr lang="en-IN" sz="2200" spc="-1" dirty="0" err="1">
                <a:latin typeface="Trebuchet MS" panose="020B0603020202020204" pitchFamily="34" charset="0"/>
              </a:rPr>
              <a:t>XGB</a:t>
            </a:r>
            <a:r>
              <a:rPr lang="en-IN" sz="2200" strike="noStrike" spc="-1" dirty="0" err="1">
                <a:latin typeface="Trebuchet MS" panose="020B0603020202020204" pitchFamily="34" charset="0"/>
              </a:rPr>
              <a:t>oost</a:t>
            </a:r>
            <a:r>
              <a:rPr lang="en-IN" sz="2200" spc="-1" dirty="0">
                <a:latin typeface="Trebuchet MS" panose="020B0603020202020204" pitchFamily="34" charset="0"/>
              </a:rPr>
              <a:t>.</a:t>
            </a:r>
          </a:p>
          <a:p>
            <a:pPr marL="342720" algn="just">
              <a:lnSpc>
                <a:spcPct val="100000"/>
              </a:lnSpc>
              <a:tabLst>
                <a:tab pos="0" algn="l"/>
              </a:tabLst>
            </a:pPr>
            <a:r>
              <a:rPr lang="en-IN" sz="2200" b="1" spc="-1" dirty="0">
                <a:latin typeface="Trebuchet MS" panose="020B0603020202020204" pitchFamily="34" charset="0"/>
              </a:rPr>
              <a:t>DATASET</a:t>
            </a:r>
          </a:p>
          <a:p>
            <a:pPr marL="342720" algn="just">
              <a:tabLst>
                <a:tab pos="0" algn="l"/>
              </a:tabLst>
            </a:pPr>
            <a:r>
              <a:rPr lang="en-US" sz="2200" b="0" i="0" dirty="0">
                <a:effectLst/>
                <a:latin typeface="Trebuchet MS" panose="020B0603020202020204" pitchFamily="34" charset="0"/>
              </a:rPr>
              <a:t>We have used the well-known Cleveland dataset, collected from </a:t>
            </a:r>
            <a:r>
              <a:rPr lang="en-US" sz="2200" dirty="0">
                <a:latin typeface="Trebuchet MS" panose="020B0603020202020204" pitchFamily="34" charset="0"/>
              </a:rPr>
              <a:t>UCI</a:t>
            </a:r>
            <a:r>
              <a:rPr lang="en-US" sz="2200" b="0" i="0" dirty="0">
                <a:effectLst/>
                <a:latin typeface="Trebuchet MS" panose="020B0603020202020204" pitchFamily="34" charset="0"/>
              </a:rPr>
              <a:t> machine learning repository, which is available on Kaggle. It consists of 13 attributes.</a:t>
            </a:r>
          </a:p>
          <a:p>
            <a:pPr marL="342720" algn="just">
              <a:tabLst>
                <a:tab pos="0" algn="l"/>
              </a:tabLst>
            </a:pPr>
            <a:endParaRPr lang="en-IN" sz="2000" b="0" strike="noStrike" spc="-1" dirty="0">
              <a:latin typeface="Trebuchet MS" panose="020B0603020202020204" pitchFamily="34" charset="0"/>
            </a:endParaRPr>
          </a:p>
          <a:p>
            <a:pPr marL="342720" algn="just">
              <a:lnSpc>
                <a:spcPct val="100000"/>
              </a:lnSpc>
              <a:tabLst>
                <a:tab pos="0" algn="l"/>
              </a:tabLst>
            </a:pPr>
            <a:r>
              <a:rPr lang="en-IN" sz="2200" spc="-1" dirty="0">
                <a:latin typeface="Trebuchet MS" panose="020B0603020202020204" pitchFamily="34" charset="0"/>
              </a:rPr>
              <a:t>1) Age (</a:t>
            </a:r>
            <a:r>
              <a:rPr lang="en-IN" sz="2200" spc="-1" dirty="0" err="1">
                <a:latin typeface="Trebuchet MS" panose="020B0603020202020204" pitchFamily="34" charset="0"/>
              </a:rPr>
              <a:t>yrs</a:t>
            </a:r>
            <a:r>
              <a:rPr lang="en-IN" sz="2200" spc="-1" dirty="0">
                <a:latin typeface="Trebuchet MS" panose="020B0603020202020204" pitchFamily="34" charset="0"/>
              </a:rPr>
              <a:t>)				        					 8) Max heart rate achieved</a:t>
            </a:r>
          </a:p>
          <a:p>
            <a:pPr marL="342720" algn="just">
              <a:lnSpc>
                <a:spcPct val="100000"/>
              </a:lnSpc>
              <a:tabLst>
                <a:tab pos="0" algn="l"/>
              </a:tabLst>
            </a:pPr>
            <a:r>
              <a:rPr lang="en-IN" sz="2200" spc="-1" dirty="0">
                <a:latin typeface="Trebuchet MS" panose="020B0603020202020204" pitchFamily="34" charset="0"/>
              </a:rPr>
              <a:t>2) Sex 				      						 9) Exercise-induced angina (0,1)</a:t>
            </a:r>
          </a:p>
          <a:p>
            <a:pPr marL="342720" algn="just">
              <a:lnSpc>
                <a:spcPct val="100000"/>
              </a:lnSpc>
              <a:tabLst>
                <a:tab pos="0" algn="l"/>
              </a:tabLst>
            </a:pPr>
            <a:r>
              <a:rPr lang="en-IN" sz="2200" spc="-1" dirty="0">
                <a:latin typeface="Trebuchet MS" panose="020B0603020202020204" pitchFamily="34" charset="0"/>
              </a:rPr>
              <a:t>3) Chest Pain	                           				 10)ST depression when workout compared to 														amount of rest taken</a:t>
            </a:r>
          </a:p>
          <a:p>
            <a:pPr marL="342720" algn="just">
              <a:lnSpc>
                <a:spcPct val="100000"/>
              </a:lnSpc>
              <a:tabLst>
                <a:tab pos="0" algn="l"/>
              </a:tabLst>
            </a:pPr>
            <a:r>
              <a:rPr lang="en-IN" sz="2200" spc="-1" dirty="0">
                <a:latin typeface="Trebuchet MS" panose="020B0603020202020204" pitchFamily="34" charset="0"/>
              </a:rPr>
              <a:t>4) Resting blood pressure(mm Hg)	       		 11) Slope of peak exercise ST segment</a:t>
            </a:r>
          </a:p>
          <a:p>
            <a:pPr marL="342720" algn="just">
              <a:lnSpc>
                <a:spcPct val="100000"/>
              </a:lnSpc>
              <a:tabLst>
                <a:tab pos="0" algn="l"/>
              </a:tabLst>
            </a:pPr>
            <a:r>
              <a:rPr lang="en-IN" sz="2200" spc="-1" dirty="0">
                <a:latin typeface="Trebuchet MS" panose="020B0603020202020204" pitchFamily="34" charset="0"/>
              </a:rPr>
              <a:t>5) Serum cholesterol (mg/dl)	       			 12) No. of major vessels coloured by Fluoroscopy</a:t>
            </a:r>
          </a:p>
          <a:p>
            <a:pPr marL="342720" algn="just">
              <a:lnSpc>
                <a:spcPct val="100000"/>
              </a:lnSpc>
              <a:tabLst>
                <a:tab pos="0" algn="l"/>
              </a:tabLst>
            </a:pPr>
            <a:r>
              <a:rPr lang="en-IN" sz="2200" spc="-1" dirty="0">
                <a:latin typeface="Trebuchet MS" panose="020B0603020202020204" pitchFamily="34" charset="0"/>
              </a:rPr>
              <a:t>6) Fasting blood sugar 		       				 13) Defect type</a:t>
            </a:r>
          </a:p>
          <a:p>
            <a:pPr marL="342720" algn="just">
              <a:lnSpc>
                <a:spcPct val="100000"/>
              </a:lnSpc>
              <a:tabLst>
                <a:tab pos="0" algn="l"/>
              </a:tabLst>
            </a:pPr>
            <a:r>
              <a:rPr lang="en-IN" sz="2200" spc="-1" dirty="0">
                <a:latin typeface="Trebuchet MS" panose="020B0603020202020204" pitchFamily="34" charset="0"/>
              </a:rPr>
              <a:t>7) Resting electrocardiographic 	  		       14) Heart Disease 	</a:t>
            </a: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Tree>
    <p:extLst>
      <p:ext uri="{BB962C8B-B14F-4D97-AF65-F5344CB8AC3E}">
        <p14:creationId xmlns:p14="http://schemas.microsoft.com/office/powerpoint/2010/main" val="338645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166540" y="1749960"/>
            <a:ext cx="11858919" cy="477276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342720" algn="just">
              <a:lnSpc>
                <a:spcPct val="100000"/>
              </a:lnSpc>
              <a:buClr>
                <a:srgbClr val="0033CC"/>
              </a:buClr>
              <a:tabLst>
                <a:tab pos="0" algn="l"/>
              </a:tabLst>
            </a:pPr>
            <a:r>
              <a:rPr lang="en-IN" sz="2200" spc="-1" dirty="0">
                <a:latin typeface="Trebuchet MS" panose="020B0603020202020204" pitchFamily="34" charset="0"/>
              </a:rPr>
              <a:t>IMPLEMENTATION</a:t>
            </a: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r>
              <a:rPr lang="en-IN" sz="2200" spc="-1" dirty="0">
                <a:latin typeface="Trebuchet MS" panose="020B0603020202020204" pitchFamily="34" charset="0"/>
              </a:rPr>
              <a:t>Exploratory Data Analysis (EDA) :</a:t>
            </a:r>
          </a:p>
          <a:p>
            <a:pPr marL="685620" indent="-342900" algn="just">
              <a:lnSpc>
                <a:spcPct val="100000"/>
              </a:lnSpc>
              <a:buClr>
                <a:srgbClr val="0033CC"/>
              </a:buClr>
              <a:buFont typeface="Arial" panose="020B0604020202020204" pitchFamily="34" charset="0"/>
              <a:buChar char="•"/>
              <a:tabLst>
                <a:tab pos="0" algn="l"/>
              </a:tabLst>
            </a:pPr>
            <a:r>
              <a:rPr lang="en-IN" sz="2200" spc="-1" dirty="0">
                <a:latin typeface="Trebuchet MS" panose="020B0603020202020204" pitchFamily="34" charset="0"/>
              </a:rPr>
              <a:t>Separating categorical and continuous values.</a:t>
            </a:r>
          </a:p>
          <a:p>
            <a:pPr marL="685620" indent="-342900" algn="just">
              <a:buClr>
                <a:srgbClr val="0033CC"/>
              </a:buClr>
              <a:buFont typeface="Arial" panose="020B0604020202020204" pitchFamily="34" charset="0"/>
              <a:buChar char="•"/>
              <a:tabLst>
                <a:tab pos="0" algn="l"/>
              </a:tabLst>
            </a:pPr>
            <a:r>
              <a:rPr lang="en-IN" sz="2200" spc="-1" dirty="0">
                <a:latin typeface="Trebuchet MS" panose="020B0603020202020204" pitchFamily="34" charset="0"/>
              </a:rPr>
              <a:t>Univariate analysis </a:t>
            </a:r>
            <a:r>
              <a:rPr lang="en-US" sz="2200" spc="-1" dirty="0">
                <a:latin typeface="Consolas" panose="020B0609020204030204" pitchFamily="49" charset="0"/>
              </a:rPr>
              <a:t>- </a:t>
            </a:r>
            <a:r>
              <a:rPr lang="en-US" sz="2200" b="0" dirty="0">
                <a:effectLst/>
                <a:latin typeface="Trebuchet MS" panose="020B0603020202020204" pitchFamily="34" charset="0"/>
              </a:rPr>
              <a:t>For categorical features bar plots are used to calculate the number of each category in a particular variable. For numerical features, probability density plots are used to look at the distribution of the variable.</a:t>
            </a:r>
          </a:p>
          <a:p>
            <a:pPr marL="685620" indent="-342900" algn="just">
              <a:buClr>
                <a:srgbClr val="0033CC"/>
              </a:buClr>
              <a:buFont typeface="Arial" panose="020B0604020202020204" pitchFamily="34" charset="0"/>
              <a:buChar char="•"/>
              <a:tabLst>
                <a:tab pos="0" algn="l"/>
              </a:tabLst>
            </a:pPr>
            <a:r>
              <a:rPr lang="en-IN" sz="2200" spc="-1" dirty="0">
                <a:latin typeface="Trebuchet MS" panose="020B0603020202020204" pitchFamily="34" charset="0"/>
              </a:rPr>
              <a:t>Bivariate analysis – Between various features and the target</a:t>
            </a:r>
            <a:endParaRPr lang="en-US" sz="2200" spc="-1" dirty="0">
              <a:latin typeface="Trebuchet MS" panose="020B0603020202020204" pitchFamily="34" charset="0"/>
            </a:endParaRPr>
          </a:p>
          <a:p>
            <a:pPr marL="685620" indent="-342900" algn="just">
              <a:buClr>
                <a:srgbClr val="0033CC"/>
              </a:buClr>
              <a:buFont typeface="Arial" panose="020B0604020202020204" pitchFamily="34" charset="0"/>
              <a:buChar char="•"/>
              <a:tabLst>
                <a:tab pos="0" algn="l"/>
              </a:tabLst>
            </a:pPr>
            <a:r>
              <a:rPr lang="en-IN" sz="2200" spc="-1" dirty="0">
                <a:latin typeface="Trebuchet MS" panose="020B0603020202020204" pitchFamily="34" charset="0"/>
              </a:rPr>
              <a:t>Multivariate analysis – Using correlation matrix and finding features that are more important.</a:t>
            </a:r>
          </a:p>
          <a:p>
            <a:pPr marL="685620" indent="-342900" algn="just">
              <a:buClr>
                <a:srgbClr val="0033CC"/>
              </a:buClr>
              <a:buFont typeface="Arial" panose="020B0604020202020204" pitchFamily="34" charset="0"/>
              <a:buChar char="•"/>
              <a:tabLst>
                <a:tab pos="0" algn="l"/>
              </a:tabLst>
            </a:pPr>
            <a:r>
              <a:rPr lang="en-IN" sz="2200" b="0" spc="-1" dirty="0">
                <a:effectLst/>
                <a:latin typeface="Trebuchet MS" panose="020B0603020202020204" pitchFamily="34" charset="0"/>
              </a:rPr>
              <a:t>Outlier analysis</a:t>
            </a:r>
          </a:p>
          <a:p>
            <a:pPr marL="685620" indent="-342900" algn="just">
              <a:buClr>
                <a:srgbClr val="0033CC"/>
              </a:buClr>
              <a:buFont typeface="Arial" panose="020B0604020202020204" pitchFamily="34" charset="0"/>
              <a:buChar cha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r>
              <a:rPr lang="en-IN" sz="2200" spc="-1" dirty="0">
                <a:latin typeface="Trebuchet MS" panose="020B0603020202020204" pitchFamily="34" charset="0"/>
              </a:rPr>
              <a:t>Data Splitting:</a:t>
            </a:r>
          </a:p>
          <a:p>
            <a:pPr marL="342720" algn="just">
              <a:lnSpc>
                <a:spcPct val="100000"/>
              </a:lnSpc>
              <a:buClr>
                <a:srgbClr val="0033CC"/>
              </a:buClr>
              <a:tabLst>
                <a:tab pos="0" algn="l"/>
              </a:tabLst>
            </a:pPr>
            <a:r>
              <a:rPr lang="en-IN" sz="2200" spc="-1" dirty="0">
                <a:latin typeface="Trebuchet MS" panose="020B0603020202020204" pitchFamily="34" charset="0"/>
              </a:rPr>
              <a:t>80% of the data is considered for training and the rest 20% for testing.</a:t>
            </a:r>
          </a:p>
          <a:p>
            <a:pPr marL="685620" indent="-342900" algn="just">
              <a:buClr>
                <a:srgbClr val="0033CC"/>
              </a:buClr>
              <a:buFont typeface="Arial" panose="020B0604020202020204" pitchFamily="34" charset="0"/>
              <a:buChar char="•"/>
              <a:tabLst>
                <a:tab pos="0" algn="l"/>
              </a:tabLst>
            </a:pPr>
            <a:endParaRPr lang="en-US" sz="2200" b="0" dirty="0">
              <a:effectLst/>
              <a:latin typeface="Trebuchet MS" panose="020B0603020202020204" pitchFamily="34" charset="0"/>
            </a:endParaRPr>
          </a:p>
          <a:p>
            <a:pPr marL="685620" indent="-342900" algn="just">
              <a:lnSpc>
                <a:spcPct val="100000"/>
              </a:lnSpc>
              <a:buClr>
                <a:srgbClr val="0033CC"/>
              </a:buClr>
              <a:buFont typeface="Arial" panose="020B0604020202020204" pitchFamily="34" charset="0"/>
              <a:buChar cha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b="0" strike="noStrike" spc="-1" dirty="0">
              <a:latin typeface="Trebuchet MS" panose="020B0603020202020204" pitchFamily="34" charset="0"/>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Implementation Details</a:t>
            </a:r>
            <a:endParaRPr lang="en-IN" sz="2400" b="0" strike="noStrike" spc="-1" dirty="0">
              <a:latin typeface="Arial"/>
            </a:endParaRPr>
          </a:p>
        </p:txBody>
      </p:sp>
    </p:spTree>
    <p:extLst>
      <p:ext uri="{BB962C8B-B14F-4D97-AF65-F5344CB8AC3E}">
        <p14:creationId xmlns:p14="http://schemas.microsoft.com/office/powerpoint/2010/main" val="369359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166540" y="1749960"/>
            <a:ext cx="11858919" cy="4980778"/>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342720" algn="just">
              <a:lnSpc>
                <a:spcPct val="100000"/>
              </a:lnSpc>
              <a:buClr>
                <a:srgbClr val="0033CC"/>
              </a:buClr>
              <a:tabLst>
                <a:tab pos="0" algn="l"/>
              </a:tabLst>
            </a:pPr>
            <a:r>
              <a:rPr lang="en-IN" sz="2200" spc="-1" dirty="0">
                <a:latin typeface="Trebuchet MS" panose="020B0603020202020204" pitchFamily="34" charset="0"/>
              </a:rPr>
              <a:t>Standardization of Data:</a:t>
            </a:r>
          </a:p>
          <a:p>
            <a:pPr marL="685620" indent="-342900" algn="just">
              <a:lnSpc>
                <a:spcPct val="100000"/>
              </a:lnSpc>
              <a:buClr>
                <a:srgbClr val="0033CC"/>
              </a:buClr>
              <a:buFont typeface="Arial" panose="020B0604020202020204" pitchFamily="34" charset="0"/>
              <a:buChar char="•"/>
              <a:tabLst>
                <a:tab pos="0" algn="l"/>
              </a:tabLst>
            </a:pPr>
            <a:r>
              <a:rPr lang="en-IN" sz="2200" spc="-1" dirty="0">
                <a:latin typeface="Trebuchet MS" panose="020B0603020202020204" pitchFamily="34" charset="0"/>
              </a:rPr>
              <a:t>Resampling: done </a:t>
            </a:r>
            <a:r>
              <a:rPr lang="en-US" sz="2200" i="0" dirty="0">
                <a:effectLst/>
                <a:latin typeface="Trebuchet MS" panose="020B0603020202020204" pitchFamily="34" charset="0"/>
              </a:rPr>
              <a:t>to handle the unbalanced datasets by over-sampling.</a:t>
            </a:r>
            <a:endParaRPr lang="en-IN" sz="2200" spc="-1" dirty="0">
              <a:latin typeface="Trebuchet MS" panose="020B0603020202020204" pitchFamily="34" charset="0"/>
            </a:endParaRPr>
          </a:p>
          <a:p>
            <a:pPr marL="685620" indent="-342900" algn="just">
              <a:lnSpc>
                <a:spcPct val="100000"/>
              </a:lnSpc>
              <a:buClr>
                <a:srgbClr val="0033CC"/>
              </a:buClr>
              <a:buFont typeface="Arial" panose="020B0604020202020204" pitchFamily="34" charset="0"/>
              <a:buChar char="•"/>
              <a:tabLst>
                <a:tab pos="0" algn="l"/>
              </a:tabLst>
            </a:pPr>
            <a:r>
              <a:rPr lang="en-US" sz="2200" i="0" dirty="0">
                <a:effectLst/>
                <a:latin typeface="Trebuchet MS" panose="020B0603020202020204" pitchFamily="34" charset="0"/>
              </a:rPr>
              <a:t>Feature </a:t>
            </a:r>
            <a:r>
              <a:rPr lang="en-IN" sz="2200" spc="-1" dirty="0">
                <a:latin typeface="Trebuchet MS" panose="020B0603020202020204" pitchFamily="34" charset="0"/>
              </a:rPr>
              <a:t>Scaling: a </a:t>
            </a:r>
            <a:r>
              <a:rPr lang="en-US" sz="2200" i="0" dirty="0">
                <a:effectLst/>
                <a:latin typeface="Trebuchet MS" panose="020B0603020202020204" pitchFamily="34" charset="0"/>
              </a:rPr>
              <a:t>technique to standardize the continuous features present in the data in a fixed range.</a:t>
            </a: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r>
              <a:rPr lang="en-IN" sz="2200" spc="-1" dirty="0">
                <a:latin typeface="Trebuchet MS" panose="020B0603020202020204" pitchFamily="34" charset="0"/>
              </a:rPr>
              <a:t>Models:</a:t>
            </a:r>
          </a:p>
          <a:p>
            <a:pPr marL="685620" indent="-342900" algn="just">
              <a:buClr>
                <a:srgbClr val="0033CC"/>
              </a:buClr>
              <a:buFont typeface="Arial" panose="020B0604020202020204" pitchFamily="34" charset="0"/>
              <a:buChar char="•"/>
              <a:tabLst>
                <a:tab pos="0" algn="l"/>
              </a:tabLst>
            </a:pPr>
            <a:r>
              <a:rPr lang="en-IN" sz="2200" spc="-1" dirty="0">
                <a:latin typeface="Arial"/>
              </a:rPr>
              <a:t>Logistic Regression: </a:t>
            </a:r>
            <a:r>
              <a:rPr lang="en-US" sz="2200" b="0" i="0" dirty="0">
                <a:effectLst/>
                <a:latin typeface="Trebuchet MS" panose="020B0603020202020204" pitchFamily="34" charset="0"/>
              </a:rPr>
              <a:t>It’s a statistical model, used for classification and predictive analytics. It is used to estimate the relationship between a dependent variable and one or more independent variables, and to make a prediction about a categorical variable versus a continuous one</a:t>
            </a:r>
          </a:p>
          <a:p>
            <a:pPr marL="685620" indent="-342900" algn="just">
              <a:buClr>
                <a:srgbClr val="0033CC"/>
              </a:buClr>
              <a:buFont typeface="Arial" panose="020B0604020202020204" pitchFamily="34" charset="0"/>
              <a:buChar char="•"/>
              <a:tabLst>
                <a:tab pos="0" algn="l"/>
              </a:tabLst>
            </a:pPr>
            <a:r>
              <a:rPr lang="en-US" sz="2200" spc="-1" dirty="0">
                <a:solidFill>
                  <a:srgbClr val="161616"/>
                </a:solidFill>
                <a:latin typeface="Trebuchet MS" panose="020B0603020202020204" pitchFamily="34" charset="0"/>
              </a:rPr>
              <a:t>SVM: </a:t>
            </a:r>
            <a:r>
              <a:rPr lang="en-US" sz="2200" b="0" i="0" dirty="0">
                <a:effectLst/>
                <a:latin typeface="Trebuchet MS" panose="020B0603020202020204" pitchFamily="34" charset="0"/>
              </a:rPr>
              <a:t>The objective of the SVM algorithm is to find a hyperplane in an N-dimensional space that distinctly classifies the data points. The dimension of the hyperplane depends upon the number of features.</a:t>
            </a:r>
            <a:endParaRPr lang="en-IN" sz="2200" spc="-1" dirty="0">
              <a:latin typeface="Trebuchet MS" panose="020B0603020202020204" pitchFamily="34" charset="0"/>
            </a:endParaRPr>
          </a:p>
          <a:p>
            <a:pPr marL="685620" indent="-342900" algn="just">
              <a:lnSpc>
                <a:spcPct val="100000"/>
              </a:lnSpc>
              <a:buClr>
                <a:srgbClr val="0033CC"/>
              </a:buClr>
              <a:buFont typeface="Arial" panose="020B0604020202020204" pitchFamily="34" charset="0"/>
              <a:buChar cha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spc="-1" dirty="0">
              <a:latin typeface="Trebuchet MS" panose="020B0603020202020204" pitchFamily="34" charset="0"/>
            </a:endParaRPr>
          </a:p>
          <a:p>
            <a:pPr marL="342720" algn="just">
              <a:lnSpc>
                <a:spcPct val="100000"/>
              </a:lnSpc>
              <a:buClr>
                <a:srgbClr val="0033CC"/>
              </a:buClr>
              <a:tabLst>
                <a:tab pos="0" algn="l"/>
              </a:tabLst>
            </a:pPr>
            <a:endParaRPr lang="en-IN" sz="2200" b="0" strike="noStrike" spc="-1" dirty="0">
              <a:latin typeface="Trebuchet MS" panose="020B0603020202020204" pitchFamily="34" charset="0"/>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Tree>
    <p:extLst>
      <p:ext uri="{BB962C8B-B14F-4D97-AF65-F5344CB8AC3E}">
        <p14:creationId xmlns:p14="http://schemas.microsoft.com/office/powerpoint/2010/main" val="248093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527901" y="1785959"/>
            <a:ext cx="11302738" cy="4841083"/>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620" indent="-342900" algn="just">
              <a:buClr>
                <a:srgbClr val="0033CC"/>
              </a:buClr>
              <a:buFont typeface="Arial" panose="020B0604020202020204" pitchFamily="34" charset="0"/>
              <a:buChar char="•"/>
              <a:tabLst>
                <a:tab pos="0" algn="l"/>
              </a:tabLst>
            </a:pPr>
            <a:r>
              <a:rPr lang="en-IN" sz="2200" b="0" strike="noStrike" spc="-1" dirty="0">
                <a:latin typeface="Trebuchet MS" panose="020B0603020202020204" pitchFamily="34" charset="0"/>
              </a:rPr>
              <a:t>KNN: </a:t>
            </a:r>
            <a:r>
              <a:rPr lang="en-US" sz="2200" b="0" i="0" dirty="0">
                <a:effectLst/>
                <a:latin typeface="Trebuchet MS" panose="020B0603020202020204" pitchFamily="34" charset="0"/>
              </a:rPr>
              <a:t>It is a non-parametric, supervised machine learning algorithm that assumes that similar things exist in close proximity. It classifies a data point based on its neighbors’ classifications. It stores all available cases and classifies new cases based on similar features. </a:t>
            </a:r>
            <a:endParaRPr lang="en-IN" sz="2200" dirty="0">
              <a:latin typeface="Trebuchet MS" panose="020B0603020202020204" pitchFamily="34" charset="0"/>
            </a:endParaRPr>
          </a:p>
          <a:p>
            <a:pPr marL="685620" indent="-342900" algn="just">
              <a:buClr>
                <a:srgbClr val="0033CC"/>
              </a:buClr>
              <a:buFont typeface="Arial" panose="020B0604020202020204" pitchFamily="34" charset="0"/>
              <a:buChar char="•"/>
              <a:tabLst>
                <a:tab pos="0" algn="l"/>
              </a:tabLst>
            </a:pPr>
            <a:r>
              <a:rPr lang="en-IN" sz="2200" b="0" strike="noStrike" spc="-1" dirty="0" err="1">
                <a:latin typeface="Trebuchet MS" panose="020B0603020202020204" pitchFamily="34" charset="0"/>
              </a:rPr>
              <a:t>A</a:t>
            </a:r>
            <a:r>
              <a:rPr lang="en-IN" sz="2200" spc="-1" dirty="0" err="1">
                <a:latin typeface="Trebuchet MS" panose="020B0603020202020204" pitchFamily="34" charset="0"/>
              </a:rPr>
              <a:t>daboost</a:t>
            </a:r>
            <a:r>
              <a:rPr lang="en-IN" sz="2200" spc="-1" dirty="0">
                <a:latin typeface="Trebuchet MS" panose="020B0603020202020204" pitchFamily="34" charset="0"/>
              </a:rPr>
              <a:t>: </a:t>
            </a:r>
            <a:r>
              <a:rPr lang="en-US" sz="2200" b="0" i="0" dirty="0">
                <a:effectLst/>
                <a:latin typeface="Trebuchet MS" panose="020B0603020202020204" pitchFamily="34" charset="0"/>
              </a:rPr>
              <a:t>An AdaBoost classifier is an ensemble method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lang="en-IN" sz="2200" spc="-1" dirty="0">
              <a:latin typeface="Trebuchet MS" panose="020B0603020202020204" pitchFamily="34" charset="0"/>
            </a:endParaRPr>
          </a:p>
          <a:p>
            <a:pPr marL="685620" indent="-342900" algn="just">
              <a:buClr>
                <a:srgbClr val="0033CC"/>
              </a:buClr>
              <a:buFont typeface="Arial" panose="020B0604020202020204" pitchFamily="34" charset="0"/>
              <a:buChar char="•"/>
              <a:tabLst>
                <a:tab pos="0" algn="l"/>
              </a:tabLst>
            </a:pPr>
            <a:r>
              <a:rPr lang="en-IN" sz="2200" spc="-1" dirty="0">
                <a:latin typeface="Trebuchet MS" panose="020B0603020202020204" pitchFamily="34" charset="0"/>
              </a:rPr>
              <a:t>Ensemble:</a:t>
            </a:r>
            <a:r>
              <a:rPr lang="en-US" sz="2200" b="0" i="0" dirty="0">
                <a:effectLst/>
                <a:latin typeface="Trebuchet MS" panose="020B0603020202020204" pitchFamily="34" charset="0"/>
              </a:rPr>
              <a:t> Ensemble models are a machine learning approach to combine multiple weak learners in the prediction process. It offers a solution to overcome the technical challenges of building a single estimator and to improve the overall performance. We have included 4 weak learners in our model- Decision tree, KNN, </a:t>
            </a:r>
            <a:r>
              <a:rPr lang="en-US" sz="2200" b="0" i="0" dirty="0" err="1">
                <a:effectLst/>
                <a:latin typeface="Trebuchet MS" panose="020B0603020202020204" pitchFamily="34" charset="0"/>
              </a:rPr>
              <a:t>Adaboost</a:t>
            </a:r>
            <a:r>
              <a:rPr lang="en-US" sz="2200" b="0" i="0" dirty="0">
                <a:effectLst/>
                <a:latin typeface="Trebuchet MS" panose="020B0603020202020204" pitchFamily="34" charset="0"/>
              </a:rPr>
              <a:t> and Naïve Bayes algorithms. </a:t>
            </a:r>
            <a:endParaRPr lang="en-IN" sz="2200" b="0" strike="noStrike" spc="-1" dirty="0">
              <a:latin typeface="Trebuchet MS" panose="020B0603020202020204" pitchFamily="34" charset="0"/>
            </a:endParaRPr>
          </a:p>
          <a:p>
            <a:pPr marL="685620" indent="-342900" algn="just">
              <a:buClr>
                <a:srgbClr val="0033CC"/>
              </a:buClr>
              <a:buFont typeface="Arial" panose="020B0604020202020204" pitchFamily="34" charset="0"/>
              <a:buChar char="•"/>
              <a:tabLst>
                <a:tab pos="0" algn="l"/>
              </a:tabLst>
            </a:pPr>
            <a:endParaRPr lang="en-IN" sz="2400" b="0" strike="noStrike"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
        <p:nvSpPr>
          <p:cNvPr id="2" name="Google Shape;108;p5">
            <a:extLst>
              <a:ext uri="{FF2B5EF4-FFF2-40B4-BE49-F238E27FC236}">
                <a16:creationId xmlns:a16="http://schemas.microsoft.com/office/drawing/2014/main" id="{4A52AA54-50F2-FF44-F708-D6FA9FAF488B}"/>
              </a:ext>
            </a:extLst>
          </p:cNvPr>
          <p:cNvSpPr/>
          <p:nvPr/>
        </p:nvSpPr>
        <p:spPr>
          <a:xfrm>
            <a:off x="166540" y="1617120"/>
            <a:ext cx="11858919" cy="477276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620" indent="-342900" algn="just">
              <a:lnSpc>
                <a:spcPct val="100000"/>
              </a:lnSpc>
              <a:buClr>
                <a:srgbClr val="0033CC"/>
              </a:buClr>
              <a:buFont typeface="Arial" panose="020B0604020202020204" pitchFamily="34" charset="0"/>
              <a:buChar cha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b="0" strike="noStrike" spc="-1" dirty="0">
              <a:latin typeface="Trebuchet MS" panose="020B0603020202020204" pitchFamily="34" charset="0"/>
            </a:endParaRPr>
          </a:p>
        </p:txBody>
      </p:sp>
    </p:spTree>
    <p:extLst>
      <p:ext uri="{BB962C8B-B14F-4D97-AF65-F5344CB8AC3E}">
        <p14:creationId xmlns:p14="http://schemas.microsoft.com/office/powerpoint/2010/main" val="155669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527901" y="1785959"/>
            <a:ext cx="11302738" cy="4841083"/>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620" indent="-342900" algn="just">
              <a:buClr>
                <a:srgbClr val="0033CC"/>
              </a:buClr>
              <a:buFont typeface="Arial" panose="020B0604020202020204" pitchFamily="34" charset="0"/>
              <a:buChar char="•"/>
              <a:tabLst>
                <a:tab pos="0" algn="l"/>
              </a:tabLst>
            </a:pPr>
            <a:r>
              <a:rPr lang="en-IN" sz="2200" spc="-1" dirty="0">
                <a:latin typeface="Trebuchet MS" panose="020B0603020202020204" pitchFamily="34" charset="0"/>
              </a:rPr>
              <a:t>XGB: </a:t>
            </a:r>
            <a:r>
              <a:rPr lang="en-US" sz="2200" b="0" i="0" strike="noStrike" dirty="0" err="1">
                <a:effectLst/>
                <a:latin typeface="Trebuchet MS" panose="020B0603020202020204" pitchFamily="34" charset="0"/>
              </a:rPr>
              <a:t>XGBoost</a:t>
            </a:r>
            <a:r>
              <a:rPr lang="en-US" sz="2200" b="0" i="0" dirty="0">
                <a:effectLst/>
                <a:latin typeface="Trebuchet MS" panose="020B0603020202020204" pitchFamily="34" charset="0"/>
              </a:rPr>
              <a:t> is a popular and efficient open-source implementation of the gradient-boosted trees algorithm. The objective here is to minimize this loss function by adding weak learners using gradient descent. </a:t>
            </a:r>
            <a:r>
              <a:rPr lang="en-US" sz="2200" dirty="0">
                <a:latin typeface="Trebuchet MS" panose="020B0603020202020204" pitchFamily="34" charset="0"/>
              </a:rPr>
              <a:t>E</a:t>
            </a:r>
            <a:r>
              <a:rPr lang="en-US" sz="2200" b="0" i="0" dirty="0">
                <a:effectLst/>
                <a:latin typeface="Trebuchet MS" panose="020B0603020202020204" pitchFamily="34" charset="0"/>
              </a:rPr>
              <a:t>ach predictor is trained using the residual errors of the predecessor as labels.</a:t>
            </a:r>
          </a:p>
          <a:p>
            <a:pPr marL="685620" indent="-342900" algn="just">
              <a:buClr>
                <a:srgbClr val="0033CC"/>
              </a:buClr>
              <a:buFont typeface="Arial" panose="020B0604020202020204" pitchFamily="34" charset="0"/>
              <a:buChar char="•"/>
              <a:tabLst>
                <a:tab pos="0" algn="l"/>
              </a:tabLst>
            </a:pPr>
            <a:r>
              <a:rPr lang="en-US" sz="2200" strike="noStrike" spc="-1" dirty="0">
                <a:latin typeface="Trebuchet MS" panose="020B0603020202020204" pitchFamily="34" charset="0"/>
              </a:rPr>
              <a:t>Stacking:</a:t>
            </a:r>
            <a:r>
              <a:rPr lang="en-US" sz="2200" b="0" i="0" dirty="0">
                <a:effectLst/>
                <a:latin typeface="Trebuchet MS" panose="020B0603020202020204" pitchFamily="34" charset="0"/>
              </a:rPr>
              <a:t> is an ensemble learning technique that combines multiple base classification model predictions into a new data set. This new data are treated as the input data for another classifier. We have included 4 learners in our model- Gradient boost, Decision trees, Random forest and Logistic regression.</a:t>
            </a:r>
            <a:endParaRPr lang="en-IN" sz="2200" b="0" strike="noStrike" spc="-1" dirty="0">
              <a:latin typeface="Trebuchet MS" panose="020B0603020202020204" pitchFamily="34" charset="0"/>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
        <p:nvSpPr>
          <p:cNvPr id="2" name="Google Shape;108;p5">
            <a:extLst>
              <a:ext uri="{FF2B5EF4-FFF2-40B4-BE49-F238E27FC236}">
                <a16:creationId xmlns:a16="http://schemas.microsoft.com/office/drawing/2014/main" id="{4A52AA54-50F2-FF44-F708-D6FA9FAF488B}"/>
              </a:ext>
            </a:extLst>
          </p:cNvPr>
          <p:cNvSpPr/>
          <p:nvPr/>
        </p:nvSpPr>
        <p:spPr>
          <a:xfrm>
            <a:off x="166540" y="1617120"/>
            <a:ext cx="11858919" cy="477276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620" indent="-342900" algn="just">
              <a:lnSpc>
                <a:spcPct val="100000"/>
              </a:lnSpc>
              <a:buClr>
                <a:srgbClr val="0033CC"/>
              </a:buClr>
              <a:buFont typeface="Arial" panose="020B0604020202020204" pitchFamily="34" charset="0"/>
              <a:buChar cha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spc="-1" dirty="0">
              <a:latin typeface="Trebuchet MS" panose="020B0603020202020204" pitchFamily="34" charset="0"/>
            </a:endParaRPr>
          </a:p>
          <a:p>
            <a:pPr marL="342720" algn="just">
              <a:lnSpc>
                <a:spcPct val="100000"/>
              </a:lnSpc>
              <a:buClr>
                <a:srgbClr val="0033CC"/>
              </a:buClr>
              <a:tabLst>
                <a:tab pos="0" algn="l"/>
              </a:tabLst>
            </a:pPr>
            <a:endParaRPr lang="en-IN" sz="2400" b="0" strike="noStrike" spc="-1" dirty="0">
              <a:latin typeface="Trebuchet MS" panose="020B0603020202020204" pitchFamily="34" charset="0"/>
            </a:endParaRPr>
          </a:p>
        </p:txBody>
      </p:sp>
    </p:spTree>
    <p:extLst>
      <p:ext uri="{BB962C8B-B14F-4D97-AF65-F5344CB8AC3E}">
        <p14:creationId xmlns:p14="http://schemas.microsoft.com/office/powerpoint/2010/main" val="3822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918706" cy="47282"/>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2999"/>
            <a:ext cx="8076960" cy="461665"/>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433633" y="1743959"/>
            <a:ext cx="10538807" cy="341632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US" sz="2400" spc="-1" dirty="0">
                <a:solidFill>
                  <a:srgbClr val="0033CC"/>
                </a:solidFill>
                <a:latin typeface="Trebuchet MS"/>
              </a:rPr>
              <a:t>ALGORITHM:</a:t>
            </a:r>
          </a:p>
          <a:p>
            <a:pPr marL="685800" indent="-343080" algn="just">
              <a:lnSpc>
                <a:spcPct val="100000"/>
              </a:lnSpc>
              <a:buNone/>
              <a:tabLst>
                <a:tab pos="0" algn="l"/>
              </a:tabLst>
            </a:pPr>
            <a:endParaRPr lang="en-IN" sz="2400" b="0" strike="noStrike" spc="-1" dirty="0">
              <a:latin typeface="Arial"/>
            </a:endParaRPr>
          </a:p>
          <a:p>
            <a:pPr marL="685800" indent="-343080"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3" name="Picture 2">
            <a:extLst>
              <a:ext uri="{FF2B5EF4-FFF2-40B4-BE49-F238E27FC236}">
                <a16:creationId xmlns:a16="http://schemas.microsoft.com/office/drawing/2014/main" id="{CCCAEB58-DBCA-FF5A-D647-D6740677559F}"/>
              </a:ext>
            </a:extLst>
          </p:cNvPr>
          <p:cNvPicPr>
            <a:picLocks noChangeAspect="1"/>
          </p:cNvPicPr>
          <p:nvPr/>
        </p:nvPicPr>
        <p:blipFill>
          <a:blip r:embed="rId2"/>
          <a:stretch>
            <a:fillRect/>
          </a:stretch>
        </p:blipFill>
        <p:spPr>
          <a:xfrm>
            <a:off x="637379" y="2308018"/>
            <a:ext cx="6203218" cy="3109229"/>
          </a:xfrm>
          <a:prstGeom prst="rect">
            <a:avLst/>
          </a:prstGeom>
        </p:spPr>
      </p:pic>
      <p:sp>
        <p:nvSpPr>
          <p:cNvPr id="4" name="TextBox 3">
            <a:extLst>
              <a:ext uri="{FF2B5EF4-FFF2-40B4-BE49-F238E27FC236}">
                <a16:creationId xmlns:a16="http://schemas.microsoft.com/office/drawing/2014/main" id="{BA08A201-77DB-7C5C-54C8-DB2FF1ACFD52}"/>
              </a:ext>
            </a:extLst>
          </p:cNvPr>
          <p:cNvSpPr txBox="1"/>
          <p:nvPr/>
        </p:nvSpPr>
        <p:spPr>
          <a:xfrm>
            <a:off x="433633" y="5599521"/>
            <a:ext cx="9012025" cy="923330"/>
          </a:xfrm>
          <a:prstGeom prst="rect">
            <a:avLst/>
          </a:prstGeom>
          <a:noFill/>
        </p:spPr>
        <p:txBody>
          <a:bodyPr wrap="square" rtlCol="0">
            <a:spAutoFit/>
          </a:bodyPr>
          <a:lstStyle/>
          <a:p>
            <a:r>
              <a:rPr lang="en-US" dirty="0"/>
              <a:t>Stacking is one of the popular ensemble modeling techniques in machine learning. Various weak learners are ensembled in a parallel manner in such a way that by combining them with Meta learners, we can predict better predictions for the future.</a:t>
            </a:r>
            <a:endParaRPr lang="en-IN" dirty="0"/>
          </a:p>
        </p:txBody>
      </p:sp>
      <p:sp>
        <p:nvSpPr>
          <p:cNvPr id="5" name="TextBox 4">
            <a:extLst>
              <a:ext uri="{FF2B5EF4-FFF2-40B4-BE49-F238E27FC236}">
                <a16:creationId xmlns:a16="http://schemas.microsoft.com/office/drawing/2014/main" id="{C7C2BE5D-5923-9945-BD0E-EA4658716B2E}"/>
              </a:ext>
            </a:extLst>
          </p:cNvPr>
          <p:cNvSpPr txBox="1"/>
          <p:nvPr/>
        </p:nvSpPr>
        <p:spPr>
          <a:xfrm>
            <a:off x="7239786" y="1979628"/>
            <a:ext cx="4518581" cy="1200329"/>
          </a:xfrm>
          <a:prstGeom prst="rect">
            <a:avLst/>
          </a:prstGeom>
          <a:noFill/>
        </p:spPr>
        <p:txBody>
          <a:bodyPr wrap="square" rtlCol="0">
            <a:spAutoFit/>
          </a:bodyPr>
          <a:lstStyle/>
          <a:p>
            <a:r>
              <a:rPr lang="en-IN" dirty="0"/>
              <a:t>Base Learner 1: </a:t>
            </a:r>
            <a:r>
              <a:rPr lang="en-IN" dirty="0" err="1"/>
              <a:t>XGBoost</a:t>
            </a:r>
            <a:r>
              <a:rPr lang="en-IN" dirty="0"/>
              <a:t> </a:t>
            </a:r>
          </a:p>
          <a:p>
            <a:r>
              <a:rPr lang="en-IN" dirty="0"/>
              <a:t>Base Learner 2: Decision Tree Classifier</a:t>
            </a:r>
          </a:p>
          <a:p>
            <a:r>
              <a:rPr lang="en-IN" dirty="0"/>
              <a:t>Base Learner 3: Random Forest</a:t>
            </a:r>
          </a:p>
          <a:p>
            <a:r>
              <a:rPr lang="en-IN" dirty="0"/>
              <a:t>Meta Learner: Logistic Regression</a:t>
            </a:r>
          </a:p>
        </p:txBody>
      </p:sp>
      <p:sp>
        <p:nvSpPr>
          <p:cNvPr id="6" name="TextBox 5">
            <a:extLst>
              <a:ext uri="{FF2B5EF4-FFF2-40B4-BE49-F238E27FC236}">
                <a16:creationId xmlns:a16="http://schemas.microsoft.com/office/drawing/2014/main" id="{915D3E63-9BEE-5B18-D77F-E5BE17EB29FC}"/>
              </a:ext>
            </a:extLst>
          </p:cNvPr>
          <p:cNvSpPr txBox="1"/>
          <p:nvPr/>
        </p:nvSpPr>
        <p:spPr>
          <a:xfrm>
            <a:off x="7239786" y="3429000"/>
            <a:ext cx="4314835" cy="1754326"/>
          </a:xfrm>
          <a:prstGeom prst="rect">
            <a:avLst/>
          </a:prstGeom>
          <a:noFill/>
        </p:spPr>
        <p:txBody>
          <a:bodyPr wrap="square" rtlCol="0">
            <a:spAutoFit/>
          </a:bodyPr>
          <a:lstStyle/>
          <a:p>
            <a:r>
              <a:rPr lang="en-US" dirty="0"/>
              <a:t>Level-0 Models (Base-Models): Models fit on the training data and whose predictions are compiled.</a:t>
            </a:r>
          </a:p>
          <a:p>
            <a:r>
              <a:rPr lang="en-US" dirty="0"/>
              <a:t>Level-1 Model (Meta-Model): Model that learns how to best combine the predictions of the base models.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6">
            <a:extLst>
              <a:ext uri="{FF2B5EF4-FFF2-40B4-BE49-F238E27FC236}">
                <a16:creationId xmlns:a16="http://schemas.microsoft.com/office/drawing/2014/main" id="{3A26F954-A773-A4DC-FC53-26B8BD4B8E51}"/>
              </a:ext>
            </a:extLst>
          </p:cNvPr>
          <p:cNvSpPr/>
          <p:nvPr/>
        </p:nvSpPr>
        <p:spPr>
          <a:xfrm>
            <a:off x="3048120" y="1581120"/>
            <a:ext cx="7918706" cy="47282"/>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3" name="Google Shape;115;p6">
            <a:extLst>
              <a:ext uri="{FF2B5EF4-FFF2-40B4-BE49-F238E27FC236}">
                <a16:creationId xmlns:a16="http://schemas.microsoft.com/office/drawing/2014/main" id="{8B4954A8-E62B-A69C-618D-864A9771694C}"/>
              </a:ext>
            </a:extLst>
          </p:cNvPr>
          <p:cNvSpPr/>
          <p:nvPr/>
        </p:nvSpPr>
        <p:spPr>
          <a:xfrm>
            <a:off x="2895480" y="1142999"/>
            <a:ext cx="8076960" cy="461665"/>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pic>
        <p:nvPicPr>
          <p:cNvPr id="6" name="Picture 5">
            <a:extLst>
              <a:ext uri="{FF2B5EF4-FFF2-40B4-BE49-F238E27FC236}">
                <a16:creationId xmlns:a16="http://schemas.microsoft.com/office/drawing/2014/main" id="{075B267A-0B84-505E-5163-FE920549EA05}"/>
              </a:ext>
            </a:extLst>
          </p:cNvPr>
          <p:cNvPicPr>
            <a:picLocks noChangeAspect="1"/>
          </p:cNvPicPr>
          <p:nvPr/>
        </p:nvPicPr>
        <p:blipFill rotWithShape="1">
          <a:blip r:embed="rId2">
            <a:extLst>
              <a:ext uri="{28A0092B-C50C-407E-A947-70E740481C1C}">
                <a14:useLocalDpi xmlns:a14="http://schemas.microsoft.com/office/drawing/2010/main" val="0"/>
              </a:ext>
            </a:extLst>
          </a:blip>
          <a:srcRect l="20872" t="1" r="23658" b="330"/>
          <a:stretch/>
        </p:blipFill>
        <p:spPr>
          <a:xfrm>
            <a:off x="0" y="1885703"/>
            <a:ext cx="4035225" cy="2934179"/>
          </a:xfrm>
          <a:prstGeom prst="rect">
            <a:avLst/>
          </a:prstGeom>
        </p:spPr>
      </p:pic>
      <p:pic>
        <p:nvPicPr>
          <p:cNvPr id="10" name="Picture 9">
            <a:extLst>
              <a:ext uri="{FF2B5EF4-FFF2-40B4-BE49-F238E27FC236}">
                <a16:creationId xmlns:a16="http://schemas.microsoft.com/office/drawing/2014/main" id="{CAC88207-8B99-9943-F646-0DCD8D16183A}"/>
              </a:ext>
            </a:extLst>
          </p:cNvPr>
          <p:cNvPicPr>
            <a:picLocks noChangeAspect="1"/>
          </p:cNvPicPr>
          <p:nvPr/>
        </p:nvPicPr>
        <p:blipFill rotWithShape="1">
          <a:blip r:embed="rId3">
            <a:extLst>
              <a:ext uri="{28A0092B-C50C-407E-A947-70E740481C1C}">
                <a14:useLocalDpi xmlns:a14="http://schemas.microsoft.com/office/drawing/2010/main" val="0"/>
              </a:ext>
            </a:extLst>
          </a:blip>
          <a:srcRect l="26142" r="27035"/>
          <a:stretch/>
        </p:blipFill>
        <p:spPr>
          <a:xfrm>
            <a:off x="4217945" y="1885703"/>
            <a:ext cx="3321377" cy="2981460"/>
          </a:xfrm>
          <a:prstGeom prst="rect">
            <a:avLst/>
          </a:prstGeom>
        </p:spPr>
      </p:pic>
      <p:pic>
        <p:nvPicPr>
          <p:cNvPr id="12" name="Picture 11">
            <a:extLst>
              <a:ext uri="{FF2B5EF4-FFF2-40B4-BE49-F238E27FC236}">
                <a16:creationId xmlns:a16="http://schemas.microsoft.com/office/drawing/2014/main" id="{FE2A1727-CCBA-2C42-97A3-62A0366FE559}"/>
              </a:ext>
            </a:extLst>
          </p:cNvPr>
          <p:cNvPicPr>
            <a:picLocks noChangeAspect="1"/>
          </p:cNvPicPr>
          <p:nvPr/>
        </p:nvPicPr>
        <p:blipFill rotWithShape="1">
          <a:blip r:embed="rId4">
            <a:extLst>
              <a:ext uri="{28A0092B-C50C-407E-A947-70E740481C1C}">
                <a14:useLocalDpi xmlns:a14="http://schemas.microsoft.com/office/drawing/2010/main" val="0"/>
              </a:ext>
            </a:extLst>
          </a:blip>
          <a:srcRect l="24872" t="6155" r="24819" b="21275"/>
          <a:stretch/>
        </p:blipFill>
        <p:spPr>
          <a:xfrm>
            <a:off x="7623750" y="1885703"/>
            <a:ext cx="4568250" cy="2785205"/>
          </a:xfrm>
          <a:prstGeom prst="rect">
            <a:avLst/>
          </a:prstGeom>
        </p:spPr>
      </p:pic>
      <p:sp>
        <p:nvSpPr>
          <p:cNvPr id="13" name="TextBox 12">
            <a:extLst>
              <a:ext uri="{FF2B5EF4-FFF2-40B4-BE49-F238E27FC236}">
                <a16:creationId xmlns:a16="http://schemas.microsoft.com/office/drawing/2014/main" id="{4D92EEAC-A16A-B4B7-71D7-2AB7E2AC657B}"/>
              </a:ext>
            </a:extLst>
          </p:cNvPr>
          <p:cNvSpPr txBox="1"/>
          <p:nvPr/>
        </p:nvSpPr>
        <p:spPr>
          <a:xfrm>
            <a:off x="452487" y="5156462"/>
            <a:ext cx="10586301" cy="923330"/>
          </a:xfrm>
          <a:prstGeom prst="rect">
            <a:avLst/>
          </a:prstGeom>
          <a:noFill/>
        </p:spPr>
        <p:txBody>
          <a:bodyPr wrap="square" rtlCol="0">
            <a:spAutoFit/>
          </a:bodyPr>
          <a:lstStyle/>
          <a:p>
            <a:r>
              <a:rPr lang="en-IN" dirty="0"/>
              <a:t>Screenshot of the interface</a:t>
            </a:r>
          </a:p>
          <a:p>
            <a:endParaRPr lang="en-IN" dirty="0"/>
          </a:p>
          <a:p>
            <a:r>
              <a:rPr lang="en-IN" dirty="0"/>
              <a:t>Appropriate inputs in their respective fields will lead us to the prediction of risk of heart disease</a:t>
            </a:r>
          </a:p>
        </p:txBody>
      </p:sp>
    </p:spTree>
    <p:extLst>
      <p:ext uri="{BB962C8B-B14F-4D97-AF65-F5344CB8AC3E}">
        <p14:creationId xmlns:p14="http://schemas.microsoft.com/office/powerpoint/2010/main" val="1555315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883</TotalTime>
  <Words>1269</Words>
  <Application>Microsoft Office PowerPoint</Application>
  <PresentationFormat>Widescreen</PresentationFormat>
  <Paragraphs>135</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Calisto MT</vt:lpstr>
      <vt:lpstr>Consolas</vt:lpstr>
      <vt:lpstr>Times New Roman</vt:lpstr>
      <vt:lpstr>Trebuchet MS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dc:description/>
  <cp:lastModifiedBy>RR CSE 4J S NIHARIKA</cp:lastModifiedBy>
  <cp:revision>7</cp:revision>
  <dcterms:created xsi:type="dcterms:W3CDTF">2020-11-22T08:14:37Z</dcterms:created>
  <dcterms:modified xsi:type="dcterms:W3CDTF">2022-11-17T04:43:18Z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