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8" r:id="rId2"/>
    <p:sldId id="256" r:id="rId3"/>
    <p:sldId id="259" r:id="rId4"/>
    <p:sldId id="261" r:id="rId5"/>
    <p:sldId id="260" r:id="rId6"/>
    <p:sldId id="262" r:id="rId7"/>
    <p:sldId id="263" r:id="rId8"/>
    <p:sldId id="267" r:id="rId9"/>
    <p:sldId id="266" r:id="rId10"/>
    <p:sldId id="265" r:id="rId11"/>
    <p:sldId id="264" r:id="rId12"/>
    <p:sldId id="271" r:id="rId13"/>
    <p:sldId id="270" r:id="rId14"/>
    <p:sldId id="269" r:id="rId15"/>
    <p:sldId id="268" r:id="rId16"/>
    <p:sldId id="275" r:id="rId17"/>
    <p:sldId id="274" r:id="rId18"/>
    <p:sldId id="273" r:id="rId19"/>
    <p:sldId id="272" r:id="rId20"/>
    <p:sldId id="279" r:id="rId21"/>
    <p:sldId id="278" r:id="rId22"/>
    <p:sldId id="277" r:id="rId23"/>
    <p:sldId id="276" r:id="rId24"/>
    <p:sldId id="283" r:id="rId25"/>
    <p:sldId id="282" r:id="rId26"/>
    <p:sldId id="281" r:id="rId27"/>
    <p:sldId id="280"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CA2EC-E2C5-E14F-CD85-1E27F61279ED}" v="65" dt="2023-09-04T04:57:00.669"/>
    <p1510:client id="{22126E25-17DE-439E-8910-350A3EF9D42B}" v="1016" dt="2023-09-04T05:25:03.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433D62-95A0-46DB-A5C9-532CF1A89D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AA88DE-B6F0-44AF-AC95-4371A2B3848B}">
      <dgm:prSet/>
      <dgm:spPr/>
      <dgm:t>
        <a:bodyPr/>
        <a:lstStyle/>
        <a:p>
          <a:pPr rtl="0">
            <a:lnSpc>
              <a:spcPct val="100000"/>
            </a:lnSpc>
          </a:pPr>
          <a:r>
            <a:rPr lang="en-US" b="1" dirty="0"/>
            <a:t>Findings</a:t>
          </a:r>
          <a:r>
            <a:rPr lang="en-US" b="1" dirty="0">
              <a:latin typeface="Neue Haas Grotesk Text Pro"/>
            </a:rPr>
            <a:t> </a:t>
          </a:r>
          <a:endParaRPr lang="en-US" dirty="0"/>
        </a:p>
      </dgm:t>
    </dgm:pt>
    <dgm:pt modelId="{3AF11266-6348-4505-A9CB-DD188616A661}" type="parTrans" cxnId="{712CCBFD-7B18-4F1E-8FEC-99BEE363FAF9}">
      <dgm:prSet/>
      <dgm:spPr/>
      <dgm:t>
        <a:bodyPr/>
        <a:lstStyle/>
        <a:p>
          <a:endParaRPr lang="en-US"/>
        </a:p>
      </dgm:t>
    </dgm:pt>
    <dgm:pt modelId="{79B8B4FB-E8AD-4DAC-BFF3-41E082BD5A6B}" type="sibTrans" cxnId="{712CCBFD-7B18-4F1E-8FEC-99BEE363FAF9}">
      <dgm:prSet/>
      <dgm:spPr/>
      <dgm:t>
        <a:bodyPr/>
        <a:lstStyle/>
        <a:p>
          <a:endParaRPr lang="en-US"/>
        </a:p>
      </dgm:t>
    </dgm:pt>
    <dgm:pt modelId="{CF243BB7-C1F8-4A3E-BCD7-C44422E5F0C4}">
      <dgm:prSet/>
      <dgm:spPr/>
      <dgm:t>
        <a:bodyPr/>
        <a:lstStyle/>
        <a:p>
          <a:pPr>
            <a:lnSpc>
              <a:spcPct val="100000"/>
            </a:lnSpc>
          </a:pPr>
          <a:r>
            <a:rPr lang="en-US" dirty="0"/>
            <a:t>Successfully applied CPCA to stock market data to extract dynamic correlations between price fluctuations.</a:t>
          </a:r>
          <a:r>
            <a:rPr lang="en-US" dirty="0">
              <a:latin typeface="Neue Haas Grotesk Text Pro"/>
            </a:rPr>
            <a:t> </a:t>
          </a:r>
          <a:endParaRPr lang="en-US" dirty="0"/>
        </a:p>
      </dgm:t>
    </dgm:pt>
    <dgm:pt modelId="{837E66EC-08B0-4AE9-90BC-4CD9CCEE21BF}" type="parTrans" cxnId="{B792C425-23BC-40DB-AF4F-2E0057F22DA1}">
      <dgm:prSet/>
      <dgm:spPr/>
      <dgm:t>
        <a:bodyPr/>
        <a:lstStyle/>
        <a:p>
          <a:endParaRPr lang="en-US"/>
        </a:p>
      </dgm:t>
    </dgm:pt>
    <dgm:pt modelId="{A2FE8503-EA1D-47DE-82D8-02CF302287E7}" type="sibTrans" cxnId="{B792C425-23BC-40DB-AF4F-2E0057F22DA1}">
      <dgm:prSet/>
      <dgm:spPr/>
      <dgm:t>
        <a:bodyPr/>
        <a:lstStyle/>
        <a:p>
          <a:endParaRPr lang="en-US"/>
        </a:p>
      </dgm:t>
    </dgm:pt>
    <dgm:pt modelId="{B4169103-4670-48E8-910E-2367EB8C7C7C}">
      <dgm:prSet/>
      <dgm:spPr/>
      <dgm:t>
        <a:bodyPr/>
        <a:lstStyle/>
        <a:p>
          <a:pPr rtl="0">
            <a:lnSpc>
              <a:spcPct val="100000"/>
            </a:lnSpc>
          </a:pPr>
          <a:r>
            <a:rPr lang="en-US" dirty="0"/>
            <a:t>Paper distinguishes genuine dynamic correlations in financial data from random noise </a:t>
          </a:r>
          <a:endParaRPr lang="en-US" dirty="0">
            <a:latin typeface="Neue Haas Grotesk Text Pro"/>
          </a:endParaRPr>
        </a:p>
      </dgm:t>
    </dgm:pt>
    <dgm:pt modelId="{151F2AD4-8500-4554-8E6D-AD6F6373223A}" type="parTrans" cxnId="{B3204CA1-C64C-4505-8BCD-47875F1A8D6F}">
      <dgm:prSet/>
      <dgm:spPr/>
      <dgm:t>
        <a:bodyPr/>
        <a:lstStyle/>
        <a:p>
          <a:endParaRPr lang="en-US"/>
        </a:p>
      </dgm:t>
    </dgm:pt>
    <dgm:pt modelId="{77B197B1-7CA3-4375-A500-7A80E5180284}" type="sibTrans" cxnId="{B3204CA1-C64C-4505-8BCD-47875F1A8D6F}">
      <dgm:prSet/>
      <dgm:spPr/>
      <dgm:t>
        <a:bodyPr/>
        <a:lstStyle/>
        <a:p>
          <a:endParaRPr lang="en-US"/>
        </a:p>
      </dgm:t>
    </dgm:pt>
    <dgm:pt modelId="{D7F18D95-080F-4B69-A76E-750F7F002AD6}">
      <dgm:prSet/>
      <dgm:spPr/>
      <dgm:t>
        <a:bodyPr/>
        <a:lstStyle/>
        <a:p>
          <a:pPr>
            <a:lnSpc>
              <a:spcPct val="100000"/>
            </a:lnSpc>
          </a:pPr>
          <a:r>
            <a:rPr lang="en-US" dirty="0"/>
            <a:t>Possible communities of comoving stocks are detected within the network</a:t>
          </a:r>
          <a:r>
            <a:rPr lang="en-US" dirty="0">
              <a:latin typeface="Neue Haas Grotesk Text Pro"/>
            </a:rPr>
            <a:t> </a:t>
          </a:r>
          <a:endParaRPr lang="en-US" dirty="0"/>
        </a:p>
      </dgm:t>
    </dgm:pt>
    <dgm:pt modelId="{3BABAF61-E07C-42B8-9782-DBE09DB211DE}" type="parTrans" cxnId="{33DA8019-D468-4B96-9A26-DCC94C759090}">
      <dgm:prSet/>
      <dgm:spPr/>
      <dgm:t>
        <a:bodyPr/>
        <a:lstStyle/>
        <a:p>
          <a:endParaRPr lang="en-US"/>
        </a:p>
      </dgm:t>
    </dgm:pt>
    <dgm:pt modelId="{E0BED8BE-AC58-4264-94F3-3337754C6438}" type="sibTrans" cxnId="{33DA8019-D468-4B96-9A26-DCC94C759090}">
      <dgm:prSet/>
      <dgm:spPr/>
      <dgm:t>
        <a:bodyPr/>
        <a:lstStyle/>
        <a:p>
          <a:endParaRPr lang="en-US"/>
        </a:p>
      </dgm:t>
    </dgm:pt>
    <dgm:pt modelId="{14482CA4-E0BD-4645-A133-B1F780401775}">
      <dgm:prSet/>
      <dgm:spPr/>
      <dgm:t>
        <a:bodyPr/>
        <a:lstStyle/>
        <a:p>
          <a:pPr rtl="0">
            <a:lnSpc>
              <a:spcPct val="100000"/>
            </a:lnSpc>
          </a:pPr>
          <a:r>
            <a:rPr lang="en-US" dirty="0"/>
            <a:t>The paper finds that the community structure of the stock correlation network remains stable across different threshold values for phase differences.</a:t>
          </a:r>
          <a:r>
            <a:rPr lang="en-US" dirty="0">
              <a:latin typeface="Neue Haas Grotesk Text Pro"/>
            </a:rPr>
            <a:t> </a:t>
          </a:r>
          <a:endParaRPr lang="en-US" dirty="0"/>
        </a:p>
      </dgm:t>
    </dgm:pt>
    <dgm:pt modelId="{03A7E5F2-29CB-4F50-98C3-F1F45E267597}" type="parTrans" cxnId="{169E4C23-297E-49D6-8FED-90F816092848}">
      <dgm:prSet/>
      <dgm:spPr/>
      <dgm:t>
        <a:bodyPr/>
        <a:lstStyle/>
        <a:p>
          <a:endParaRPr lang="en-US"/>
        </a:p>
      </dgm:t>
    </dgm:pt>
    <dgm:pt modelId="{8071199C-EB64-441C-9247-C6625F059158}" type="sibTrans" cxnId="{169E4C23-297E-49D6-8FED-90F816092848}">
      <dgm:prSet/>
      <dgm:spPr/>
      <dgm:t>
        <a:bodyPr/>
        <a:lstStyle/>
        <a:p>
          <a:endParaRPr lang="en-US"/>
        </a:p>
      </dgm:t>
    </dgm:pt>
    <dgm:pt modelId="{A4FC1E9A-C305-4A16-A241-95258E6765E6}">
      <dgm:prSet/>
      <dgm:spPr/>
      <dgm:t>
        <a:bodyPr/>
        <a:lstStyle/>
        <a:p>
          <a:pPr>
            <a:lnSpc>
              <a:spcPct val="100000"/>
            </a:lnSpc>
          </a:pPr>
          <a:r>
            <a:rPr lang="en-US" dirty="0"/>
            <a:t>Stocks belonging to different communities tend to exhibit negative correlations</a:t>
          </a:r>
        </a:p>
      </dgm:t>
    </dgm:pt>
    <dgm:pt modelId="{38DC0172-CA93-42A4-BDA5-8D21436E1875}" type="parTrans" cxnId="{92340343-C51D-49A6-8040-CB73905F0A8E}">
      <dgm:prSet/>
      <dgm:spPr/>
      <dgm:t>
        <a:bodyPr/>
        <a:lstStyle/>
        <a:p>
          <a:endParaRPr lang="en-US"/>
        </a:p>
      </dgm:t>
    </dgm:pt>
    <dgm:pt modelId="{145D4D3B-49BF-48DD-9DEF-E9E8716408F4}" type="sibTrans" cxnId="{92340343-C51D-49A6-8040-CB73905F0A8E}">
      <dgm:prSet/>
      <dgm:spPr/>
      <dgm:t>
        <a:bodyPr/>
        <a:lstStyle/>
        <a:p>
          <a:endParaRPr lang="en-US"/>
        </a:p>
      </dgm:t>
    </dgm:pt>
    <dgm:pt modelId="{04092DD7-F770-44AE-8872-ABC8D1A536EF}">
      <dgm:prSet phldr="0"/>
      <dgm:spPr/>
      <dgm:t>
        <a:bodyPr/>
        <a:lstStyle/>
        <a:p>
          <a:pPr>
            <a:lnSpc>
              <a:spcPct val="100000"/>
            </a:lnSpc>
          </a:pPr>
          <a:r>
            <a:rPr lang="en-US" dirty="0"/>
            <a:t>A correlation network is constructed where stocks are linked based on strength of their correlations</a:t>
          </a:r>
          <a:r>
            <a:rPr lang="en-US" dirty="0">
              <a:latin typeface="Neue Haas Grotesk Text Pro"/>
            </a:rPr>
            <a:t> </a:t>
          </a:r>
          <a:endParaRPr lang="en-US" dirty="0"/>
        </a:p>
      </dgm:t>
    </dgm:pt>
    <dgm:pt modelId="{33159E93-1237-4BD0-9A15-15EE23E8540D}" type="parTrans" cxnId="{13CCA371-E9AF-41A6-A20C-EC6C75F80161}">
      <dgm:prSet/>
      <dgm:spPr/>
    </dgm:pt>
    <dgm:pt modelId="{5190EB38-E400-46E1-AC66-F7CC7484FF1B}" type="sibTrans" cxnId="{13CCA371-E9AF-41A6-A20C-EC6C75F80161}">
      <dgm:prSet/>
      <dgm:spPr/>
    </dgm:pt>
    <dgm:pt modelId="{9B557B85-A38D-43E2-986E-2BB87650CE5E}" type="pres">
      <dgm:prSet presAssocID="{B2433D62-95A0-46DB-A5C9-532CF1A89D9B}" presName="root" presStyleCnt="0">
        <dgm:presLayoutVars>
          <dgm:dir/>
          <dgm:resizeHandles val="exact"/>
        </dgm:presLayoutVars>
      </dgm:prSet>
      <dgm:spPr/>
    </dgm:pt>
    <dgm:pt modelId="{25CCCAE2-A0CC-45E1-8D5C-CBB6DD0A1890}" type="pres">
      <dgm:prSet presAssocID="{5AAA88DE-B6F0-44AF-AC95-4371A2B3848B}" presName="compNode" presStyleCnt="0"/>
      <dgm:spPr/>
    </dgm:pt>
    <dgm:pt modelId="{A5963709-6CB5-408F-96FE-AA67E1C73D06}" type="pres">
      <dgm:prSet presAssocID="{5AAA88DE-B6F0-44AF-AC95-4371A2B3848B}" presName="bgRect" presStyleLbl="bgShp" presStyleIdx="0" presStyleCnt="7"/>
      <dgm:spPr/>
    </dgm:pt>
    <dgm:pt modelId="{926B6644-0634-4E0D-BC5A-B0919DEB7F62}" type="pres">
      <dgm:prSet presAssocID="{5AAA88DE-B6F0-44AF-AC95-4371A2B3848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898E4944-A477-49A7-BC61-FD72DAF2D19F}" type="pres">
      <dgm:prSet presAssocID="{5AAA88DE-B6F0-44AF-AC95-4371A2B3848B}" presName="spaceRect" presStyleCnt="0"/>
      <dgm:spPr/>
    </dgm:pt>
    <dgm:pt modelId="{980BD4E6-6BCE-4D78-AEC2-093E5E0CC970}" type="pres">
      <dgm:prSet presAssocID="{5AAA88DE-B6F0-44AF-AC95-4371A2B3848B}" presName="parTx" presStyleLbl="revTx" presStyleIdx="0" presStyleCnt="7">
        <dgm:presLayoutVars>
          <dgm:chMax val="0"/>
          <dgm:chPref val="0"/>
        </dgm:presLayoutVars>
      </dgm:prSet>
      <dgm:spPr/>
    </dgm:pt>
    <dgm:pt modelId="{2EC35EA6-ACB6-4F44-A1B3-6057351E4D97}" type="pres">
      <dgm:prSet presAssocID="{79B8B4FB-E8AD-4DAC-BFF3-41E082BD5A6B}" presName="sibTrans" presStyleCnt="0"/>
      <dgm:spPr/>
    </dgm:pt>
    <dgm:pt modelId="{C0F67ACB-31BA-48C0-B2BB-BC860EFED8B7}" type="pres">
      <dgm:prSet presAssocID="{CF243BB7-C1F8-4A3E-BCD7-C44422E5F0C4}" presName="compNode" presStyleCnt="0"/>
      <dgm:spPr/>
    </dgm:pt>
    <dgm:pt modelId="{83A8B531-531D-4EAE-9D40-4F13D96F35C1}" type="pres">
      <dgm:prSet presAssocID="{CF243BB7-C1F8-4A3E-BCD7-C44422E5F0C4}" presName="bgRect" presStyleLbl="bgShp" presStyleIdx="1" presStyleCnt="7"/>
      <dgm:spPr/>
    </dgm:pt>
    <dgm:pt modelId="{4241BB77-AF9F-4E2C-9297-B50589C22843}" type="pres">
      <dgm:prSet presAssocID="{CF243BB7-C1F8-4A3E-BCD7-C44422E5F0C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5F0E092B-7E56-471C-A0DF-548C1BB69EF0}" type="pres">
      <dgm:prSet presAssocID="{CF243BB7-C1F8-4A3E-BCD7-C44422E5F0C4}" presName="spaceRect" presStyleCnt="0"/>
      <dgm:spPr/>
    </dgm:pt>
    <dgm:pt modelId="{9A336EEB-FDE2-4CA1-9CAF-999D7F5569FA}" type="pres">
      <dgm:prSet presAssocID="{CF243BB7-C1F8-4A3E-BCD7-C44422E5F0C4}" presName="parTx" presStyleLbl="revTx" presStyleIdx="1" presStyleCnt="7">
        <dgm:presLayoutVars>
          <dgm:chMax val="0"/>
          <dgm:chPref val="0"/>
        </dgm:presLayoutVars>
      </dgm:prSet>
      <dgm:spPr/>
    </dgm:pt>
    <dgm:pt modelId="{8546F613-7A52-4D1F-8A79-4CBF32643D15}" type="pres">
      <dgm:prSet presAssocID="{A2FE8503-EA1D-47DE-82D8-02CF302287E7}" presName="sibTrans" presStyleCnt="0"/>
      <dgm:spPr/>
    </dgm:pt>
    <dgm:pt modelId="{A43B4ADD-FBB3-4856-8BB4-A4586D5E3B29}" type="pres">
      <dgm:prSet presAssocID="{B4169103-4670-48E8-910E-2367EB8C7C7C}" presName="compNode" presStyleCnt="0"/>
      <dgm:spPr/>
    </dgm:pt>
    <dgm:pt modelId="{E840EAAC-4E17-43F4-8250-66B33361CE17}" type="pres">
      <dgm:prSet presAssocID="{B4169103-4670-48E8-910E-2367EB8C7C7C}" presName="bgRect" presStyleLbl="bgShp" presStyleIdx="2" presStyleCnt="7"/>
      <dgm:spPr/>
    </dgm:pt>
    <dgm:pt modelId="{5EF53B8E-B172-4AAE-98F9-65F154E5944B}" type="pres">
      <dgm:prSet presAssocID="{B4169103-4670-48E8-910E-2367EB8C7C7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E15CC6C0-80F9-485E-B3C6-69DE26CB0820}" type="pres">
      <dgm:prSet presAssocID="{B4169103-4670-48E8-910E-2367EB8C7C7C}" presName="spaceRect" presStyleCnt="0"/>
      <dgm:spPr/>
    </dgm:pt>
    <dgm:pt modelId="{C9ACD26E-C885-45E9-9BD4-43E00397021D}" type="pres">
      <dgm:prSet presAssocID="{B4169103-4670-48E8-910E-2367EB8C7C7C}" presName="parTx" presStyleLbl="revTx" presStyleIdx="2" presStyleCnt="7">
        <dgm:presLayoutVars>
          <dgm:chMax val="0"/>
          <dgm:chPref val="0"/>
        </dgm:presLayoutVars>
      </dgm:prSet>
      <dgm:spPr/>
    </dgm:pt>
    <dgm:pt modelId="{95BCA3A1-419B-40E1-A439-AC44E8223648}" type="pres">
      <dgm:prSet presAssocID="{77B197B1-7CA3-4375-A500-7A80E5180284}" presName="sibTrans" presStyleCnt="0"/>
      <dgm:spPr/>
    </dgm:pt>
    <dgm:pt modelId="{FB33699E-E35C-4F24-A220-7A3129A5707C}" type="pres">
      <dgm:prSet presAssocID="{04092DD7-F770-44AE-8872-ABC8D1A536EF}" presName="compNode" presStyleCnt="0"/>
      <dgm:spPr/>
    </dgm:pt>
    <dgm:pt modelId="{5DFCC49A-5E3B-4024-B505-73109E7EDD46}" type="pres">
      <dgm:prSet presAssocID="{04092DD7-F770-44AE-8872-ABC8D1A536EF}" presName="bgRect" presStyleLbl="bgShp" presStyleIdx="3" presStyleCnt="7"/>
      <dgm:spPr/>
    </dgm:pt>
    <dgm:pt modelId="{F6BCBA47-3676-4F24-9C75-E92EE57FF9C5}" type="pres">
      <dgm:prSet presAssocID="{04092DD7-F770-44AE-8872-ABC8D1A536EF}" presName="iconRect" presStyleLbl="node1" presStyleIdx="3" presStyleCnt="7"/>
      <dgm:spPr/>
    </dgm:pt>
    <dgm:pt modelId="{8B91132A-1D35-427C-B0A5-FE2C6A35AF06}" type="pres">
      <dgm:prSet presAssocID="{04092DD7-F770-44AE-8872-ABC8D1A536EF}" presName="spaceRect" presStyleCnt="0"/>
      <dgm:spPr/>
    </dgm:pt>
    <dgm:pt modelId="{0F7A7122-FA36-4B1A-AD80-6FD7691A5033}" type="pres">
      <dgm:prSet presAssocID="{04092DD7-F770-44AE-8872-ABC8D1A536EF}" presName="parTx" presStyleLbl="revTx" presStyleIdx="3" presStyleCnt="7">
        <dgm:presLayoutVars>
          <dgm:chMax val="0"/>
          <dgm:chPref val="0"/>
        </dgm:presLayoutVars>
      </dgm:prSet>
      <dgm:spPr/>
    </dgm:pt>
    <dgm:pt modelId="{C03D0F57-DE38-4F76-AEE2-A92F6C873364}" type="pres">
      <dgm:prSet presAssocID="{5190EB38-E400-46E1-AC66-F7CC7484FF1B}" presName="sibTrans" presStyleCnt="0"/>
      <dgm:spPr/>
    </dgm:pt>
    <dgm:pt modelId="{97A915F7-C01B-4EA8-BAD6-5BA5E0FB7453}" type="pres">
      <dgm:prSet presAssocID="{D7F18D95-080F-4B69-A76E-750F7F002AD6}" presName="compNode" presStyleCnt="0"/>
      <dgm:spPr/>
    </dgm:pt>
    <dgm:pt modelId="{0213BB6E-EE90-42B1-9E44-A66B9D109D0B}" type="pres">
      <dgm:prSet presAssocID="{D7F18D95-080F-4B69-A76E-750F7F002AD6}" presName="bgRect" presStyleLbl="bgShp" presStyleIdx="4" presStyleCnt="7"/>
      <dgm:spPr/>
    </dgm:pt>
    <dgm:pt modelId="{77D5CD9E-5D65-4E6D-AB02-A85BA92DF979}" type="pres">
      <dgm:prSet presAssocID="{D7F18D95-080F-4B69-A76E-750F7F002AD6}" presName="iconRect" presStyleLbl="node1" presStyleIdx="4"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ity"/>
        </a:ext>
      </dgm:extLst>
    </dgm:pt>
    <dgm:pt modelId="{BA79371E-8FCD-4FD9-86FC-32A3616DCED2}" type="pres">
      <dgm:prSet presAssocID="{D7F18D95-080F-4B69-A76E-750F7F002AD6}" presName="spaceRect" presStyleCnt="0"/>
      <dgm:spPr/>
    </dgm:pt>
    <dgm:pt modelId="{4480583E-4CE1-49D2-AE24-3AFA4F60D267}" type="pres">
      <dgm:prSet presAssocID="{D7F18D95-080F-4B69-A76E-750F7F002AD6}" presName="parTx" presStyleLbl="revTx" presStyleIdx="4" presStyleCnt="7">
        <dgm:presLayoutVars>
          <dgm:chMax val="0"/>
          <dgm:chPref val="0"/>
        </dgm:presLayoutVars>
      </dgm:prSet>
      <dgm:spPr/>
    </dgm:pt>
    <dgm:pt modelId="{39FDC273-54A5-48B6-911C-871885572DD6}" type="pres">
      <dgm:prSet presAssocID="{E0BED8BE-AC58-4264-94F3-3337754C6438}" presName="sibTrans" presStyleCnt="0"/>
      <dgm:spPr/>
    </dgm:pt>
    <dgm:pt modelId="{5163E355-E3C2-47DB-B7B1-3F5B449783E1}" type="pres">
      <dgm:prSet presAssocID="{14482CA4-E0BD-4645-A133-B1F780401775}" presName="compNode" presStyleCnt="0"/>
      <dgm:spPr/>
    </dgm:pt>
    <dgm:pt modelId="{A3FA17A8-0106-4326-ACD5-BF7D868BA306}" type="pres">
      <dgm:prSet presAssocID="{14482CA4-E0BD-4645-A133-B1F780401775}" presName="bgRect" presStyleLbl="bgShp" presStyleIdx="5" presStyleCnt="7"/>
      <dgm:spPr/>
    </dgm:pt>
    <dgm:pt modelId="{5E881944-AB07-4C1A-A583-2D98552467D4}" type="pres">
      <dgm:prSet presAssocID="{14482CA4-E0BD-4645-A133-B1F780401775}" presName="iconRect" presStyleLbl="node1" presStyleIdx="5"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anching Diagram"/>
        </a:ext>
      </dgm:extLst>
    </dgm:pt>
    <dgm:pt modelId="{F49BC59A-AEA0-4A72-A1CB-4E7195B801CE}" type="pres">
      <dgm:prSet presAssocID="{14482CA4-E0BD-4645-A133-B1F780401775}" presName="spaceRect" presStyleCnt="0"/>
      <dgm:spPr/>
    </dgm:pt>
    <dgm:pt modelId="{D495B48F-9B4C-4709-804E-3499EB828648}" type="pres">
      <dgm:prSet presAssocID="{14482CA4-E0BD-4645-A133-B1F780401775}" presName="parTx" presStyleLbl="revTx" presStyleIdx="5" presStyleCnt="7">
        <dgm:presLayoutVars>
          <dgm:chMax val="0"/>
          <dgm:chPref val="0"/>
        </dgm:presLayoutVars>
      </dgm:prSet>
      <dgm:spPr/>
    </dgm:pt>
    <dgm:pt modelId="{92AFF66B-4C28-4FFF-A71D-E0CC92BC4970}" type="pres">
      <dgm:prSet presAssocID="{8071199C-EB64-441C-9247-C6625F059158}" presName="sibTrans" presStyleCnt="0"/>
      <dgm:spPr/>
    </dgm:pt>
    <dgm:pt modelId="{BC5840B6-3EB0-494D-AFC1-5A68FE30E27F}" type="pres">
      <dgm:prSet presAssocID="{A4FC1E9A-C305-4A16-A241-95258E6765E6}" presName="compNode" presStyleCnt="0"/>
      <dgm:spPr/>
    </dgm:pt>
    <dgm:pt modelId="{7EFDDA64-F316-4E3C-A9E7-8B1FD3F6B713}" type="pres">
      <dgm:prSet presAssocID="{A4FC1E9A-C305-4A16-A241-95258E6765E6}" presName="bgRect" presStyleLbl="bgShp" presStyleIdx="6" presStyleCnt="7"/>
      <dgm:spPr/>
    </dgm:pt>
    <dgm:pt modelId="{D835E180-834A-41E4-99BA-C6EBBE93729B}" type="pres">
      <dgm:prSet presAssocID="{A4FC1E9A-C305-4A16-A241-95258E6765E6}" presName="iconRect" presStyleLbl="node1" presStyleIdx="6"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ar Graph with Downward Trend"/>
        </a:ext>
      </dgm:extLst>
    </dgm:pt>
    <dgm:pt modelId="{B7D86609-EE96-43FF-A0A1-EE451258B3E9}" type="pres">
      <dgm:prSet presAssocID="{A4FC1E9A-C305-4A16-A241-95258E6765E6}" presName="spaceRect" presStyleCnt="0"/>
      <dgm:spPr/>
    </dgm:pt>
    <dgm:pt modelId="{513320EB-3C38-4395-83BF-71AB80B3C64A}" type="pres">
      <dgm:prSet presAssocID="{A4FC1E9A-C305-4A16-A241-95258E6765E6}" presName="parTx" presStyleLbl="revTx" presStyleIdx="6" presStyleCnt="7">
        <dgm:presLayoutVars>
          <dgm:chMax val="0"/>
          <dgm:chPref val="0"/>
        </dgm:presLayoutVars>
      </dgm:prSet>
      <dgm:spPr/>
    </dgm:pt>
  </dgm:ptLst>
  <dgm:cxnLst>
    <dgm:cxn modelId="{279C340F-72C7-4DB4-8309-ED3E02BB13FD}" type="presOf" srcId="{5AAA88DE-B6F0-44AF-AC95-4371A2B3848B}" destId="{980BD4E6-6BCE-4D78-AEC2-093E5E0CC970}" srcOrd="0" destOrd="0" presId="urn:microsoft.com/office/officeart/2018/2/layout/IconVerticalSolidList"/>
    <dgm:cxn modelId="{33DA8019-D468-4B96-9A26-DCC94C759090}" srcId="{B2433D62-95A0-46DB-A5C9-532CF1A89D9B}" destId="{D7F18D95-080F-4B69-A76E-750F7F002AD6}" srcOrd="4" destOrd="0" parTransId="{3BABAF61-E07C-42B8-9782-DBE09DB211DE}" sibTransId="{E0BED8BE-AC58-4264-94F3-3337754C6438}"/>
    <dgm:cxn modelId="{169E4C23-297E-49D6-8FED-90F816092848}" srcId="{B2433D62-95A0-46DB-A5C9-532CF1A89D9B}" destId="{14482CA4-E0BD-4645-A133-B1F780401775}" srcOrd="5" destOrd="0" parTransId="{03A7E5F2-29CB-4F50-98C3-F1F45E267597}" sibTransId="{8071199C-EB64-441C-9247-C6625F059158}"/>
    <dgm:cxn modelId="{B792C425-23BC-40DB-AF4F-2E0057F22DA1}" srcId="{B2433D62-95A0-46DB-A5C9-532CF1A89D9B}" destId="{CF243BB7-C1F8-4A3E-BCD7-C44422E5F0C4}" srcOrd="1" destOrd="0" parTransId="{837E66EC-08B0-4AE9-90BC-4CD9CCEE21BF}" sibTransId="{A2FE8503-EA1D-47DE-82D8-02CF302287E7}"/>
    <dgm:cxn modelId="{3F535039-BC7E-43B1-8A7D-2521F53EB99E}" type="presOf" srcId="{14482CA4-E0BD-4645-A133-B1F780401775}" destId="{D495B48F-9B4C-4709-804E-3499EB828648}" srcOrd="0" destOrd="0" presId="urn:microsoft.com/office/officeart/2018/2/layout/IconVerticalSolidList"/>
    <dgm:cxn modelId="{92340343-C51D-49A6-8040-CB73905F0A8E}" srcId="{B2433D62-95A0-46DB-A5C9-532CF1A89D9B}" destId="{A4FC1E9A-C305-4A16-A241-95258E6765E6}" srcOrd="6" destOrd="0" parTransId="{38DC0172-CA93-42A4-BDA5-8D21436E1875}" sibTransId="{145D4D3B-49BF-48DD-9DEF-E9E8716408F4}"/>
    <dgm:cxn modelId="{13CCA371-E9AF-41A6-A20C-EC6C75F80161}" srcId="{B2433D62-95A0-46DB-A5C9-532CF1A89D9B}" destId="{04092DD7-F770-44AE-8872-ABC8D1A536EF}" srcOrd="3" destOrd="0" parTransId="{33159E93-1237-4BD0-9A15-15EE23E8540D}" sibTransId="{5190EB38-E400-46E1-AC66-F7CC7484FF1B}"/>
    <dgm:cxn modelId="{21E58755-F3B0-45FD-B378-63FABE827D8D}" type="presOf" srcId="{04092DD7-F770-44AE-8872-ABC8D1A536EF}" destId="{0F7A7122-FA36-4B1A-AD80-6FD7691A5033}" srcOrd="0" destOrd="0" presId="urn:microsoft.com/office/officeart/2018/2/layout/IconVerticalSolidList"/>
    <dgm:cxn modelId="{0DCC1D77-9679-4016-8BCC-F411423D09B0}" type="presOf" srcId="{D7F18D95-080F-4B69-A76E-750F7F002AD6}" destId="{4480583E-4CE1-49D2-AE24-3AFA4F60D267}" srcOrd="0" destOrd="0" presId="urn:microsoft.com/office/officeart/2018/2/layout/IconVerticalSolidList"/>
    <dgm:cxn modelId="{D8FD6A80-80D9-472C-93F9-EE717B092700}" type="presOf" srcId="{A4FC1E9A-C305-4A16-A241-95258E6765E6}" destId="{513320EB-3C38-4395-83BF-71AB80B3C64A}" srcOrd="0" destOrd="0" presId="urn:microsoft.com/office/officeart/2018/2/layout/IconVerticalSolidList"/>
    <dgm:cxn modelId="{2D0E7580-CDB2-4B11-A662-4DBB25C2D538}" type="presOf" srcId="{B4169103-4670-48E8-910E-2367EB8C7C7C}" destId="{C9ACD26E-C885-45E9-9BD4-43E00397021D}" srcOrd="0" destOrd="0" presId="urn:microsoft.com/office/officeart/2018/2/layout/IconVerticalSolidList"/>
    <dgm:cxn modelId="{B3204CA1-C64C-4505-8BCD-47875F1A8D6F}" srcId="{B2433D62-95A0-46DB-A5C9-532CF1A89D9B}" destId="{B4169103-4670-48E8-910E-2367EB8C7C7C}" srcOrd="2" destOrd="0" parTransId="{151F2AD4-8500-4554-8E6D-AD6F6373223A}" sibTransId="{77B197B1-7CA3-4375-A500-7A80E5180284}"/>
    <dgm:cxn modelId="{DF5792E4-8EC7-4ACD-A01B-64AFCECF626A}" type="presOf" srcId="{CF243BB7-C1F8-4A3E-BCD7-C44422E5F0C4}" destId="{9A336EEB-FDE2-4CA1-9CAF-999D7F5569FA}" srcOrd="0" destOrd="0" presId="urn:microsoft.com/office/officeart/2018/2/layout/IconVerticalSolidList"/>
    <dgm:cxn modelId="{205B60E8-9401-4146-9DF5-594E959E4CFB}" type="presOf" srcId="{B2433D62-95A0-46DB-A5C9-532CF1A89D9B}" destId="{9B557B85-A38D-43E2-986E-2BB87650CE5E}" srcOrd="0" destOrd="0" presId="urn:microsoft.com/office/officeart/2018/2/layout/IconVerticalSolidList"/>
    <dgm:cxn modelId="{712CCBFD-7B18-4F1E-8FEC-99BEE363FAF9}" srcId="{B2433D62-95A0-46DB-A5C9-532CF1A89D9B}" destId="{5AAA88DE-B6F0-44AF-AC95-4371A2B3848B}" srcOrd="0" destOrd="0" parTransId="{3AF11266-6348-4505-A9CB-DD188616A661}" sibTransId="{79B8B4FB-E8AD-4DAC-BFF3-41E082BD5A6B}"/>
    <dgm:cxn modelId="{E692B3D4-0A26-4A07-921B-93C87BB018C7}" type="presParOf" srcId="{9B557B85-A38D-43E2-986E-2BB87650CE5E}" destId="{25CCCAE2-A0CC-45E1-8D5C-CBB6DD0A1890}" srcOrd="0" destOrd="0" presId="urn:microsoft.com/office/officeart/2018/2/layout/IconVerticalSolidList"/>
    <dgm:cxn modelId="{3C9DDC5A-944E-48BF-9118-020DE7D015C8}" type="presParOf" srcId="{25CCCAE2-A0CC-45E1-8D5C-CBB6DD0A1890}" destId="{A5963709-6CB5-408F-96FE-AA67E1C73D06}" srcOrd="0" destOrd="0" presId="urn:microsoft.com/office/officeart/2018/2/layout/IconVerticalSolidList"/>
    <dgm:cxn modelId="{92C3EBCE-67D7-4868-9538-B62E7DE81A30}" type="presParOf" srcId="{25CCCAE2-A0CC-45E1-8D5C-CBB6DD0A1890}" destId="{926B6644-0634-4E0D-BC5A-B0919DEB7F62}" srcOrd="1" destOrd="0" presId="urn:microsoft.com/office/officeart/2018/2/layout/IconVerticalSolidList"/>
    <dgm:cxn modelId="{701E66D1-E826-43C1-A811-EC67047D82EA}" type="presParOf" srcId="{25CCCAE2-A0CC-45E1-8D5C-CBB6DD0A1890}" destId="{898E4944-A477-49A7-BC61-FD72DAF2D19F}" srcOrd="2" destOrd="0" presId="urn:microsoft.com/office/officeart/2018/2/layout/IconVerticalSolidList"/>
    <dgm:cxn modelId="{199C9659-C691-4B62-8209-3AC1345E2FF4}" type="presParOf" srcId="{25CCCAE2-A0CC-45E1-8D5C-CBB6DD0A1890}" destId="{980BD4E6-6BCE-4D78-AEC2-093E5E0CC970}" srcOrd="3" destOrd="0" presId="urn:microsoft.com/office/officeart/2018/2/layout/IconVerticalSolidList"/>
    <dgm:cxn modelId="{37FE63E5-928A-42D1-98A0-134BA10A7C16}" type="presParOf" srcId="{9B557B85-A38D-43E2-986E-2BB87650CE5E}" destId="{2EC35EA6-ACB6-4F44-A1B3-6057351E4D97}" srcOrd="1" destOrd="0" presId="urn:microsoft.com/office/officeart/2018/2/layout/IconVerticalSolidList"/>
    <dgm:cxn modelId="{BE5551AB-91AA-4183-8344-FDC121CDC705}" type="presParOf" srcId="{9B557B85-A38D-43E2-986E-2BB87650CE5E}" destId="{C0F67ACB-31BA-48C0-B2BB-BC860EFED8B7}" srcOrd="2" destOrd="0" presId="urn:microsoft.com/office/officeart/2018/2/layout/IconVerticalSolidList"/>
    <dgm:cxn modelId="{31BD34DB-6C02-46C1-A925-3AC8997F0293}" type="presParOf" srcId="{C0F67ACB-31BA-48C0-B2BB-BC860EFED8B7}" destId="{83A8B531-531D-4EAE-9D40-4F13D96F35C1}" srcOrd="0" destOrd="0" presId="urn:microsoft.com/office/officeart/2018/2/layout/IconVerticalSolidList"/>
    <dgm:cxn modelId="{F9DF728D-4ABA-4CC4-9573-2B83940CA4CA}" type="presParOf" srcId="{C0F67ACB-31BA-48C0-B2BB-BC860EFED8B7}" destId="{4241BB77-AF9F-4E2C-9297-B50589C22843}" srcOrd="1" destOrd="0" presId="urn:microsoft.com/office/officeart/2018/2/layout/IconVerticalSolidList"/>
    <dgm:cxn modelId="{94DF332C-3ABF-47D5-B046-189543212E0F}" type="presParOf" srcId="{C0F67ACB-31BA-48C0-B2BB-BC860EFED8B7}" destId="{5F0E092B-7E56-471C-A0DF-548C1BB69EF0}" srcOrd="2" destOrd="0" presId="urn:microsoft.com/office/officeart/2018/2/layout/IconVerticalSolidList"/>
    <dgm:cxn modelId="{A219CFAB-7D91-45BD-B742-229404DEA3AD}" type="presParOf" srcId="{C0F67ACB-31BA-48C0-B2BB-BC860EFED8B7}" destId="{9A336EEB-FDE2-4CA1-9CAF-999D7F5569FA}" srcOrd="3" destOrd="0" presId="urn:microsoft.com/office/officeart/2018/2/layout/IconVerticalSolidList"/>
    <dgm:cxn modelId="{681A64F1-D281-494F-BBCB-1CDEB341B128}" type="presParOf" srcId="{9B557B85-A38D-43E2-986E-2BB87650CE5E}" destId="{8546F613-7A52-4D1F-8A79-4CBF32643D15}" srcOrd="3" destOrd="0" presId="urn:microsoft.com/office/officeart/2018/2/layout/IconVerticalSolidList"/>
    <dgm:cxn modelId="{8A7556E1-2C89-420E-B36C-9F541A1CC67B}" type="presParOf" srcId="{9B557B85-A38D-43E2-986E-2BB87650CE5E}" destId="{A43B4ADD-FBB3-4856-8BB4-A4586D5E3B29}" srcOrd="4" destOrd="0" presId="urn:microsoft.com/office/officeart/2018/2/layout/IconVerticalSolidList"/>
    <dgm:cxn modelId="{5045D3F9-7E24-458B-ACDF-0571E8E64196}" type="presParOf" srcId="{A43B4ADD-FBB3-4856-8BB4-A4586D5E3B29}" destId="{E840EAAC-4E17-43F4-8250-66B33361CE17}" srcOrd="0" destOrd="0" presId="urn:microsoft.com/office/officeart/2018/2/layout/IconVerticalSolidList"/>
    <dgm:cxn modelId="{6CFF0C83-AA93-4CCA-BE0E-6AE0DAFA7A1A}" type="presParOf" srcId="{A43B4ADD-FBB3-4856-8BB4-A4586D5E3B29}" destId="{5EF53B8E-B172-4AAE-98F9-65F154E5944B}" srcOrd="1" destOrd="0" presId="urn:microsoft.com/office/officeart/2018/2/layout/IconVerticalSolidList"/>
    <dgm:cxn modelId="{CAAC7032-176F-4C62-89F7-2DA995C38D87}" type="presParOf" srcId="{A43B4ADD-FBB3-4856-8BB4-A4586D5E3B29}" destId="{E15CC6C0-80F9-485E-B3C6-69DE26CB0820}" srcOrd="2" destOrd="0" presId="urn:microsoft.com/office/officeart/2018/2/layout/IconVerticalSolidList"/>
    <dgm:cxn modelId="{CFFE4759-D3C5-4261-9D31-151036B3381E}" type="presParOf" srcId="{A43B4ADD-FBB3-4856-8BB4-A4586D5E3B29}" destId="{C9ACD26E-C885-45E9-9BD4-43E00397021D}" srcOrd="3" destOrd="0" presId="urn:microsoft.com/office/officeart/2018/2/layout/IconVerticalSolidList"/>
    <dgm:cxn modelId="{24AD4737-0F0E-4999-BF45-108B99C473BE}" type="presParOf" srcId="{9B557B85-A38D-43E2-986E-2BB87650CE5E}" destId="{95BCA3A1-419B-40E1-A439-AC44E8223648}" srcOrd="5" destOrd="0" presId="urn:microsoft.com/office/officeart/2018/2/layout/IconVerticalSolidList"/>
    <dgm:cxn modelId="{9DF1327E-3A83-4141-A97F-3EB20F046402}" type="presParOf" srcId="{9B557B85-A38D-43E2-986E-2BB87650CE5E}" destId="{FB33699E-E35C-4F24-A220-7A3129A5707C}" srcOrd="6" destOrd="0" presId="urn:microsoft.com/office/officeart/2018/2/layout/IconVerticalSolidList"/>
    <dgm:cxn modelId="{D4751F12-DE85-4C97-A7F7-0DF56C0B782E}" type="presParOf" srcId="{FB33699E-E35C-4F24-A220-7A3129A5707C}" destId="{5DFCC49A-5E3B-4024-B505-73109E7EDD46}" srcOrd="0" destOrd="0" presId="urn:microsoft.com/office/officeart/2018/2/layout/IconVerticalSolidList"/>
    <dgm:cxn modelId="{D2744EAA-BADC-4A16-9BDE-2C68C5FE3DBE}" type="presParOf" srcId="{FB33699E-E35C-4F24-A220-7A3129A5707C}" destId="{F6BCBA47-3676-4F24-9C75-E92EE57FF9C5}" srcOrd="1" destOrd="0" presId="urn:microsoft.com/office/officeart/2018/2/layout/IconVerticalSolidList"/>
    <dgm:cxn modelId="{05B93C80-E0B8-4659-B38F-2B616DAFD03F}" type="presParOf" srcId="{FB33699E-E35C-4F24-A220-7A3129A5707C}" destId="{8B91132A-1D35-427C-B0A5-FE2C6A35AF06}" srcOrd="2" destOrd="0" presId="urn:microsoft.com/office/officeart/2018/2/layout/IconVerticalSolidList"/>
    <dgm:cxn modelId="{28FEC0EB-4115-444B-BB93-E40D328EAFF5}" type="presParOf" srcId="{FB33699E-E35C-4F24-A220-7A3129A5707C}" destId="{0F7A7122-FA36-4B1A-AD80-6FD7691A5033}" srcOrd="3" destOrd="0" presId="urn:microsoft.com/office/officeart/2018/2/layout/IconVerticalSolidList"/>
    <dgm:cxn modelId="{0036DBEC-4DFF-4B5D-ACB4-DADB4099B208}" type="presParOf" srcId="{9B557B85-A38D-43E2-986E-2BB87650CE5E}" destId="{C03D0F57-DE38-4F76-AEE2-A92F6C873364}" srcOrd="7" destOrd="0" presId="urn:microsoft.com/office/officeart/2018/2/layout/IconVerticalSolidList"/>
    <dgm:cxn modelId="{E36BE823-B31A-42A2-849F-EE132BCEE96E}" type="presParOf" srcId="{9B557B85-A38D-43E2-986E-2BB87650CE5E}" destId="{97A915F7-C01B-4EA8-BAD6-5BA5E0FB7453}" srcOrd="8" destOrd="0" presId="urn:microsoft.com/office/officeart/2018/2/layout/IconVerticalSolidList"/>
    <dgm:cxn modelId="{2E889A6B-9FDD-44A1-AB57-F044ED73538E}" type="presParOf" srcId="{97A915F7-C01B-4EA8-BAD6-5BA5E0FB7453}" destId="{0213BB6E-EE90-42B1-9E44-A66B9D109D0B}" srcOrd="0" destOrd="0" presId="urn:microsoft.com/office/officeart/2018/2/layout/IconVerticalSolidList"/>
    <dgm:cxn modelId="{0DB868B1-E06C-4576-B570-862397AC0B14}" type="presParOf" srcId="{97A915F7-C01B-4EA8-BAD6-5BA5E0FB7453}" destId="{77D5CD9E-5D65-4E6D-AB02-A85BA92DF979}" srcOrd="1" destOrd="0" presId="urn:microsoft.com/office/officeart/2018/2/layout/IconVerticalSolidList"/>
    <dgm:cxn modelId="{F4A2DDA3-3F20-45D8-B45E-19A13CF28EB6}" type="presParOf" srcId="{97A915F7-C01B-4EA8-BAD6-5BA5E0FB7453}" destId="{BA79371E-8FCD-4FD9-86FC-32A3616DCED2}" srcOrd="2" destOrd="0" presId="urn:microsoft.com/office/officeart/2018/2/layout/IconVerticalSolidList"/>
    <dgm:cxn modelId="{105F0CD5-D8BF-4954-BA40-BB0281675A74}" type="presParOf" srcId="{97A915F7-C01B-4EA8-BAD6-5BA5E0FB7453}" destId="{4480583E-4CE1-49D2-AE24-3AFA4F60D267}" srcOrd="3" destOrd="0" presId="urn:microsoft.com/office/officeart/2018/2/layout/IconVerticalSolidList"/>
    <dgm:cxn modelId="{C16F4428-5677-43B8-94A4-BC0B65CCF09F}" type="presParOf" srcId="{9B557B85-A38D-43E2-986E-2BB87650CE5E}" destId="{39FDC273-54A5-48B6-911C-871885572DD6}" srcOrd="9" destOrd="0" presId="urn:microsoft.com/office/officeart/2018/2/layout/IconVerticalSolidList"/>
    <dgm:cxn modelId="{F7CA0E88-9118-4F48-A928-5B986BBA6986}" type="presParOf" srcId="{9B557B85-A38D-43E2-986E-2BB87650CE5E}" destId="{5163E355-E3C2-47DB-B7B1-3F5B449783E1}" srcOrd="10" destOrd="0" presId="urn:microsoft.com/office/officeart/2018/2/layout/IconVerticalSolidList"/>
    <dgm:cxn modelId="{B213104A-F8D7-452B-BFCB-F4C00FAAE823}" type="presParOf" srcId="{5163E355-E3C2-47DB-B7B1-3F5B449783E1}" destId="{A3FA17A8-0106-4326-ACD5-BF7D868BA306}" srcOrd="0" destOrd="0" presId="urn:microsoft.com/office/officeart/2018/2/layout/IconVerticalSolidList"/>
    <dgm:cxn modelId="{2DFB8442-A990-4BDD-B78D-7F56982A10D6}" type="presParOf" srcId="{5163E355-E3C2-47DB-B7B1-3F5B449783E1}" destId="{5E881944-AB07-4C1A-A583-2D98552467D4}" srcOrd="1" destOrd="0" presId="urn:microsoft.com/office/officeart/2018/2/layout/IconVerticalSolidList"/>
    <dgm:cxn modelId="{CCF82361-5C9C-4678-B996-8A6A8C6498DB}" type="presParOf" srcId="{5163E355-E3C2-47DB-B7B1-3F5B449783E1}" destId="{F49BC59A-AEA0-4A72-A1CB-4E7195B801CE}" srcOrd="2" destOrd="0" presId="urn:microsoft.com/office/officeart/2018/2/layout/IconVerticalSolidList"/>
    <dgm:cxn modelId="{93B737E8-36AF-4656-AFF4-8BA568061F7F}" type="presParOf" srcId="{5163E355-E3C2-47DB-B7B1-3F5B449783E1}" destId="{D495B48F-9B4C-4709-804E-3499EB828648}" srcOrd="3" destOrd="0" presId="urn:microsoft.com/office/officeart/2018/2/layout/IconVerticalSolidList"/>
    <dgm:cxn modelId="{391CD381-E5D5-43D0-83ED-AE113C19173C}" type="presParOf" srcId="{9B557B85-A38D-43E2-986E-2BB87650CE5E}" destId="{92AFF66B-4C28-4FFF-A71D-E0CC92BC4970}" srcOrd="11" destOrd="0" presId="urn:microsoft.com/office/officeart/2018/2/layout/IconVerticalSolidList"/>
    <dgm:cxn modelId="{A5C60E69-1043-4E4B-8022-4F5277B3FAA7}" type="presParOf" srcId="{9B557B85-A38D-43E2-986E-2BB87650CE5E}" destId="{BC5840B6-3EB0-494D-AFC1-5A68FE30E27F}" srcOrd="12" destOrd="0" presId="urn:microsoft.com/office/officeart/2018/2/layout/IconVerticalSolidList"/>
    <dgm:cxn modelId="{F57E4ACE-5D8A-4FF9-88DA-997E6440BAB0}" type="presParOf" srcId="{BC5840B6-3EB0-494D-AFC1-5A68FE30E27F}" destId="{7EFDDA64-F316-4E3C-A9E7-8B1FD3F6B713}" srcOrd="0" destOrd="0" presId="urn:microsoft.com/office/officeart/2018/2/layout/IconVerticalSolidList"/>
    <dgm:cxn modelId="{47F72F55-8C72-4BE9-85E1-B80A2B157777}" type="presParOf" srcId="{BC5840B6-3EB0-494D-AFC1-5A68FE30E27F}" destId="{D835E180-834A-41E4-99BA-C6EBBE93729B}" srcOrd="1" destOrd="0" presId="urn:microsoft.com/office/officeart/2018/2/layout/IconVerticalSolidList"/>
    <dgm:cxn modelId="{AB40B283-D229-4F40-BBDB-4183EBD78819}" type="presParOf" srcId="{BC5840B6-3EB0-494D-AFC1-5A68FE30E27F}" destId="{B7D86609-EE96-43FF-A0A1-EE451258B3E9}" srcOrd="2" destOrd="0" presId="urn:microsoft.com/office/officeart/2018/2/layout/IconVerticalSolidList"/>
    <dgm:cxn modelId="{686C379F-25CB-4567-A048-836CAAAE01EF}" type="presParOf" srcId="{BC5840B6-3EB0-494D-AFC1-5A68FE30E27F}" destId="{513320EB-3C38-4395-83BF-71AB80B3C6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433D62-95A0-46DB-A5C9-532CF1A89D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092DD7-F770-44AE-8872-ABC8D1A536EF}">
      <dgm:prSet phldr="0"/>
      <dgm:spPr/>
      <dgm:t>
        <a:bodyPr/>
        <a:lstStyle/>
        <a:p>
          <a:pPr>
            <a:lnSpc>
              <a:spcPct val="100000"/>
            </a:lnSpc>
          </a:pPr>
          <a:r>
            <a:rPr lang="en-US" b="0" dirty="0">
              <a:solidFill>
                <a:srgbClr val="000000"/>
              </a:solidFill>
              <a:latin typeface="Arial"/>
              <a:cs typeface="Arial"/>
            </a:rPr>
            <a:t>• Importance of strength distributions </a:t>
          </a:r>
          <a:r>
            <a:rPr lang="en-US" dirty="0">
              <a:solidFill>
                <a:srgbClr val="000000"/>
              </a:solidFill>
              <a:latin typeface="Arial"/>
              <a:cs typeface="Arial"/>
            </a:rPr>
            <a:t>provides valuable information about network's future movements</a:t>
          </a:r>
          <a:r>
            <a:rPr lang="en-US" dirty="0">
              <a:latin typeface="Arial"/>
              <a:cs typeface="Arial"/>
            </a:rPr>
            <a:t> </a:t>
          </a:r>
          <a:endParaRPr lang="en-US" dirty="0">
            <a:latin typeface="Neue Haas Grotesk Text Pro"/>
            <a:cs typeface="Arial"/>
          </a:endParaRPr>
        </a:p>
      </dgm:t>
    </dgm:pt>
    <dgm:pt modelId="{33159E93-1237-4BD0-9A15-15EE23E8540D}" type="parTrans" cxnId="{13CCA371-E9AF-41A6-A20C-EC6C75F80161}">
      <dgm:prSet/>
      <dgm:spPr/>
    </dgm:pt>
    <dgm:pt modelId="{5190EB38-E400-46E1-AC66-F7CC7484FF1B}" type="sibTrans" cxnId="{13CCA371-E9AF-41A6-A20C-EC6C75F80161}">
      <dgm:prSet/>
      <dgm:spPr/>
    </dgm:pt>
    <dgm:pt modelId="{E523FA57-B2D1-4649-A5E2-140A4012E088}">
      <dgm:prSet phldr="0"/>
      <dgm:spPr/>
      <dgm:t>
        <a:bodyPr/>
        <a:lstStyle/>
        <a:p>
          <a:pPr>
            <a:lnSpc>
              <a:spcPct val="100000"/>
            </a:lnSpc>
          </a:pPr>
          <a:r>
            <a:rPr lang="en-US" dirty="0">
              <a:solidFill>
                <a:srgbClr val="000000"/>
              </a:solidFill>
              <a:latin typeface="Arial"/>
              <a:cs typeface="Arial"/>
            </a:rPr>
            <a:t>• Metrics such as network centrality and modularity capture network dynamics indicative of future stock movements </a:t>
          </a:r>
          <a:endParaRPr lang="en-US" dirty="0">
            <a:latin typeface="Neue Haas Grotesk Text Pro"/>
            <a:cs typeface="Arial"/>
          </a:endParaRPr>
        </a:p>
      </dgm:t>
    </dgm:pt>
    <dgm:pt modelId="{6B5FE316-D9B5-445B-9B63-32105D7144A6}" type="parTrans" cxnId="{F1F9A218-2677-466C-B802-45CFBF0DEBD4}">
      <dgm:prSet/>
      <dgm:spPr/>
    </dgm:pt>
    <dgm:pt modelId="{68DE54F1-BF29-4098-A33C-41287F86B34E}" type="sibTrans" cxnId="{F1F9A218-2677-466C-B802-45CFBF0DEBD4}">
      <dgm:prSet/>
      <dgm:spPr/>
    </dgm:pt>
    <dgm:pt modelId="{786BC413-A974-4E03-945A-43872AAAFDF9}">
      <dgm:prSet phldr="0"/>
      <dgm:spPr/>
      <dgm:t>
        <a:bodyPr/>
        <a:lstStyle/>
        <a:p>
          <a:pPr>
            <a:lnSpc>
              <a:spcPct val="100000"/>
            </a:lnSpc>
          </a:pPr>
          <a:r>
            <a:rPr lang="en-US" dirty="0">
              <a:solidFill>
                <a:srgbClr val="000000"/>
              </a:solidFill>
              <a:latin typeface="Arial"/>
              <a:cs typeface="Arial"/>
            </a:rPr>
            <a:t>• Kullback-Leibler Divergence (KLD) - metric to measure divergence of strength distribution from prior distributions perform well in predicting absolute changes in S&amp;P500 (KLD-9 -&gt; high correlation with absolute changes) </a:t>
          </a:r>
          <a:endParaRPr lang="en-US" dirty="0">
            <a:latin typeface="Neue Haas Grotesk Text Pro"/>
            <a:cs typeface="Arial"/>
          </a:endParaRPr>
        </a:p>
      </dgm:t>
    </dgm:pt>
    <dgm:pt modelId="{9F8F4940-8A70-4F87-8ED9-A1320C5A30CB}" type="parTrans" cxnId="{AFD88AA5-E68E-4A55-B897-BE53C301A88B}">
      <dgm:prSet/>
      <dgm:spPr/>
    </dgm:pt>
    <dgm:pt modelId="{7142ECB8-B03E-4EED-8AC4-54F8807649FD}" type="sibTrans" cxnId="{AFD88AA5-E68E-4A55-B897-BE53C301A88B}">
      <dgm:prSet/>
      <dgm:spPr/>
    </dgm:pt>
    <dgm:pt modelId="{77D68C61-7168-4769-9B93-5D145D994D84}">
      <dgm:prSet phldr="0"/>
      <dgm:spPr/>
      <dgm:t>
        <a:bodyPr/>
        <a:lstStyle/>
        <a:p>
          <a:pPr>
            <a:lnSpc>
              <a:spcPct val="100000"/>
            </a:lnSpc>
          </a:pPr>
          <a:r>
            <a:rPr lang="en-US" dirty="0">
              <a:solidFill>
                <a:srgbClr val="000000"/>
              </a:solidFill>
              <a:latin typeface="Arial"/>
              <a:cs typeface="Arial"/>
            </a:rPr>
            <a:t>• ARIMA models enhances accuracy in prediction </a:t>
          </a:r>
          <a:endParaRPr lang="en-US" dirty="0">
            <a:latin typeface="Neue Haas Grotesk Text Pro"/>
            <a:cs typeface="Arial"/>
          </a:endParaRPr>
        </a:p>
      </dgm:t>
    </dgm:pt>
    <dgm:pt modelId="{5B21656B-C243-47EE-A880-C7F8E7A2C31D}" type="parTrans" cxnId="{D24D6D18-B6AB-48C2-9959-61BBF13DB157}">
      <dgm:prSet/>
      <dgm:spPr/>
    </dgm:pt>
    <dgm:pt modelId="{B2187985-3EB2-4054-901D-66AE96D92675}" type="sibTrans" cxnId="{D24D6D18-B6AB-48C2-9959-61BBF13DB157}">
      <dgm:prSet/>
      <dgm:spPr/>
    </dgm:pt>
    <dgm:pt modelId="{A00AB60A-A198-4018-8308-E1F49932AFA1}">
      <dgm:prSet phldr="0"/>
      <dgm:spPr/>
      <dgm:t>
        <a:bodyPr/>
        <a:lstStyle/>
        <a:p>
          <a:pPr>
            <a:lnSpc>
              <a:spcPct val="100000"/>
            </a:lnSpc>
          </a:pPr>
          <a:r>
            <a:rPr lang="en-US" dirty="0">
              <a:solidFill>
                <a:srgbClr val="000000"/>
              </a:solidFill>
              <a:latin typeface="Arial"/>
              <a:cs typeface="Arial"/>
            </a:rPr>
            <a:t>• Relationship between developed metrics and S&amp;P changes is not linear - quadratic pattern </a:t>
          </a:r>
          <a:endParaRPr lang="en-US" dirty="0">
            <a:latin typeface="Neue Haas Grotesk Text Pro"/>
            <a:cs typeface="Arial"/>
          </a:endParaRPr>
        </a:p>
      </dgm:t>
    </dgm:pt>
    <dgm:pt modelId="{2EB097E7-C0E1-4786-A0D8-35353267BDEC}" type="parTrans" cxnId="{6D190EAF-6967-49A0-A933-53302ED70243}">
      <dgm:prSet/>
      <dgm:spPr/>
    </dgm:pt>
    <dgm:pt modelId="{E21FE338-DF3E-45F6-930F-031C29330384}" type="sibTrans" cxnId="{6D190EAF-6967-49A0-A933-53302ED70243}">
      <dgm:prSet/>
      <dgm:spPr/>
    </dgm:pt>
    <dgm:pt modelId="{4D0B2888-117D-4435-A3B6-EE1908AAD997}">
      <dgm:prSet phldr="0"/>
      <dgm:spPr/>
      <dgm:t>
        <a:bodyPr/>
        <a:lstStyle/>
        <a:p>
          <a:pPr>
            <a:lnSpc>
              <a:spcPct val="100000"/>
            </a:lnSpc>
          </a:pPr>
          <a:r>
            <a:rPr lang="en-US" dirty="0">
              <a:solidFill>
                <a:srgbClr val="000000"/>
              </a:solidFill>
              <a:latin typeface="Arial"/>
              <a:cs typeface="Arial"/>
            </a:rPr>
            <a:t>• Practical for financial market policy and quantitative investors</a:t>
          </a:r>
          <a:endParaRPr lang="en-US" dirty="0"/>
        </a:p>
      </dgm:t>
    </dgm:pt>
    <dgm:pt modelId="{B5804226-2C6D-4DB5-8863-E311571C261A}" type="parTrans" cxnId="{A9B37BD0-39BF-416F-B081-63AEA6180ECB}">
      <dgm:prSet/>
      <dgm:spPr/>
    </dgm:pt>
    <dgm:pt modelId="{752891F8-0B68-4F6A-A582-4559363396FD}" type="sibTrans" cxnId="{A9B37BD0-39BF-416F-B081-63AEA6180ECB}">
      <dgm:prSet/>
      <dgm:spPr/>
    </dgm:pt>
    <dgm:pt modelId="{8E6E473C-DB2F-4637-8422-E8315722063B}">
      <dgm:prSet phldr="0"/>
      <dgm:spPr/>
      <dgm:t>
        <a:bodyPr/>
        <a:lstStyle/>
        <a:p>
          <a:pPr rtl="0">
            <a:lnSpc>
              <a:spcPct val="100000"/>
            </a:lnSpc>
          </a:pPr>
          <a:r>
            <a:rPr lang="en-US" b="1" dirty="0">
              <a:latin typeface="Arial"/>
              <a:cs typeface="Arial"/>
            </a:rPr>
            <a:t>FINDINGS</a:t>
          </a:r>
        </a:p>
      </dgm:t>
    </dgm:pt>
    <dgm:pt modelId="{A440AA70-B5AD-48DE-902A-30766135CED2}" type="parTrans" cxnId="{E6A71E7B-675A-41E8-BF8D-037A823DD92A}">
      <dgm:prSet/>
      <dgm:spPr/>
    </dgm:pt>
    <dgm:pt modelId="{33626DEC-B723-4355-80CA-3F5A763CC2F8}" type="sibTrans" cxnId="{E6A71E7B-675A-41E8-BF8D-037A823DD92A}">
      <dgm:prSet/>
      <dgm:spPr/>
    </dgm:pt>
    <dgm:pt modelId="{9B557B85-A38D-43E2-986E-2BB87650CE5E}" type="pres">
      <dgm:prSet presAssocID="{B2433D62-95A0-46DB-A5C9-532CF1A89D9B}" presName="root" presStyleCnt="0">
        <dgm:presLayoutVars>
          <dgm:dir/>
          <dgm:resizeHandles val="exact"/>
        </dgm:presLayoutVars>
      </dgm:prSet>
      <dgm:spPr/>
    </dgm:pt>
    <dgm:pt modelId="{E8013103-4CAB-4914-9CDC-29FB2EB0D913}" type="pres">
      <dgm:prSet presAssocID="{8E6E473C-DB2F-4637-8422-E8315722063B}" presName="compNode" presStyleCnt="0"/>
      <dgm:spPr/>
    </dgm:pt>
    <dgm:pt modelId="{2D4BD5DE-6CC3-43C6-9C26-DAD3732AE17B}" type="pres">
      <dgm:prSet presAssocID="{8E6E473C-DB2F-4637-8422-E8315722063B}" presName="bgRect" presStyleLbl="bgShp" presStyleIdx="0" presStyleCnt="7"/>
      <dgm:spPr/>
    </dgm:pt>
    <dgm:pt modelId="{B3B5E513-A832-4C53-A1B3-D83B4B3FE485}" type="pres">
      <dgm:prSet presAssocID="{8E6E473C-DB2F-4637-8422-E8315722063B}" presName="iconRect" presStyleLbl="node1" presStyleIdx="0" presStyleCnt="7"/>
      <dgm:spPr/>
    </dgm:pt>
    <dgm:pt modelId="{FBC12194-ABBA-441E-B1D6-BDB8E6AEE4C6}" type="pres">
      <dgm:prSet presAssocID="{8E6E473C-DB2F-4637-8422-E8315722063B}" presName="spaceRect" presStyleCnt="0"/>
      <dgm:spPr/>
    </dgm:pt>
    <dgm:pt modelId="{CD5FE9C4-DF6D-45BD-8598-5A25F93B5481}" type="pres">
      <dgm:prSet presAssocID="{8E6E473C-DB2F-4637-8422-E8315722063B}" presName="parTx" presStyleLbl="revTx" presStyleIdx="0" presStyleCnt="7">
        <dgm:presLayoutVars>
          <dgm:chMax val="0"/>
          <dgm:chPref val="0"/>
        </dgm:presLayoutVars>
      </dgm:prSet>
      <dgm:spPr/>
    </dgm:pt>
    <dgm:pt modelId="{98EAB095-4A1E-403A-9FB6-33250398E66C}" type="pres">
      <dgm:prSet presAssocID="{33626DEC-B723-4355-80CA-3F5A763CC2F8}" presName="sibTrans" presStyleCnt="0"/>
      <dgm:spPr/>
    </dgm:pt>
    <dgm:pt modelId="{FB33699E-E35C-4F24-A220-7A3129A5707C}" type="pres">
      <dgm:prSet presAssocID="{04092DD7-F770-44AE-8872-ABC8D1A536EF}" presName="compNode" presStyleCnt="0"/>
      <dgm:spPr/>
    </dgm:pt>
    <dgm:pt modelId="{5DFCC49A-5E3B-4024-B505-73109E7EDD46}" type="pres">
      <dgm:prSet presAssocID="{04092DD7-F770-44AE-8872-ABC8D1A536EF}" presName="bgRect" presStyleLbl="bgShp" presStyleIdx="1" presStyleCnt="7"/>
      <dgm:spPr/>
    </dgm:pt>
    <dgm:pt modelId="{F6BCBA47-3676-4F24-9C75-E92EE57FF9C5}" type="pres">
      <dgm:prSet presAssocID="{04092DD7-F770-44AE-8872-ABC8D1A536EF}" presName="iconRect" presStyleLbl="node1" presStyleIdx="1" presStyleCnt="7"/>
      <dgm:spPr/>
    </dgm:pt>
    <dgm:pt modelId="{8B91132A-1D35-427C-B0A5-FE2C6A35AF06}" type="pres">
      <dgm:prSet presAssocID="{04092DD7-F770-44AE-8872-ABC8D1A536EF}" presName="spaceRect" presStyleCnt="0"/>
      <dgm:spPr/>
    </dgm:pt>
    <dgm:pt modelId="{0F7A7122-FA36-4B1A-AD80-6FD7691A5033}" type="pres">
      <dgm:prSet presAssocID="{04092DD7-F770-44AE-8872-ABC8D1A536EF}" presName="parTx" presStyleLbl="revTx" presStyleIdx="1" presStyleCnt="7">
        <dgm:presLayoutVars>
          <dgm:chMax val="0"/>
          <dgm:chPref val="0"/>
        </dgm:presLayoutVars>
      </dgm:prSet>
      <dgm:spPr/>
    </dgm:pt>
    <dgm:pt modelId="{9F67F73F-CE42-4201-B826-991349F87708}" type="pres">
      <dgm:prSet presAssocID="{5190EB38-E400-46E1-AC66-F7CC7484FF1B}" presName="sibTrans" presStyleCnt="0"/>
      <dgm:spPr/>
    </dgm:pt>
    <dgm:pt modelId="{96DA7F4E-4AE7-4C01-B5B4-5B00C9CB75CF}" type="pres">
      <dgm:prSet presAssocID="{E523FA57-B2D1-4649-A5E2-140A4012E088}" presName="compNode" presStyleCnt="0"/>
      <dgm:spPr/>
    </dgm:pt>
    <dgm:pt modelId="{52085D81-0BE4-43B7-BF8D-9164D783A093}" type="pres">
      <dgm:prSet presAssocID="{E523FA57-B2D1-4649-A5E2-140A4012E088}" presName="bgRect" presStyleLbl="bgShp" presStyleIdx="2" presStyleCnt="7"/>
      <dgm:spPr/>
    </dgm:pt>
    <dgm:pt modelId="{3653F4B8-606C-42F1-AEE4-547B958E53AD}" type="pres">
      <dgm:prSet presAssocID="{E523FA57-B2D1-4649-A5E2-140A4012E088}" presName="iconRect" presStyleLbl="node1" presStyleIdx="2" presStyleCnt="7"/>
      <dgm:spPr/>
    </dgm:pt>
    <dgm:pt modelId="{43831C67-96D1-4C30-9574-64F30BCFBD1E}" type="pres">
      <dgm:prSet presAssocID="{E523FA57-B2D1-4649-A5E2-140A4012E088}" presName="spaceRect" presStyleCnt="0"/>
      <dgm:spPr/>
    </dgm:pt>
    <dgm:pt modelId="{3BF6306D-F30D-41FF-9B56-C0E84D9A586F}" type="pres">
      <dgm:prSet presAssocID="{E523FA57-B2D1-4649-A5E2-140A4012E088}" presName="parTx" presStyleLbl="revTx" presStyleIdx="2" presStyleCnt="7">
        <dgm:presLayoutVars>
          <dgm:chMax val="0"/>
          <dgm:chPref val="0"/>
        </dgm:presLayoutVars>
      </dgm:prSet>
      <dgm:spPr/>
    </dgm:pt>
    <dgm:pt modelId="{72FC15B3-4B6E-465C-B954-DBC582CABD23}" type="pres">
      <dgm:prSet presAssocID="{68DE54F1-BF29-4098-A33C-41287F86B34E}" presName="sibTrans" presStyleCnt="0"/>
      <dgm:spPr/>
    </dgm:pt>
    <dgm:pt modelId="{7BF1A60F-D882-4EF3-8E64-E07A3C2EB4F4}" type="pres">
      <dgm:prSet presAssocID="{786BC413-A974-4E03-945A-43872AAAFDF9}" presName="compNode" presStyleCnt="0"/>
      <dgm:spPr/>
    </dgm:pt>
    <dgm:pt modelId="{E832902C-E7C1-4DBC-9494-C66F127C1BA7}" type="pres">
      <dgm:prSet presAssocID="{786BC413-A974-4E03-945A-43872AAAFDF9}" presName="bgRect" presStyleLbl="bgShp" presStyleIdx="3" presStyleCnt="7"/>
      <dgm:spPr/>
    </dgm:pt>
    <dgm:pt modelId="{33DFE269-DE4C-4246-850E-4FF21C6C192F}" type="pres">
      <dgm:prSet presAssocID="{786BC413-A974-4E03-945A-43872AAAFDF9}" presName="iconRect" presStyleLbl="node1" presStyleIdx="3" presStyleCnt="7"/>
      <dgm:spPr/>
    </dgm:pt>
    <dgm:pt modelId="{DB78888A-F05C-4295-A888-50B64E96DA73}" type="pres">
      <dgm:prSet presAssocID="{786BC413-A974-4E03-945A-43872AAAFDF9}" presName="spaceRect" presStyleCnt="0"/>
      <dgm:spPr/>
    </dgm:pt>
    <dgm:pt modelId="{7D1496A0-830E-411C-949A-5B31B67009F2}" type="pres">
      <dgm:prSet presAssocID="{786BC413-A974-4E03-945A-43872AAAFDF9}" presName="parTx" presStyleLbl="revTx" presStyleIdx="3" presStyleCnt="7">
        <dgm:presLayoutVars>
          <dgm:chMax val="0"/>
          <dgm:chPref val="0"/>
        </dgm:presLayoutVars>
      </dgm:prSet>
      <dgm:spPr/>
    </dgm:pt>
    <dgm:pt modelId="{A3A28EA6-7C8D-438F-998F-316E3B8AFC15}" type="pres">
      <dgm:prSet presAssocID="{7142ECB8-B03E-4EED-8AC4-54F8807649FD}" presName="sibTrans" presStyleCnt="0"/>
      <dgm:spPr/>
    </dgm:pt>
    <dgm:pt modelId="{7A3B0DFB-B364-41EA-9ADB-EB29FEDF2336}" type="pres">
      <dgm:prSet presAssocID="{77D68C61-7168-4769-9B93-5D145D994D84}" presName="compNode" presStyleCnt="0"/>
      <dgm:spPr/>
    </dgm:pt>
    <dgm:pt modelId="{6F8572D1-091E-4E89-99CC-BBBDC5345410}" type="pres">
      <dgm:prSet presAssocID="{77D68C61-7168-4769-9B93-5D145D994D84}" presName="bgRect" presStyleLbl="bgShp" presStyleIdx="4" presStyleCnt="7"/>
      <dgm:spPr/>
    </dgm:pt>
    <dgm:pt modelId="{5F2DEF41-115A-41E5-8000-C2F0A4A9A226}" type="pres">
      <dgm:prSet presAssocID="{77D68C61-7168-4769-9B93-5D145D994D84}" presName="iconRect" presStyleLbl="node1" presStyleIdx="4" presStyleCnt="7"/>
      <dgm:spPr/>
    </dgm:pt>
    <dgm:pt modelId="{C39F7E36-A1B6-40CD-934F-89CCCC042FD8}" type="pres">
      <dgm:prSet presAssocID="{77D68C61-7168-4769-9B93-5D145D994D84}" presName="spaceRect" presStyleCnt="0"/>
      <dgm:spPr/>
    </dgm:pt>
    <dgm:pt modelId="{3254D156-54A5-4A32-854D-B25458343B3C}" type="pres">
      <dgm:prSet presAssocID="{77D68C61-7168-4769-9B93-5D145D994D84}" presName="parTx" presStyleLbl="revTx" presStyleIdx="4" presStyleCnt="7">
        <dgm:presLayoutVars>
          <dgm:chMax val="0"/>
          <dgm:chPref val="0"/>
        </dgm:presLayoutVars>
      </dgm:prSet>
      <dgm:spPr/>
    </dgm:pt>
    <dgm:pt modelId="{D76D2295-3396-4E0B-973B-9DF642D0D29A}" type="pres">
      <dgm:prSet presAssocID="{B2187985-3EB2-4054-901D-66AE96D92675}" presName="sibTrans" presStyleCnt="0"/>
      <dgm:spPr/>
    </dgm:pt>
    <dgm:pt modelId="{247CDE23-6CE7-4F50-A351-B227256D9EC7}" type="pres">
      <dgm:prSet presAssocID="{A00AB60A-A198-4018-8308-E1F49932AFA1}" presName="compNode" presStyleCnt="0"/>
      <dgm:spPr/>
    </dgm:pt>
    <dgm:pt modelId="{97292B0E-0E9C-41CC-9FCC-391BE028FBFA}" type="pres">
      <dgm:prSet presAssocID="{A00AB60A-A198-4018-8308-E1F49932AFA1}" presName="bgRect" presStyleLbl="bgShp" presStyleIdx="5" presStyleCnt="7"/>
      <dgm:spPr/>
    </dgm:pt>
    <dgm:pt modelId="{CED7D2C0-27C2-4D73-A032-5CC18E2E3025}" type="pres">
      <dgm:prSet presAssocID="{A00AB60A-A198-4018-8308-E1F49932AFA1}" presName="iconRect" presStyleLbl="node1" presStyleIdx="5" presStyleCnt="7"/>
      <dgm:spPr/>
    </dgm:pt>
    <dgm:pt modelId="{EC41F134-E0D6-4BEF-98AD-BB3B3F135136}" type="pres">
      <dgm:prSet presAssocID="{A00AB60A-A198-4018-8308-E1F49932AFA1}" presName="spaceRect" presStyleCnt="0"/>
      <dgm:spPr/>
    </dgm:pt>
    <dgm:pt modelId="{3D61F5FC-07F8-414E-9937-C7C098346053}" type="pres">
      <dgm:prSet presAssocID="{A00AB60A-A198-4018-8308-E1F49932AFA1}" presName="parTx" presStyleLbl="revTx" presStyleIdx="5" presStyleCnt="7">
        <dgm:presLayoutVars>
          <dgm:chMax val="0"/>
          <dgm:chPref val="0"/>
        </dgm:presLayoutVars>
      </dgm:prSet>
      <dgm:spPr/>
    </dgm:pt>
    <dgm:pt modelId="{34EA4267-F914-4E10-B048-09F1173F1A2B}" type="pres">
      <dgm:prSet presAssocID="{E21FE338-DF3E-45F6-930F-031C29330384}" presName="sibTrans" presStyleCnt="0"/>
      <dgm:spPr/>
    </dgm:pt>
    <dgm:pt modelId="{818F1885-00F8-4DC5-A63C-56B60D14F32B}" type="pres">
      <dgm:prSet presAssocID="{4D0B2888-117D-4435-A3B6-EE1908AAD997}" presName="compNode" presStyleCnt="0"/>
      <dgm:spPr/>
    </dgm:pt>
    <dgm:pt modelId="{F2CC7367-4386-4784-8C72-4BE4D1E6E880}" type="pres">
      <dgm:prSet presAssocID="{4D0B2888-117D-4435-A3B6-EE1908AAD997}" presName="bgRect" presStyleLbl="bgShp" presStyleIdx="6" presStyleCnt="7"/>
      <dgm:spPr/>
    </dgm:pt>
    <dgm:pt modelId="{7C811D84-39C6-4FDF-824F-85087AEECB0A}" type="pres">
      <dgm:prSet presAssocID="{4D0B2888-117D-4435-A3B6-EE1908AAD997}" presName="iconRect" presStyleLbl="node1" presStyleIdx="6" presStyleCnt="7"/>
      <dgm:spPr/>
    </dgm:pt>
    <dgm:pt modelId="{FFF53835-20F6-40C8-978F-2E678D56A351}" type="pres">
      <dgm:prSet presAssocID="{4D0B2888-117D-4435-A3B6-EE1908AAD997}" presName="spaceRect" presStyleCnt="0"/>
      <dgm:spPr/>
    </dgm:pt>
    <dgm:pt modelId="{5D81C995-A87C-45FF-ADE5-5A9AC80B1B59}" type="pres">
      <dgm:prSet presAssocID="{4D0B2888-117D-4435-A3B6-EE1908AAD997}" presName="parTx" presStyleLbl="revTx" presStyleIdx="6" presStyleCnt="7">
        <dgm:presLayoutVars>
          <dgm:chMax val="0"/>
          <dgm:chPref val="0"/>
        </dgm:presLayoutVars>
      </dgm:prSet>
      <dgm:spPr/>
    </dgm:pt>
  </dgm:ptLst>
  <dgm:cxnLst>
    <dgm:cxn modelId="{28D9B80E-9C86-4069-9D2D-79FE20164951}" type="presOf" srcId="{E523FA57-B2D1-4649-A5E2-140A4012E088}" destId="{3BF6306D-F30D-41FF-9B56-C0E84D9A586F}" srcOrd="0" destOrd="0" presId="urn:microsoft.com/office/officeart/2018/2/layout/IconVerticalSolidList"/>
    <dgm:cxn modelId="{D24D6D18-B6AB-48C2-9959-61BBF13DB157}" srcId="{B2433D62-95A0-46DB-A5C9-532CF1A89D9B}" destId="{77D68C61-7168-4769-9B93-5D145D994D84}" srcOrd="4" destOrd="0" parTransId="{5B21656B-C243-47EE-A880-C7F8E7A2C31D}" sibTransId="{B2187985-3EB2-4054-901D-66AE96D92675}"/>
    <dgm:cxn modelId="{F1F9A218-2677-466C-B802-45CFBF0DEBD4}" srcId="{B2433D62-95A0-46DB-A5C9-532CF1A89D9B}" destId="{E523FA57-B2D1-4649-A5E2-140A4012E088}" srcOrd="2" destOrd="0" parTransId="{6B5FE316-D9B5-445B-9B63-32105D7144A6}" sibTransId="{68DE54F1-BF29-4098-A33C-41287F86B34E}"/>
    <dgm:cxn modelId="{0622CF3B-D550-44C6-AD90-8F5E736D0E42}" type="presOf" srcId="{8E6E473C-DB2F-4637-8422-E8315722063B}" destId="{CD5FE9C4-DF6D-45BD-8598-5A25F93B5481}" srcOrd="0" destOrd="0" presId="urn:microsoft.com/office/officeart/2018/2/layout/IconVerticalSolidList"/>
    <dgm:cxn modelId="{DC80344F-555C-4E8E-822A-8691F26C48C7}" type="presOf" srcId="{04092DD7-F770-44AE-8872-ABC8D1A536EF}" destId="{0F7A7122-FA36-4B1A-AD80-6FD7691A5033}" srcOrd="0" destOrd="0" presId="urn:microsoft.com/office/officeart/2018/2/layout/IconVerticalSolidList"/>
    <dgm:cxn modelId="{13CCA371-E9AF-41A6-A20C-EC6C75F80161}" srcId="{B2433D62-95A0-46DB-A5C9-532CF1A89D9B}" destId="{04092DD7-F770-44AE-8872-ABC8D1A536EF}" srcOrd="1" destOrd="0" parTransId="{33159E93-1237-4BD0-9A15-15EE23E8540D}" sibTransId="{5190EB38-E400-46E1-AC66-F7CC7484FF1B}"/>
    <dgm:cxn modelId="{029ECE52-1BA5-43D9-A741-DD807C5461A9}" type="presOf" srcId="{4D0B2888-117D-4435-A3B6-EE1908AAD997}" destId="{5D81C995-A87C-45FF-ADE5-5A9AC80B1B59}" srcOrd="0" destOrd="0" presId="urn:microsoft.com/office/officeart/2018/2/layout/IconVerticalSolidList"/>
    <dgm:cxn modelId="{E6A71E7B-675A-41E8-BF8D-037A823DD92A}" srcId="{B2433D62-95A0-46DB-A5C9-532CF1A89D9B}" destId="{8E6E473C-DB2F-4637-8422-E8315722063B}" srcOrd="0" destOrd="0" parTransId="{A440AA70-B5AD-48DE-902A-30766135CED2}" sibTransId="{33626DEC-B723-4355-80CA-3F5A763CC2F8}"/>
    <dgm:cxn modelId="{411E977D-B10C-456A-AFC8-FEFEAF4B425A}" type="presOf" srcId="{A00AB60A-A198-4018-8308-E1F49932AFA1}" destId="{3D61F5FC-07F8-414E-9937-C7C098346053}" srcOrd="0" destOrd="0" presId="urn:microsoft.com/office/officeart/2018/2/layout/IconVerticalSolidList"/>
    <dgm:cxn modelId="{AFD88AA5-E68E-4A55-B897-BE53C301A88B}" srcId="{B2433D62-95A0-46DB-A5C9-532CF1A89D9B}" destId="{786BC413-A974-4E03-945A-43872AAAFDF9}" srcOrd="3" destOrd="0" parTransId="{9F8F4940-8A70-4F87-8ED9-A1320C5A30CB}" sibTransId="{7142ECB8-B03E-4EED-8AC4-54F8807649FD}"/>
    <dgm:cxn modelId="{34E22AAD-88E0-42DA-8C1F-C261109AF7E4}" type="presOf" srcId="{786BC413-A974-4E03-945A-43872AAAFDF9}" destId="{7D1496A0-830E-411C-949A-5B31B67009F2}" srcOrd="0" destOrd="0" presId="urn:microsoft.com/office/officeart/2018/2/layout/IconVerticalSolidList"/>
    <dgm:cxn modelId="{6D190EAF-6967-49A0-A933-53302ED70243}" srcId="{B2433D62-95A0-46DB-A5C9-532CF1A89D9B}" destId="{A00AB60A-A198-4018-8308-E1F49932AFA1}" srcOrd="5" destOrd="0" parTransId="{2EB097E7-C0E1-4786-A0D8-35353267BDEC}" sibTransId="{E21FE338-DF3E-45F6-930F-031C29330384}"/>
    <dgm:cxn modelId="{A9B37BD0-39BF-416F-B081-63AEA6180ECB}" srcId="{B2433D62-95A0-46DB-A5C9-532CF1A89D9B}" destId="{4D0B2888-117D-4435-A3B6-EE1908AAD997}" srcOrd="6" destOrd="0" parTransId="{B5804226-2C6D-4DB5-8863-E311571C261A}" sibTransId="{752891F8-0B68-4F6A-A582-4559363396FD}"/>
    <dgm:cxn modelId="{205B60E8-9401-4146-9DF5-594E959E4CFB}" type="presOf" srcId="{B2433D62-95A0-46DB-A5C9-532CF1A89D9B}" destId="{9B557B85-A38D-43E2-986E-2BB87650CE5E}" srcOrd="0" destOrd="0" presId="urn:microsoft.com/office/officeart/2018/2/layout/IconVerticalSolidList"/>
    <dgm:cxn modelId="{B1D9D8F4-3463-4B95-9142-E5C50C20B273}" type="presOf" srcId="{77D68C61-7168-4769-9B93-5D145D994D84}" destId="{3254D156-54A5-4A32-854D-B25458343B3C}" srcOrd="0" destOrd="0" presId="urn:microsoft.com/office/officeart/2018/2/layout/IconVerticalSolidList"/>
    <dgm:cxn modelId="{0CA6EA4F-E211-4977-8804-DC308695E4C3}" type="presParOf" srcId="{9B557B85-A38D-43E2-986E-2BB87650CE5E}" destId="{E8013103-4CAB-4914-9CDC-29FB2EB0D913}" srcOrd="0" destOrd="0" presId="urn:microsoft.com/office/officeart/2018/2/layout/IconVerticalSolidList"/>
    <dgm:cxn modelId="{BD1563B0-AAD2-4FA4-AF7F-688111E46B6B}" type="presParOf" srcId="{E8013103-4CAB-4914-9CDC-29FB2EB0D913}" destId="{2D4BD5DE-6CC3-43C6-9C26-DAD3732AE17B}" srcOrd="0" destOrd="0" presId="urn:microsoft.com/office/officeart/2018/2/layout/IconVerticalSolidList"/>
    <dgm:cxn modelId="{F38C3DDC-BAFC-47EF-A35F-D2E197A45EF6}" type="presParOf" srcId="{E8013103-4CAB-4914-9CDC-29FB2EB0D913}" destId="{B3B5E513-A832-4C53-A1B3-D83B4B3FE485}" srcOrd="1" destOrd="0" presId="urn:microsoft.com/office/officeart/2018/2/layout/IconVerticalSolidList"/>
    <dgm:cxn modelId="{BCFAB9D1-B56A-434E-BB8E-3290CDC408ED}" type="presParOf" srcId="{E8013103-4CAB-4914-9CDC-29FB2EB0D913}" destId="{FBC12194-ABBA-441E-B1D6-BDB8E6AEE4C6}" srcOrd="2" destOrd="0" presId="urn:microsoft.com/office/officeart/2018/2/layout/IconVerticalSolidList"/>
    <dgm:cxn modelId="{1604A225-C008-4B8C-893B-51C463328824}" type="presParOf" srcId="{E8013103-4CAB-4914-9CDC-29FB2EB0D913}" destId="{CD5FE9C4-DF6D-45BD-8598-5A25F93B5481}" srcOrd="3" destOrd="0" presId="urn:microsoft.com/office/officeart/2018/2/layout/IconVerticalSolidList"/>
    <dgm:cxn modelId="{CA573EAE-5553-4B4A-BB38-8530FE6ED99F}" type="presParOf" srcId="{9B557B85-A38D-43E2-986E-2BB87650CE5E}" destId="{98EAB095-4A1E-403A-9FB6-33250398E66C}" srcOrd="1" destOrd="0" presId="urn:microsoft.com/office/officeart/2018/2/layout/IconVerticalSolidList"/>
    <dgm:cxn modelId="{073CEA0D-70A9-418F-BDDA-0874666CADE8}" type="presParOf" srcId="{9B557B85-A38D-43E2-986E-2BB87650CE5E}" destId="{FB33699E-E35C-4F24-A220-7A3129A5707C}" srcOrd="2" destOrd="0" presId="urn:microsoft.com/office/officeart/2018/2/layout/IconVerticalSolidList"/>
    <dgm:cxn modelId="{C7B24CA2-33BE-4449-8ABC-42AAE9F14D1A}" type="presParOf" srcId="{FB33699E-E35C-4F24-A220-7A3129A5707C}" destId="{5DFCC49A-5E3B-4024-B505-73109E7EDD46}" srcOrd="0" destOrd="0" presId="urn:microsoft.com/office/officeart/2018/2/layout/IconVerticalSolidList"/>
    <dgm:cxn modelId="{7B21E425-B671-487E-BB35-539AB8C1C845}" type="presParOf" srcId="{FB33699E-E35C-4F24-A220-7A3129A5707C}" destId="{F6BCBA47-3676-4F24-9C75-E92EE57FF9C5}" srcOrd="1" destOrd="0" presId="urn:microsoft.com/office/officeart/2018/2/layout/IconVerticalSolidList"/>
    <dgm:cxn modelId="{00BA02D5-4D04-494B-9B32-9E170CB7DA67}" type="presParOf" srcId="{FB33699E-E35C-4F24-A220-7A3129A5707C}" destId="{8B91132A-1D35-427C-B0A5-FE2C6A35AF06}" srcOrd="2" destOrd="0" presId="urn:microsoft.com/office/officeart/2018/2/layout/IconVerticalSolidList"/>
    <dgm:cxn modelId="{1D8426A8-691E-42A7-878D-9E53C44D2F1C}" type="presParOf" srcId="{FB33699E-E35C-4F24-A220-7A3129A5707C}" destId="{0F7A7122-FA36-4B1A-AD80-6FD7691A5033}" srcOrd="3" destOrd="0" presId="urn:microsoft.com/office/officeart/2018/2/layout/IconVerticalSolidList"/>
    <dgm:cxn modelId="{F237AB73-E1B2-465B-89F2-832E9CFD3B45}" type="presParOf" srcId="{9B557B85-A38D-43E2-986E-2BB87650CE5E}" destId="{9F67F73F-CE42-4201-B826-991349F87708}" srcOrd="3" destOrd="0" presId="urn:microsoft.com/office/officeart/2018/2/layout/IconVerticalSolidList"/>
    <dgm:cxn modelId="{93D36CCA-5B0A-4156-A857-5CB2FC5E3ED4}" type="presParOf" srcId="{9B557B85-A38D-43E2-986E-2BB87650CE5E}" destId="{96DA7F4E-4AE7-4C01-B5B4-5B00C9CB75CF}" srcOrd="4" destOrd="0" presId="urn:microsoft.com/office/officeart/2018/2/layout/IconVerticalSolidList"/>
    <dgm:cxn modelId="{945340D2-6E5E-4C83-A38F-F6648FAB38D5}" type="presParOf" srcId="{96DA7F4E-4AE7-4C01-B5B4-5B00C9CB75CF}" destId="{52085D81-0BE4-43B7-BF8D-9164D783A093}" srcOrd="0" destOrd="0" presId="urn:microsoft.com/office/officeart/2018/2/layout/IconVerticalSolidList"/>
    <dgm:cxn modelId="{D267DB41-02D1-46A3-A266-3130516E1399}" type="presParOf" srcId="{96DA7F4E-4AE7-4C01-B5B4-5B00C9CB75CF}" destId="{3653F4B8-606C-42F1-AEE4-547B958E53AD}" srcOrd="1" destOrd="0" presId="urn:microsoft.com/office/officeart/2018/2/layout/IconVerticalSolidList"/>
    <dgm:cxn modelId="{DD4DB75C-5DF7-496D-BA32-02A9F6BA352B}" type="presParOf" srcId="{96DA7F4E-4AE7-4C01-B5B4-5B00C9CB75CF}" destId="{43831C67-96D1-4C30-9574-64F30BCFBD1E}" srcOrd="2" destOrd="0" presId="urn:microsoft.com/office/officeart/2018/2/layout/IconVerticalSolidList"/>
    <dgm:cxn modelId="{7EB96B7D-F8C4-4CFB-A627-9AF416CBA59E}" type="presParOf" srcId="{96DA7F4E-4AE7-4C01-B5B4-5B00C9CB75CF}" destId="{3BF6306D-F30D-41FF-9B56-C0E84D9A586F}" srcOrd="3" destOrd="0" presId="urn:microsoft.com/office/officeart/2018/2/layout/IconVerticalSolidList"/>
    <dgm:cxn modelId="{D5C0CC32-8626-4808-AE87-A4AE94BE877B}" type="presParOf" srcId="{9B557B85-A38D-43E2-986E-2BB87650CE5E}" destId="{72FC15B3-4B6E-465C-B954-DBC582CABD23}" srcOrd="5" destOrd="0" presId="urn:microsoft.com/office/officeart/2018/2/layout/IconVerticalSolidList"/>
    <dgm:cxn modelId="{310A933C-CF62-4E7D-A6C4-648E6646B6AA}" type="presParOf" srcId="{9B557B85-A38D-43E2-986E-2BB87650CE5E}" destId="{7BF1A60F-D882-4EF3-8E64-E07A3C2EB4F4}" srcOrd="6" destOrd="0" presId="urn:microsoft.com/office/officeart/2018/2/layout/IconVerticalSolidList"/>
    <dgm:cxn modelId="{01239DC5-B346-4B21-A758-F85EA396EEEA}" type="presParOf" srcId="{7BF1A60F-D882-4EF3-8E64-E07A3C2EB4F4}" destId="{E832902C-E7C1-4DBC-9494-C66F127C1BA7}" srcOrd="0" destOrd="0" presId="urn:microsoft.com/office/officeart/2018/2/layout/IconVerticalSolidList"/>
    <dgm:cxn modelId="{4F3FF640-C3C6-41C3-A4CE-502FFC4A6316}" type="presParOf" srcId="{7BF1A60F-D882-4EF3-8E64-E07A3C2EB4F4}" destId="{33DFE269-DE4C-4246-850E-4FF21C6C192F}" srcOrd="1" destOrd="0" presId="urn:microsoft.com/office/officeart/2018/2/layout/IconVerticalSolidList"/>
    <dgm:cxn modelId="{DB8AA9C8-39A9-4E71-9C29-070B9C60BE9E}" type="presParOf" srcId="{7BF1A60F-D882-4EF3-8E64-E07A3C2EB4F4}" destId="{DB78888A-F05C-4295-A888-50B64E96DA73}" srcOrd="2" destOrd="0" presId="urn:microsoft.com/office/officeart/2018/2/layout/IconVerticalSolidList"/>
    <dgm:cxn modelId="{9BF8AEF1-2E69-4810-B1D8-E6375C492DFC}" type="presParOf" srcId="{7BF1A60F-D882-4EF3-8E64-E07A3C2EB4F4}" destId="{7D1496A0-830E-411C-949A-5B31B67009F2}" srcOrd="3" destOrd="0" presId="urn:microsoft.com/office/officeart/2018/2/layout/IconVerticalSolidList"/>
    <dgm:cxn modelId="{4E074327-2345-4AB8-AD35-65CDEA34B083}" type="presParOf" srcId="{9B557B85-A38D-43E2-986E-2BB87650CE5E}" destId="{A3A28EA6-7C8D-438F-998F-316E3B8AFC15}" srcOrd="7" destOrd="0" presId="urn:microsoft.com/office/officeart/2018/2/layout/IconVerticalSolidList"/>
    <dgm:cxn modelId="{F3ED0DB7-7E80-4445-BE35-596795DBDCCE}" type="presParOf" srcId="{9B557B85-A38D-43E2-986E-2BB87650CE5E}" destId="{7A3B0DFB-B364-41EA-9ADB-EB29FEDF2336}" srcOrd="8" destOrd="0" presId="urn:microsoft.com/office/officeart/2018/2/layout/IconVerticalSolidList"/>
    <dgm:cxn modelId="{5C62D109-C8CF-489D-A860-8B2FDB557B1A}" type="presParOf" srcId="{7A3B0DFB-B364-41EA-9ADB-EB29FEDF2336}" destId="{6F8572D1-091E-4E89-99CC-BBBDC5345410}" srcOrd="0" destOrd="0" presId="urn:microsoft.com/office/officeart/2018/2/layout/IconVerticalSolidList"/>
    <dgm:cxn modelId="{BE8AE6DA-226F-48EA-9232-72E4843F632F}" type="presParOf" srcId="{7A3B0DFB-B364-41EA-9ADB-EB29FEDF2336}" destId="{5F2DEF41-115A-41E5-8000-C2F0A4A9A226}" srcOrd="1" destOrd="0" presId="urn:microsoft.com/office/officeart/2018/2/layout/IconVerticalSolidList"/>
    <dgm:cxn modelId="{22F73734-A342-4AFB-8372-CAFFC7A91EB6}" type="presParOf" srcId="{7A3B0DFB-B364-41EA-9ADB-EB29FEDF2336}" destId="{C39F7E36-A1B6-40CD-934F-89CCCC042FD8}" srcOrd="2" destOrd="0" presId="urn:microsoft.com/office/officeart/2018/2/layout/IconVerticalSolidList"/>
    <dgm:cxn modelId="{C6C52110-90AB-4DE7-9307-F98C65AA0E1F}" type="presParOf" srcId="{7A3B0DFB-B364-41EA-9ADB-EB29FEDF2336}" destId="{3254D156-54A5-4A32-854D-B25458343B3C}" srcOrd="3" destOrd="0" presId="urn:microsoft.com/office/officeart/2018/2/layout/IconVerticalSolidList"/>
    <dgm:cxn modelId="{2B87A4F5-9AFD-428A-8F7B-91CF5E054361}" type="presParOf" srcId="{9B557B85-A38D-43E2-986E-2BB87650CE5E}" destId="{D76D2295-3396-4E0B-973B-9DF642D0D29A}" srcOrd="9" destOrd="0" presId="urn:microsoft.com/office/officeart/2018/2/layout/IconVerticalSolidList"/>
    <dgm:cxn modelId="{0E6DD77E-E775-4776-BE4C-E34EBA269EAF}" type="presParOf" srcId="{9B557B85-A38D-43E2-986E-2BB87650CE5E}" destId="{247CDE23-6CE7-4F50-A351-B227256D9EC7}" srcOrd="10" destOrd="0" presId="urn:microsoft.com/office/officeart/2018/2/layout/IconVerticalSolidList"/>
    <dgm:cxn modelId="{59FA775A-A908-4873-8328-94F49A4457FC}" type="presParOf" srcId="{247CDE23-6CE7-4F50-A351-B227256D9EC7}" destId="{97292B0E-0E9C-41CC-9FCC-391BE028FBFA}" srcOrd="0" destOrd="0" presId="urn:microsoft.com/office/officeart/2018/2/layout/IconVerticalSolidList"/>
    <dgm:cxn modelId="{2424371F-DD80-446D-8266-52B97EE05E97}" type="presParOf" srcId="{247CDE23-6CE7-4F50-A351-B227256D9EC7}" destId="{CED7D2C0-27C2-4D73-A032-5CC18E2E3025}" srcOrd="1" destOrd="0" presId="urn:microsoft.com/office/officeart/2018/2/layout/IconVerticalSolidList"/>
    <dgm:cxn modelId="{86C2453E-1D8F-4BEE-89F7-C334786F3E51}" type="presParOf" srcId="{247CDE23-6CE7-4F50-A351-B227256D9EC7}" destId="{EC41F134-E0D6-4BEF-98AD-BB3B3F135136}" srcOrd="2" destOrd="0" presId="urn:microsoft.com/office/officeart/2018/2/layout/IconVerticalSolidList"/>
    <dgm:cxn modelId="{C3D06539-9698-4CC9-9D39-CFE34CFECACF}" type="presParOf" srcId="{247CDE23-6CE7-4F50-A351-B227256D9EC7}" destId="{3D61F5FC-07F8-414E-9937-C7C098346053}" srcOrd="3" destOrd="0" presId="urn:microsoft.com/office/officeart/2018/2/layout/IconVerticalSolidList"/>
    <dgm:cxn modelId="{CE81241D-3D9A-496A-AAED-C8ABE5D74BB1}" type="presParOf" srcId="{9B557B85-A38D-43E2-986E-2BB87650CE5E}" destId="{34EA4267-F914-4E10-B048-09F1173F1A2B}" srcOrd="11" destOrd="0" presId="urn:microsoft.com/office/officeart/2018/2/layout/IconVerticalSolidList"/>
    <dgm:cxn modelId="{5A38C0EE-B77C-4FDE-A111-83F6F2C3B02B}" type="presParOf" srcId="{9B557B85-A38D-43E2-986E-2BB87650CE5E}" destId="{818F1885-00F8-4DC5-A63C-56B60D14F32B}" srcOrd="12" destOrd="0" presId="urn:microsoft.com/office/officeart/2018/2/layout/IconVerticalSolidList"/>
    <dgm:cxn modelId="{AE55A19F-EE90-41EA-A4FC-BDCD71CB63C0}" type="presParOf" srcId="{818F1885-00F8-4DC5-A63C-56B60D14F32B}" destId="{F2CC7367-4386-4784-8C72-4BE4D1E6E880}" srcOrd="0" destOrd="0" presId="urn:microsoft.com/office/officeart/2018/2/layout/IconVerticalSolidList"/>
    <dgm:cxn modelId="{2BFC2DC8-BA34-40FE-A458-555B46F651D7}" type="presParOf" srcId="{818F1885-00F8-4DC5-A63C-56B60D14F32B}" destId="{7C811D84-39C6-4FDF-824F-85087AEECB0A}" srcOrd="1" destOrd="0" presId="urn:microsoft.com/office/officeart/2018/2/layout/IconVerticalSolidList"/>
    <dgm:cxn modelId="{41CD4D33-AA9C-4852-90E3-B6EC0CE519AC}" type="presParOf" srcId="{818F1885-00F8-4DC5-A63C-56B60D14F32B}" destId="{FFF53835-20F6-40C8-978F-2E678D56A351}" srcOrd="2" destOrd="0" presId="urn:microsoft.com/office/officeart/2018/2/layout/IconVerticalSolidList"/>
    <dgm:cxn modelId="{E8E65491-B339-436A-A700-2AA0DA03C467}" type="presParOf" srcId="{818F1885-00F8-4DC5-A63C-56B60D14F32B}" destId="{5D81C995-A87C-45FF-ADE5-5A9AC80B1B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433D62-95A0-46DB-A5C9-532CF1A89D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092DD7-F770-44AE-8872-ABC8D1A536EF}">
      <dgm:prSet phldr="0"/>
      <dgm:spPr/>
      <dgm:t>
        <a:bodyPr/>
        <a:lstStyle/>
        <a:p>
          <a:pPr rtl="0">
            <a:lnSpc>
              <a:spcPct val="100000"/>
            </a:lnSpc>
          </a:pPr>
          <a:r>
            <a:rPr lang="en-US" b="0" dirty="0">
              <a:solidFill>
                <a:srgbClr val="000000"/>
              </a:solidFill>
              <a:latin typeface="Arial"/>
              <a:cs typeface="Arial"/>
            </a:rPr>
            <a:t>• Evolution</a:t>
          </a:r>
          <a:r>
            <a:rPr lang="en-US" dirty="0">
              <a:solidFill>
                <a:srgbClr val="000000"/>
              </a:solidFill>
              <a:latin typeface="Arial"/>
              <a:cs typeface="Arial"/>
            </a:rPr>
            <a:t> </a:t>
          </a:r>
          <a:r>
            <a:rPr lang="en-US" b="0" dirty="0">
              <a:solidFill>
                <a:srgbClr val="000000"/>
              </a:solidFill>
              <a:latin typeface="Arial"/>
              <a:cs typeface="Arial"/>
            </a:rPr>
            <a:t>of industry</a:t>
          </a:r>
          <a:r>
            <a:rPr lang="en-US" dirty="0">
              <a:solidFill>
                <a:srgbClr val="000000"/>
              </a:solidFill>
              <a:latin typeface="Arial"/>
              <a:cs typeface="Arial"/>
            </a:rPr>
            <a:t> communities - composition evolves significantly over time</a:t>
          </a:r>
          <a:r>
            <a:rPr lang="en-US" dirty="0">
              <a:latin typeface="Arial"/>
              <a:cs typeface="Arial"/>
            </a:rPr>
            <a:t> </a:t>
          </a:r>
          <a:endParaRPr lang="en-US" dirty="0">
            <a:latin typeface="Neue Haas Grotesk Text Pro"/>
            <a:cs typeface="Arial"/>
          </a:endParaRPr>
        </a:p>
      </dgm:t>
    </dgm:pt>
    <dgm:pt modelId="{33159E93-1237-4BD0-9A15-15EE23E8540D}" type="parTrans" cxnId="{13CCA371-E9AF-41A6-A20C-EC6C75F80161}">
      <dgm:prSet/>
      <dgm:spPr/>
    </dgm:pt>
    <dgm:pt modelId="{5190EB38-E400-46E1-AC66-F7CC7484FF1B}" type="sibTrans" cxnId="{13CCA371-E9AF-41A6-A20C-EC6C75F80161}">
      <dgm:prSet/>
      <dgm:spPr/>
    </dgm:pt>
    <dgm:pt modelId="{8E6E473C-DB2F-4637-8422-E8315722063B}">
      <dgm:prSet phldr="0"/>
      <dgm:spPr/>
      <dgm:t>
        <a:bodyPr/>
        <a:lstStyle/>
        <a:p>
          <a:pPr>
            <a:lnSpc>
              <a:spcPct val="100000"/>
            </a:lnSpc>
          </a:pPr>
          <a:r>
            <a:rPr lang="en-US" b="1" dirty="0">
              <a:latin typeface="Arial"/>
              <a:cs typeface="Arial"/>
            </a:rPr>
            <a:t>FINDINGS</a:t>
          </a:r>
        </a:p>
      </dgm:t>
    </dgm:pt>
    <dgm:pt modelId="{A440AA70-B5AD-48DE-902A-30766135CED2}" type="parTrans" cxnId="{E6A71E7B-675A-41E8-BF8D-037A823DD92A}">
      <dgm:prSet/>
      <dgm:spPr/>
    </dgm:pt>
    <dgm:pt modelId="{33626DEC-B723-4355-80CA-3F5A763CC2F8}" type="sibTrans" cxnId="{E6A71E7B-675A-41E8-BF8D-037A823DD92A}">
      <dgm:prSet/>
      <dgm:spPr/>
    </dgm:pt>
    <dgm:pt modelId="{442DBE01-AD18-47B8-BA4C-09D0544CF679}">
      <dgm:prSet phldr="0"/>
      <dgm:spPr/>
      <dgm:t>
        <a:bodyPr/>
        <a:lstStyle/>
        <a:p>
          <a:pPr>
            <a:lnSpc>
              <a:spcPct val="100000"/>
            </a:lnSpc>
          </a:pPr>
          <a:r>
            <a:rPr lang="en-US" dirty="0">
              <a:solidFill>
                <a:srgbClr val="000000"/>
              </a:solidFill>
              <a:latin typeface="Arial"/>
              <a:cs typeface="Arial"/>
            </a:rPr>
            <a:t>• Stability before 1960 - from 1927-64 the industry - relatively stable.</a:t>
          </a:r>
          <a:r>
            <a:rPr lang="en-US" dirty="0">
              <a:latin typeface="Arial"/>
              <a:cs typeface="Arial"/>
            </a:rPr>
            <a:t> </a:t>
          </a:r>
          <a:endParaRPr lang="en-US" dirty="0">
            <a:latin typeface="Neue Haas Grotesk Text Pro"/>
            <a:cs typeface="Arial"/>
          </a:endParaRPr>
        </a:p>
      </dgm:t>
    </dgm:pt>
    <dgm:pt modelId="{988DE3BE-3284-47F5-BA6B-20EB4066FEEF}" type="parTrans" cxnId="{FB09827B-2BEA-4844-85DE-1F51A797C075}">
      <dgm:prSet/>
      <dgm:spPr/>
    </dgm:pt>
    <dgm:pt modelId="{2BD0B11D-6DA8-4EDD-9DCD-D5B6273426E6}" type="sibTrans" cxnId="{FB09827B-2BEA-4844-85DE-1F51A797C075}">
      <dgm:prSet/>
      <dgm:spPr/>
    </dgm:pt>
    <dgm:pt modelId="{1211F414-E4EA-4BB7-94F0-F8529E042C72}">
      <dgm:prSet phldr="0"/>
      <dgm:spPr/>
      <dgm:t>
        <a:bodyPr/>
        <a:lstStyle/>
        <a:p>
          <a:pPr>
            <a:lnSpc>
              <a:spcPct val="100000"/>
            </a:lnSpc>
          </a:pPr>
          <a:r>
            <a:rPr lang="en-US" dirty="0">
              <a:solidFill>
                <a:srgbClr val="000000"/>
              </a:solidFill>
              <a:latin typeface="Arial"/>
              <a:cs typeface="Arial"/>
            </a:rPr>
            <a:t>• Major shift after 1970 - flexibility increased, more dynamity </a:t>
          </a:r>
          <a:endParaRPr lang="en-US" dirty="0">
            <a:latin typeface="Neue Haas Grotesk Text Pro"/>
            <a:cs typeface="Arial"/>
          </a:endParaRPr>
        </a:p>
      </dgm:t>
    </dgm:pt>
    <dgm:pt modelId="{DC6E1559-BCA9-4D62-A4DF-F2D72826F533}" type="parTrans" cxnId="{5D0E64D9-D53E-46F1-A398-6E2FB1F33116}">
      <dgm:prSet/>
      <dgm:spPr/>
    </dgm:pt>
    <dgm:pt modelId="{0BDCBD72-115E-405D-A504-343AE9867F66}" type="sibTrans" cxnId="{5D0E64D9-D53E-46F1-A398-6E2FB1F33116}">
      <dgm:prSet/>
      <dgm:spPr/>
    </dgm:pt>
    <dgm:pt modelId="{F40C2675-3230-4914-BEAE-1181F755B9E1}">
      <dgm:prSet phldr="0"/>
      <dgm:spPr/>
      <dgm:t>
        <a:bodyPr/>
        <a:lstStyle/>
        <a:p>
          <a:pPr>
            <a:lnSpc>
              <a:spcPct val="100000"/>
            </a:lnSpc>
          </a:pPr>
          <a:r>
            <a:rPr lang="en-US" dirty="0">
              <a:solidFill>
                <a:srgbClr val="000000"/>
              </a:solidFill>
              <a:latin typeface="Arial"/>
              <a:cs typeface="Arial"/>
            </a:rPr>
            <a:t>• Economic shifts - Rise of financial sector reflected in formation of Financial and Banking Industry community </a:t>
          </a:r>
          <a:endParaRPr lang="en-US" dirty="0">
            <a:latin typeface="Neue Haas Grotesk Text Pro"/>
            <a:cs typeface="Arial"/>
          </a:endParaRPr>
        </a:p>
      </dgm:t>
    </dgm:pt>
    <dgm:pt modelId="{94EBEFA6-BB51-402D-BDAF-C7BC028C3018}" type="parTrans" cxnId="{ECCB424E-00B8-47AC-B4E8-A69A505DE107}">
      <dgm:prSet/>
      <dgm:spPr/>
    </dgm:pt>
    <dgm:pt modelId="{CA098156-0E89-48A3-9299-18F2E616B8DA}" type="sibTrans" cxnId="{ECCB424E-00B8-47AC-B4E8-A69A505DE107}">
      <dgm:prSet/>
      <dgm:spPr/>
    </dgm:pt>
    <dgm:pt modelId="{5914C0B3-FA8A-48F2-BB12-B07FE021BBB1}">
      <dgm:prSet phldr="0"/>
      <dgm:spPr/>
      <dgm:t>
        <a:bodyPr/>
        <a:lstStyle/>
        <a:p>
          <a:pPr>
            <a:lnSpc>
              <a:spcPct val="100000"/>
            </a:lnSpc>
          </a:pPr>
          <a:r>
            <a:rPr lang="en-US" dirty="0">
              <a:solidFill>
                <a:srgbClr val="000000"/>
              </a:solidFill>
              <a:latin typeface="Arial"/>
              <a:cs typeface="Arial"/>
            </a:rPr>
            <a:t>• Oil and Natural gas - significant community in correlation with global oil price volatility</a:t>
          </a:r>
          <a:endParaRPr lang="en-US" dirty="0"/>
        </a:p>
      </dgm:t>
    </dgm:pt>
    <dgm:pt modelId="{DCA6F16A-E6A5-4DE9-A976-0DFF6B78D453}" type="parTrans" cxnId="{73F43893-57F1-410A-AB93-F08E6375E089}">
      <dgm:prSet/>
      <dgm:spPr/>
    </dgm:pt>
    <dgm:pt modelId="{3223F089-E158-4445-AB12-E49C60392AA8}" type="sibTrans" cxnId="{73F43893-57F1-410A-AB93-F08E6375E089}">
      <dgm:prSet/>
      <dgm:spPr/>
    </dgm:pt>
    <dgm:pt modelId="{9B557B85-A38D-43E2-986E-2BB87650CE5E}" type="pres">
      <dgm:prSet presAssocID="{B2433D62-95A0-46DB-A5C9-532CF1A89D9B}" presName="root" presStyleCnt="0">
        <dgm:presLayoutVars>
          <dgm:dir/>
          <dgm:resizeHandles val="exact"/>
        </dgm:presLayoutVars>
      </dgm:prSet>
      <dgm:spPr/>
    </dgm:pt>
    <dgm:pt modelId="{E8013103-4CAB-4914-9CDC-29FB2EB0D913}" type="pres">
      <dgm:prSet presAssocID="{8E6E473C-DB2F-4637-8422-E8315722063B}" presName="compNode" presStyleCnt="0"/>
      <dgm:spPr/>
    </dgm:pt>
    <dgm:pt modelId="{2D4BD5DE-6CC3-43C6-9C26-DAD3732AE17B}" type="pres">
      <dgm:prSet presAssocID="{8E6E473C-DB2F-4637-8422-E8315722063B}" presName="bgRect" presStyleLbl="bgShp" presStyleIdx="0" presStyleCnt="6"/>
      <dgm:spPr/>
    </dgm:pt>
    <dgm:pt modelId="{B3B5E513-A832-4C53-A1B3-D83B4B3FE485}" type="pres">
      <dgm:prSet presAssocID="{8E6E473C-DB2F-4637-8422-E8315722063B}" presName="iconRect" presStyleLbl="node1" presStyleIdx="0" presStyleCnt="6"/>
      <dgm:spPr/>
    </dgm:pt>
    <dgm:pt modelId="{FBC12194-ABBA-441E-B1D6-BDB8E6AEE4C6}" type="pres">
      <dgm:prSet presAssocID="{8E6E473C-DB2F-4637-8422-E8315722063B}" presName="spaceRect" presStyleCnt="0"/>
      <dgm:spPr/>
    </dgm:pt>
    <dgm:pt modelId="{CD5FE9C4-DF6D-45BD-8598-5A25F93B5481}" type="pres">
      <dgm:prSet presAssocID="{8E6E473C-DB2F-4637-8422-E8315722063B}" presName="parTx" presStyleLbl="revTx" presStyleIdx="0" presStyleCnt="6">
        <dgm:presLayoutVars>
          <dgm:chMax val="0"/>
          <dgm:chPref val="0"/>
        </dgm:presLayoutVars>
      </dgm:prSet>
      <dgm:spPr/>
    </dgm:pt>
    <dgm:pt modelId="{98EAB095-4A1E-403A-9FB6-33250398E66C}" type="pres">
      <dgm:prSet presAssocID="{33626DEC-B723-4355-80CA-3F5A763CC2F8}" presName="sibTrans" presStyleCnt="0"/>
      <dgm:spPr/>
    </dgm:pt>
    <dgm:pt modelId="{FB33699E-E35C-4F24-A220-7A3129A5707C}" type="pres">
      <dgm:prSet presAssocID="{04092DD7-F770-44AE-8872-ABC8D1A536EF}" presName="compNode" presStyleCnt="0"/>
      <dgm:spPr/>
    </dgm:pt>
    <dgm:pt modelId="{5DFCC49A-5E3B-4024-B505-73109E7EDD46}" type="pres">
      <dgm:prSet presAssocID="{04092DD7-F770-44AE-8872-ABC8D1A536EF}" presName="bgRect" presStyleLbl="bgShp" presStyleIdx="1" presStyleCnt="6"/>
      <dgm:spPr/>
    </dgm:pt>
    <dgm:pt modelId="{F6BCBA47-3676-4F24-9C75-E92EE57FF9C5}" type="pres">
      <dgm:prSet presAssocID="{04092DD7-F770-44AE-8872-ABC8D1A536EF}" presName="iconRect" presStyleLbl="node1" presStyleIdx="1" presStyleCnt="6"/>
      <dgm:spPr/>
    </dgm:pt>
    <dgm:pt modelId="{8B91132A-1D35-427C-B0A5-FE2C6A35AF06}" type="pres">
      <dgm:prSet presAssocID="{04092DD7-F770-44AE-8872-ABC8D1A536EF}" presName="spaceRect" presStyleCnt="0"/>
      <dgm:spPr/>
    </dgm:pt>
    <dgm:pt modelId="{0F7A7122-FA36-4B1A-AD80-6FD7691A5033}" type="pres">
      <dgm:prSet presAssocID="{04092DD7-F770-44AE-8872-ABC8D1A536EF}" presName="parTx" presStyleLbl="revTx" presStyleIdx="1" presStyleCnt="6">
        <dgm:presLayoutVars>
          <dgm:chMax val="0"/>
          <dgm:chPref val="0"/>
        </dgm:presLayoutVars>
      </dgm:prSet>
      <dgm:spPr/>
    </dgm:pt>
    <dgm:pt modelId="{BB90B768-AB27-4951-98EE-D60FF4D3BF74}" type="pres">
      <dgm:prSet presAssocID="{5190EB38-E400-46E1-AC66-F7CC7484FF1B}" presName="sibTrans" presStyleCnt="0"/>
      <dgm:spPr/>
    </dgm:pt>
    <dgm:pt modelId="{2303DAAB-40C9-48E8-A2FB-7AD2607728D0}" type="pres">
      <dgm:prSet presAssocID="{442DBE01-AD18-47B8-BA4C-09D0544CF679}" presName="compNode" presStyleCnt="0"/>
      <dgm:spPr/>
    </dgm:pt>
    <dgm:pt modelId="{BF32BF54-CE97-4E9F-B052-949242C1C5F4}" type="pres">
      <dgm:prSet presAssocID="{442DBE01-AD18-47B8-BA4C-09D0544CF679}" presName="bgRect" presStyleLbl="bgShp" presStyleIdx="2" presStyleCnt="6"/>
      <dgm:spPr/>
    </dgm:pt>
    <dgm:pt modelId="{C09229BC-E755-4E69-A5D3-A8F003C37B93}" type="pres">
      <dgm:prSet presAssocID="{442DBE01-AD18-47B8-BA4C-09D0544CF679}" presName="iconRect" presStyleLbl="node1" presStyleIdx="2" presStyleCnt="6"/>
      <dgm:spPr/>
    </dgm:pt>
    <dgm:pt modelId="{13533A3F-E87E-43D4-B7CF-95BEF4C6FDC8}" type="pres">
      <dgm:prSet presAssocID="{442DBE01-AD18-47B8-BA4C-09D0544CF679}" presName="spaceRect" presStyleCnt="0"/>
      <dgm:spPr/>
    </dgm:pt>
    <dgm:pt modelId="{D7EE7F58-6E3C-4319-A42C-09FF26D78E82}" type="pres">
      <dgm:prSet presAssocID="{442DBE01-AD18-47B8-BA4C-09D0544CF679}" presName="parTx" presStyleLbl="revTx" presStyleIdx="2" presStyleCnt="6">
        <dgm:presLayoutVars>
          <dgm:chMax val="0"/>
          <dgm:chPref val="0"/>
        </dgm:presLayoutVars>
      </dgm:prSet>
      <dgm:spPr/>
    </dgm:pt>
    <dgm:pt modelId="{0C129357-501A-4086-8360-A778DD6813F5}" type="pres">
      <dgm:prSet presAssocID="{2BD0B11D-6DA8-4EDD-9DCD-D5B6273426E6}" presName="sibTrans" presStyleCnt="0"/>
      <dgm:spPr/>
    </dgm:pt>
    <dgm:pt modelId="{09288CB0-B964-4E5D-8CCC-ED6AB9B6CE0C}" type="pres">
      <dgm:prSet presAssocID="{1211F414-E4EA-4BB7-94F0-F8529E042C72}" presName="compNode" presStyleCnt="0"/>
      <dgm:spPr/>
    </dgm:pt>
    <dgm:pt modelId="{B63DBAAF-1360-4E6E-8630-2E1267253DC0}" type="pres">
      <dgm:prSet presAssocID="{1211F414-E4EA-4BB7-94F0-F8529E042C72}" presName="bgRect" presStyleLbl="bgShp" presStyleIdx="3" presStyleCnt="6"/>
      <dgm:spPr/>
    </dgm:pt>
    <dgm:pt modelId="{2ACF17D3-618E-4645-A7B0-E2E569881C0B}" type="pres">
      <dgm:prSet presAssocID="{1211F414-E4EA-4BB7-94F0-F8529E042C72}" presName="iconRect" presStyleLbl="node1" presStyleIdx="3" presStyleCnt="6"/>
      <dgm:spPr/>
    </dgm:pt>
    <dgm:pt modelId="{95A49461-B9C3-4164-ABBC-BD76428A6504}" type="pres">
      <dgm:prSet presAssocID="{1211F414-E4EA-4BB7-94F0-F8529E042C72}" presName="spaceRect" presStyleCnt="0"/>
      <dgm:spPr/>
    </dgm:pt>
    <dgm:pt modelId="{C1C346D0-41E4-4313-8EC8-A76A358A866A}" type="pres">
      <dgm:prSet presAssocID="{1211F414-E4EA-4BB7-94F0-F8529E042C72}" presName="parTx" presStyleLbl="revTx" presStyleIdx="3" presStyleCnt="6">
        <dgm:presLayoutVars>
          <dgm:chMax val="0"/>
          <dgm:chPref val="0"/>
        </dgm:presLayoutVars>
      </dgm:prSet>
      <dgm:spPr/>
    </dgm:pt>
    <dgm:pt modelId="{738664E6-FDDC-4780-8D55-2346DA3FE18A}" type="pres">
      <dgm:prSet presAssocID="{0BDCBD72-115E-405D-A504-343AE9867F66}" presName="sibTrans" presStyleCnt="0"/>
      <dgm:spPr/>
    </dgm:pt>
    <dgm:pt modelId="{52F30687-033E-4AB3-A748-192347D0286A}" type="pres">
      <dgm:prSet presAssocID="{F40C2675-3230-4914-BEAE-1181F755B9E1}" presName="compNode" presStyleCnt="0"/>
      <dgm:spPr/>
    </dgm:pt>
    <dgm:pt modelId="{548DEBCA-37E2-4766-9610-2D489EC476AE}" type="pres">
      <dgm:prSet presAssocID="{F40C2675-3230-4914-BEAE-1181F755B9E1}" presName="bgRect" presStyleLbl="bgShp" presStyleIdx="4" presStyleCnt="6"/>
      <dgm:spPr/>
    </dgm:pt>
    <dgm:pt modelId="{C711A969-EA6B-4227-862C-1C1A9A3F4BD1}" type="pres">
      <dgm:prSet presAssocID="{F40C2675-3230-4914-BEAE-1181F755B9E1}" presName="iconRect" presStyleLbl="node1" presStyleIdx="4" presStyleCnt="6"/>
      <dgm:spPr/>
    </dgm:pt>
    <dgm:pt modelId="{36BC6DCE-049A-4A5C-BCC9-D4BF735812B7}" type="pres">
      <dgm:prSet presAssocID="{F40C2675-3230-4914-BEAE-1181F755B9E1}" presName="spaceRect" presStyleCnt="0"/>
      <dgm:spPr/>
    </dgm:pt>
    <dgm:pt modelId="{178B3785-2610-4E4A-84D8-EF6228A22216}" type="pres">
      <dgm:prSet presAssocID="{F40C2675-3230-4914-BEAE-1181F755B9E1}" presName="parTx" presStyleLbl="revTx" presStyleIdx="4" presStyleCnt="6">
        <dgm:presLayoutVars>
          <dgm:chMax val="0"/>
          <dgm:chPref val="0"/>
        </dgm:presLayoutVars>
      </dgm:prSet>
      <dgm:spPr/>
    </dgm:pt>
    <dgm:pt modelId="{29650050-D655-4170-BADA-C6E07DABA7C2}" type="pres">
      <dgm:prSet presAssocID="{CA098156-0E89-48A3-9299-18F2E616B8DA}" presName="sibTrans" presStyleCnt="0"/>
      <dgm:spPr/>
    </dgm:pt>
    <dgm:pt modelId="{C0EE5FB1-8BCD-48F2-A2F6-967238198A6F}" type="pres">
      <dgm:prSet presAssocID="{5914C0B3-FA8A-48F2-BB12-B07FE021BBB1}" presName="compNode" presStyleCnt="0"/>
      <dgm:spPr/>
    </dgm:pt>
    <dgm:pt modelId="{42889CD2-E432-4DD7-B19E-B8C1035A0D13}" type="pres">
      <dgm:prSet presAssocID="{5914C0B3-FA8A-48F2-BB12-B07FE021BBB1}" presName="bgRect" presStyleLbl="bgShp" presStyleIdx="5" presStyleCnt="6"/>
      <dgm:spPr/>
    </dgm:pt>
    <dgm:pt modelId="{8CD8604A-8DEB-4844-8530-8C5A7CF543DB}" type="pres">
      <dgm:prSet presAssocID="{5914C0B3-FA8A-48F2-BB12-B07FE021BBB1}" presName="iconRect" presStyleLbl="node1" presStyleIdx="5" presStyleCnt="6"/>
      <dgm:spPr/>
    </dgm:pt>
    <dgm:pt modelId="{874EC6E9-A94A-4E9A-A87C-BE5A68DA6268}" type="pres">
      <dgm:prSet presAssocID="{5914C0B3-FA8A-48F2-BB12-B07FE021BBB1}" presName="spaceRect" presStyleCnt="0"/>
      <dgm:spPr/>
    </dgm:pt>
    <dgm:pt modelId="{B20878C4-F078-44E1-9B97-C0E99B6E3436}" type="pres">
      <dgm:prSet presAssocID="{5914C0B3-FA8A-48F2-BB12-B07FE021BBB1}" presName="parTx" presStyleLbl="revTx" presStyleIdx="5" presStyleCnt="6">
        <dgm:presLayoutVars>
          <dgm:chMax val="0"/>
          <dgm:chPref val="0"/>
        </dgm:presLayoutVars>
      </dgm:prSet>
      <dgm:spPr/>
    </dgm:pt>
  </dgm:ptLst>
  <dgm:cxnLst>
    <dgm:cxn modelId="{DC13521F-BD5B-47F8-A666-444388D020B2}" type="presOf" srcId="{04092DD7-F770-44AE-8872-ABC8D1A536EF}" destId="{0F7A7122-FA36-4B1A-AD80-6FD7691A5033}" srcOrd="0" destOrd="0" presId="urn:microsoft.com/office/officeart/2018/2/layout/IconVerticalSolidList"/>
    <dgm:cxn modelId="{C6845D6A-6FAB-4689-9748-C8DCCD6B09F9}" type="presOf" srcId="{F40C2675-3230-4914-BEAE-1181F755B9E1}" destId="{178B3785-2610-4E4A-84D8-EF6228A22216}" srcOrd="0" destOrd="0" presId="urn:microsoft.com/office/officeart/2018/2/layout/IconVerticalSolidList"/>
    <dgm:cxn modelId="{ECCB424E-00B8-47AC-B4E8-A69A505DE107}" srcId="{B2433D62-95A0-46DB-A5C9-532CF1A89D9B}" destId="{F40C2675-3230-4914-BEAE-1181F755B9E1}" srcOrd="4" destOrd="0" parTransId="{94EBEFA6-BB51-402D-BDAF-C7BC028C3018}" sibTransId="{CA098156-0E89-48A3-9299-18F2E616B8DA}"/>
    <dgm:cxn modelId="{13CCA371-E9AF-41A6-A20C-EC6C75F80161}" srcId="{B2433D62-95A0-46DB-A5C9-532CF1A89D9B}" destId="{04092DD7-F770-44AE-8872-ABC8D1A536EF}" srcOrd="1" destOrd="0" parTransId="{33159E93-1237-4BD0-9A15-15EE23E8540D}" sibTransId="{5190EB38-E400-46E1-AC66-F7CC7484FF1B}"/>
    <dgm:cxn modelId="{A08CF752-5FA2-43D0-91EB-07534686848A}" type="presOf" srcId="{1211F414-E4EA-4BB7-94F0-F8529E042C72}" destId="{C1C346D0-41E4-4313-8EC8-A76A358A866A}" srcOrd="0" destOrd="0" presId="urn:microsoft.com/office/officeart/2018/2/layout/IconVerticalSolidList"/>
    <dgm:cxn modelId="{E6A71E7B-675A-41E8-BF8D-037A823DD92A}" srcId="{B2433D62-95A0-46DB-A5C9-532CF1A89D9B}" destId="{8E6E473C-DB2F-4637-8422-E8315722063B}" srcOrd="0" destOrd="0" parTransId="{A440AA70-B5AD-48DE-902A-30766135CED2}" sibTransId="{33626DEC-B723-4355-80CA-3F5A763CC2F8}"/>
    <dgm:cxn modelId="{FB09827B-2BEA-4844-85DE-1F51A797C075}" srcId="{B2433D62-95A0-46DB-A5C9-532CF1A89D9B}" destId="{442DBE01-AD18-47B8-BA4C-09D0544CF679}" srcOrd="2" destOrd="0" parTransId="{988DE3BE-3284-47F5-BA6B-20EB4066FEEF}" sibTransId="{2BD0B11D-6DA8-4EDD-9DCD-D5B6273426E6}"/>
    <dgm:cxn modelId="{73F43893-57F1-410A-AB93-F08E6375E089}" srcId="{B2433D62-95A0-46DB-A5C9-532CF1A89D9B}" destId="{5914C0B3-FA8A-48F2-BB12-B07FE021BBB1}" srcOrd="5" destOrd="0" parTransId="{DCA6F16A-E6A5-4DE9-A976-0DFF6B78D453}" sibTransId="{3223F089-E158-4445-AB12-E49C60392AA8}"/>
    <dgm:cxn modelId="{B27E0795-41D3-49B6-A085-72DD5B9DA4F9}" type="presOf" srcId="{442DBE01-AD18-47B8-BA4C-09D0544CF679}" destId="{D7EE7F58-6E3C-4319-A42C-09FF26D78E82}" srcOrd="0" destOrd="0" presId="urn:microsoft.com/office/officeart/2018/2/layout/IconVerticalSolidList"/>
    <dgm:cxn modelId="{5D0E64D9-D53E-46F1-A398-6E2FB1F33116}" srcId="{B2433D62-95A0-46DB-A5C9-532CF1A89D9B}" destId="{1211F414-E4EA-4BB7-94F0-F8529E042C72}" srcOrd="3" destOrd="0" parTransId="{DC6E1559-BCA9-4D62-A4DF-F2D72826F533}" sibTransId="{0BDCBD72-115E-405D-A504-343AE9867F66}"/>
    <dgm:cxn modelId="{205B60E8-9401-4146-9DF5-594E959E4CFB}" type="presOf" srcId="{B2433D62-95A0-46DB-A5C9-532CF1A89D9B}" destId="{9B557B85-A38D-43E2-986E-2BB87650CE5E}" srcOrd="0" destOrd="0" presId="urn:microsoft.com/office/officeart/2018/2/layout/IconVerticalSolidList"/>
    <dgm:cxn modelId="{E6A4EDEE-F854-4FEE-B7E7-62AABF870F0E}" type="presOf" srcId="{5914C0B3-FA8A-48F2-BB12-B07FE021BBB1}" destId="{B20878C4-F078-44E1-9B97-C0E99B6E3436}" srcOrd="0" destOrd="0" presId="urn:microsoft.com/office/officeart/2018/2/layout/IconVerticalSolidList"/>
    <dgm:cxn modelId="{B03D81F7-252D-429F-B08C-B269A6B7AAA6}" type="presOf" srcId="{8E6E473C-DB2F-4637-8422-E8315722063B}" destId="{CD5FE9C4-DF6D-45BD-8598-5A25F93B5481}" srcOrd="0" destOrd="0" presId="urn:microsoft.com/office/officeart/2018/2/layout/IconVerticalSolidList"/>
    <dgm:cxn modelId="{A66899E4-E322-49BF-B765-CB82D12CD21A}" type="presParOf" srcId="{9B557B85-A38D-43E2-986E-2BB87650CE5E}" destId="{E8013103-4CAB-4914-9CDC-29FB2EB0D913}" srcOrd="0" destOrd="0" presId="urn:microsoft.com/office/officeart/2018/2/layout/IconVerticalSolidList"/>
    <dgm:cxn modelId="{FAD90BF8-ABA7-4B14-AF9B-94B40DC15837}" type="presParOf" srcId="{E8013103-4CAB-4914-9CDC-29FB2EB0D913}" destId="{2D4BD5DE-6CC3-43C6-9C26-DAD3732AE17B}" srcOrd="0" destOrd="0" presId="urn:microsoft.com/office/officeart/2018/2/layout/IconVerticalSolidList"/>
    <dgm:cxn modelId="{59407715-5F58-4A42-B6EC-BF80089C7BE9}" type="presParOf" srcId="{E8013103-4CAB-4914-9CDC-29FB2EB0D913}" destId="{B3B5E513-A832-4C53-A1B3-D83B4B3FE485}" srcOrd="1" destOrd="0" presId="urn:microsoft.com/office/officeart/2018/2/layout/IconVerticalSolidList"/>
    <dgm:cxn modelId="{D3DC3271-87ED-4EED-B8F0-78BA2F36FA42}" type="presParOf" srcId="{E8013103-4CAB-4914-9CDC-29FB2EB0D913}" destId="{FBC12194-ABBA-441E-B1D6-BDB8E6AEE4C6}" srcOrd="2" destOrd="0" presId="urn:microsoft.com/office/officeart/2018/2/layout/IconVerticalSolidList"/>
    <dgm:cxn modelId="{5A40A6FB-0819-435C-9A0E-6C6FD795832F}" type="presParOf" srcId="{E8013103-4CAB-4914-9CDC-29FB2EB0D913}" destId="{CD5FE9C4-DF6D-45BD-8598-5A25F93B5481}" srcOrd="3" destOrd="0" presId="urn:microsoft.com/office/officeart/2018/2/layout/IconVerticalSolidList"/>
    <dgm:cxn modelId="{E613983E-E73B-404C-B56A-090D930AD11F}" type="presParOf" srcId="{9B557B85-A38D-43E2-986E-2BB87650CE5E}" destId="{98EAB095-4A1E-403A-9FB6-33250398E66C}" srcOrd="1" destOrd="0" presId="urn:microsoft.com/office/officeart/2018/2/layout/IconVerticalSolidList"/>
    <dgm:cxn modelId="{06BCA5DE-0664-4A44-8BD8-AB8B01574DCE}" type="presParOf" srcId="{9B557B85-A38D-43E2-986E-2BB87650CE5E}" destId="{FB33699E-E35C-4F24-A220-7A3129A5707C}" srcOrd="2" destOrd="0" presId="urn:microsoft.com/office/officeart/2018/2/layout/IconVerticalSolidList"/>
    <dgm:cxn modelId="{C82A6121-BD7F-4C1D-80B2-CF4976A31A93}" type="presParOf" srcId="{FB33699E-E35C-4F24-A220-7A3129A5707C}" destId="{5DFCC49A-5E3B-4024-B505-73109E7EDD46}" srcOrd="0" destOrd="0" presId="urn:microsoft.com/office/officeart/2018/2/layout/IconVerticalSolidList"/>
    <dgm:cxn modelId="{A1A74169-6C6A-42B5-96CA-74E32F144599}" type="presParOf" srcId="{FB33699E-E35C-4F24-A220-7A3129A5707C}" destId="{F6BCBA47-3676-4F24-9C75-E92EE57FF9C5}" srcOrd="1" destOrd="0" presId="urn:microsoft.com/office/officeart/2018/2/layout/IconVerticalSolidList"/>
    <dgm:cxn modelId="{1E69C965-CFC7-41DA-9F5E-0F3B5651B6A8}" type="presParOf" srcId="{FB33699E-E35C-4F24-A220-7A3129A5707C}" destId="{8B91132A-1D35-427C-B0A5-FE2C6A35AF06}" srcOrd="2" destOrd="0" presId="urn:microsoft.com/office/officeart/2018/2/layout/IconVerticalSolidList"/>
    <dgm:cxn modelId="{C65D64BF-94E1-46AD-9089-677685409462}" type="presParOf" srcId="{FB33699E-E35C-4F24-A220-7A3129A5707C}" destId="{0F7A7122-FA36-4B1A-AD80-6FD7691A5033}" srcOrd="3" destOrd="0" presId="urn:microsoft.com/office/officeart/2018/2/layout/IconVerticalSolidList"/>
    <dgm:cxn modelId="{EFBDE90E-C697-40AF-A621-AE569298206F}" type="presParOf" srcId="{9B557B85-A38D-43E2-986E-2BB87650CE5E}" destId="{BB90B768-AB27-4951-98EE-D60FF4D3BF74}" srcOrd="3" destOrd="0" presId="urn:microsoft.com/office/officeart/2018/2/layout/IconVerticalSolidList"/>
    <dgm:cxn modelId="{6EBC3EBC-4BFC-48F2-82C4-B173C5765121}" type="presParOf" srcId="{9B557B85-A38D-43E2-986E-2BB87650CE5E}" destId="{2303DAAB-40C9-48E8-A2FB-7AD2607728D0}" srcOrd="4" destOrd="0" presId="urn:microsoft.com/office/officeart/2018/2/layout/IconVerticalSolidList"/>
    <dgm:cxn modelId="{46B4A869-9121-4FA0-ABC0-46BB4110F987}" type="presParOf" srcId="{2303DAAB-40C9-48E8-A2FB-7AD2607728D0}" destId="{BF32BF54-CE97-4E9F-B052-949242C1C5F4}" srcOrd="0" destOrd="0" presId="urn:microsoft.com/office/officeart/2018/2/layout/IconVerticalSolidList"/>
    <dgm:cxn modelId="{CF0D0111-454B-4220-9987-0E790ABC2E64}" type="presParOf" srcId="{2303DAAB-40C9-48E8-A2FB-7AD2607728D0}" destId="{C09229BC-E755-4E69-A5D3-A8F003C37B93}" srcOrd="1" destOrd="0" presId="urn:microsoft.com/office/officeart/2018/2/layout/IconVerticalSolidList"/>
    <dgm:cxn modelId="{F256B5DC-14B2-47B6-AAC7-B6860D399DE4}" type="presParOf" srcId="{2303DAAB-40C9-48E8-A2FB-7AD2607728D0}" destId="{13533A3F-E87E-43D4-B7CF-95BEF4C6FDC8}" srcOrd="2" destOrd="0" presId="urn:microsoft.com/office/officeart/2018/2/layout/IconVerticalSolidList"/>
    <dgm:cxn modelId="{82A2ED4D-3E95-465C-893B-325353C6D2F9}" type="presParOf" srcId="{2303DAAB-40C9-48E8-A2FB-7AD2607728D0}" destId="{D7EE7F58-6E3C-4319-A42C-09FF26D78E82}" srcOrd="3" destOrd="0" presId="urn:microsoft.com/office/officeart/2018/2/layout/IconVerticalSolidList"/>
    <dgm:cxn modelId="{78BA1A8D-AD33-405E-AF1D-44EB94D8EBD6}" type="presParOf" srcId="{9B557B85-A38D-43E2-986E-2BB87650CE5E}" destId="{0C129357-501A-4086-8360-A778DD6813F5}" srcOrd="5" destOrd="0" presId="urn:microsoft.com/office/officeart/2018/2/layout/IconVerticalSolidList"/>
    <dgm:cxn modelId="{1035B088-3E9B-43A8-A3B1-CC4723102953}" type="presParOf" srcId="{9B557B85-A38D-43E2-986E-2BB87650CE5E}" destId="{09288CB0-B964-4E5D-8CCC-ED6AB9B6CE0C}" srcOrd="6" destOrd="0" presId="urn:microsoft.com/office/officeart/2018/2/layout/IconVerticalSolidList"/>
    <dgm:cxn modelId="{B74D0FA0-842D-4208-B0FE-871AA969C9EB}" type="presParOf" srcId="{09288CB0-B964-4E5D-8CCC-ED6AB9B6CE0C}" destId="{B63DBAAF-1360-4E6E-8630-2E1267253DC0}" srcOrd="0" destOrd="0" presId="urn:microsoft.com/office/officeart/2018/2/layout/IconVerticalSolidList"/>
    <dgm:cxn modelId="{558D528D-46CC-4C63-976B-C30418EDC767}" type="presParOf" srcId="{09288CB0-B964-4E5D-8CCC-ED6AB9B6CE0C}" destId="{2ACF17D3-618E-4645-A7B0-E2E569881C0B}" srcOrd="1" destOrd="0" presId="urn:microsoft.com/office/officeart/2018/2/layout/IconVerticalSolidList"/>
    <dgm:cxn modelId="{8310BF4D-E81F-4090-8103-9555DE0C84B6}" type="presParOf" srcId="{09288CB0-B964-4E5D-8CCC-ED6AB9B6CE0C}" destId="{95A49461-B9C3-4164-ABBC-BD76428A6504}" srcOrd="2" destOrd="0" presId="urn:microsoft.com/office/officeart/2018/2/layout/IconVerticalSolidList"/>
    <dgm:cxn modelId="{A87F10C5-4A12-4E11-A0BC-ACC3A11F01A8}" type="presParOf" srcId="{09288CB0-B964-4E5D-8CCC-ED6AB9B6CE0C}" destId="{C1C346D0-41E4-4313-8EC8-A76A358A866A}" srcOrd="3" destOrd="0" presId="urn:microsoft.com/office/officeart/2018/2/layout/IconVerticalSolidList"/>
    <dgm:cxn modelId="{CB103630-82BB-467B-AA88-3C80A40B4E84}" type="presParOf" srcId="{9B557B85-A38D-43E2-986E-2BB87650CE5E}" destId="{738664E6-FDDC-4780-8D55-2346DA3FE18A}" srcOrd="7" destOrd="0" presId="urn:microsoft.com/office/officeart/2018/2/layout/IconVerticalSolidList"/>
    <dgm:cxn modelId="{D48696CE-4BF8-4AC6-A36C-15E122EBC468}" type="presParOf" srcId="{9B557B85-A38D-43E2-986E-2BB87650CE5E}" destId="{52F30687-033E-4AB3-A748-192347D0286A}" srcOrd="8" destOrd="0" presId="urn:microsoft.com/office/officeart/2018/2/layout/IconVerticalSolidList"/>
    <dgm:cxn modelId="{DB107F11-8E69-4510-8933-7FC8492EDD2D}" type="presParOf" srcId="{52F30687-033E-4AB3-A748-192347D0286A}" destId="{548DEBCA-37E2-4766-9610-2D489EC476AE}" srcOrd="0" destOrd="0" presId="urn:microsoft.com/office/officeart/2018/2/layout/IconVerticalSolidList"/>
    <dgm:cxn modelId="{C2DACD8F-4486-4286-B76E-A1C9B6F76D2E}" type="presParOf" srcId="{52F30687-033E-4AB3-A748-192347D0286A}" destId="{C711A969-EA6B-4227-862C-1C1A9A3F4BD1}" srcOrd="1" destOrd="0" presId="urn:microsoft.com/office/officeart/2018/2/layout/IconVerticalSolidList"/>
    <dgm:cxn modelId="{198BE062-8DCA-48E0-8534-C054655A3740}" type="presParOf" srcId="{52F30687-033E-4AB3-A748-192347D0286A}" destId="{36BC6DCE-049A-4A5C-BCC9-D4BF735812B7}" srcOrd="2" destOrd="0" presId="urn:microsoft.com/office/officeart/2018/2/layout/IconVerticalSolidList"/>
    <dgm:cxn modelId="{FC1F38A1-867D-4DA8-9925-4AA6D9488EE1}" type="presParOf" srcId="{52F30687-033E-4AB3-A748-192347D0286A}" destId="{178B3785-2610-4E4A-84D8-EF6228A22216}" srcOrd="3" destOrd="0" presId="urn:microsoft.com/office/officeart/2018/2/layout/IconVerticalSolidList"/>
    <dgm:cxn modelId="{A4330AEC-64C9-4C24-B661-4ADEC24DC750}" type="presParOf" srcId="{9B557B85-A38D-43E2-986E-2BB87650CE5E}" destId="{29650050-D655-4170-BADA-C6E07DABA7C2}" srcOrd="9" destOrd="0" presId="urn:microsoft.com/office/officeart/2018/2/layout/IconVerticalSolidList"/>
    <dgm:cxn modelId="{BD9BB8D3-3939-478C-8697-9B29461AACFA}" type="presParOf" srcId="{9B557B85-A38D-43E2-986E-2BB87650CE5E}" destId="{C0EE5FB1-8BCD-48F2-A2F6-967238198A6F}" srcOrd="10" destOrd="0" presId="urn:microsoft.com/office/officeart/2018/2/layout/IconVerticalSolidList"/>
    <dgm:cxn modelId="{F40AB78D-D549-4D84-B240-E5464FEE8475}" type="presParOf" srcId="{C0EE5FB1-8BCD-48F2-A2F6-967238198A6F}" destId="{42889CD2-E432-4DD7-B19E-B8C1035A0D13}" srcOrd="0" destOrd="0" presId="urn:microsoft.com/office/officeart/2018/2/layout/IconVerticalSolidList"/>
    <dgm:cxn modelId="{C2F591B4-A50D-41BD-B347-304FD7653AB2}" type="presParOf" srcId="{C0EE5FB1-8BCD-48F2-A2F6-967238198A6F}" destId="{8CD8604A-8DEB-4844-8530-8C5A7CF543DB}" srcOrd="1" destOrd="0" presId="urn:microsoft.com/office/officeart/2018/2/layout/IconVerticalSolidList"/>
    <dgm:cxn modelId="{90E18914-AACB-4BC1-95EC-54A9F36AA035}" type="presParOf" srcId="{C0EE5FB1-8BCD-48F2-A2F6-967238198A6F}" destId="{874EC6E9-A94A-4E9A-A87C-BE5A68DA6268}" srcOrd="2" destOrd="0" presId="urn:microsoft.com/office/officeart/2018/2/layout/IconVerticalSolidList"/>
    <dgm:cxn modelId="{89EF4614-9220-4807-9E70-A6AAA23FE9A1}" type="presParOf" srcId="{C0EE5FB1-8BCD-48F2-A2F6-967238198A6F}" destId="{B20878C4-F078-44E1-9B97-C0E99B6E34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433D62-95A0-46DB-A5C9-532CF1A89D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092DD7-F770-44AE-8872-ABC8D1A536EF}">
      <dgm:prSet phldr="0"/>
      <dgm:spPr/>
      <dgm:t>
        <a:bodyPr/>
        <a:lstStyle/>
        <a:p>
          <a:pPr rtl="0">
            <a:lnSpc>
              <a:spcPct val="100000"/>
            </a:lnSpc>
          </a:pPr>
          <a:r>
            <a:rPr lang="en-US" b="0" dirty="0">
              <a:solidFill>
                <a:srgbClr val="000000"/>
              </a:solidFill>
              <a:latin typeface="Arial"/>
              <a:cs typeface="Arial"/>
            </a:rPr>
            <a:t>Dynamic time warping (DTW) to measure stock price similarity, revealing non-linear relationships among stocks.</a:t>
          </a:r>
          <a:r>
            <a:rPr lang="en-US" b="0" dirty="0">
              <a:latin typeface="Arial"/>
              <a:cs typeface="Arial"/>
            </a:rPr>
            <a:t> </a:t>
          </a:r>
          <a:endParaRPr lang="en-US" b="0" dirty="0">
            <a:latin typeface="Neue Haas Grotesk Text Pro"/>
            <a:cs typeface="Arial"/>
          </a:endParaRPr>
        </a:p>
      </dgm:t>
    </dgm:pt>
    <dgm:pt modelId="{33159E93-1237-4BD0-9A15-15EE23E8540D}" type="parTrans" cxnId="{13CCA371-E9AF-41A6-A20C-EC6C75F80161}">
      <dgm:prSet/>
      <dgm:spPr/>
    </dgm:pt>
    <dgm:pt modelId="{5190EB38-E400-46E1-AC66-F7CC7484FF1B}" type="sibTrans" cxnId="{13CCA371-E9AF-41A6-A20C-EC6C75F80161}">
      <dgm:prSet/>
      <dgm:spPr/>
    </dgm:pt>
    <dgm:pt modelId="{8E6E473C-DB2F-4637-8422-E8315722063B}">
      <dgm:prSet phldr="0"/>
      <dgm:spPr/>
      <dgm:t>
        <a:bodyPr/>
        <a:lstStyle/>
        <a:p>
          <a:pPr>
            <a:lnSpc>
              <a:spcPct val="100000"/>
            </a:lnSpc>
          </a:pPr>
          <a:r>
            <a:rPr lang="en-US" b="1" dirty="0">
              <a:latin typeface="Arial"/>
              <a:cs typeface="Arial"/>
            </a:rPr>
            <a:t>FINDINGS</a:t>
          </a:r>
        </a:p>
      </dgm:t>
    </dgm:pt>
    <dgm:pt modelId="{A440AA70-B5AD-48DE-902A-30766135CED2}" type="parTrans" cxnId="{E6A71E7B-675A-41E8-BF8D-037A823DD92A}">
      <dgm:prSet/>
      <dgm:spPr/>
    </dgm:pt>
    <dgm:pt modelId="{33626DEC-B723-4355-80CA-3F5A763CC2F8}" type="sibTrans" cxnId="{E6A71E7B-675A-41E8-BF8D-037A823DD92A}">
      <dgm:prSet/>
      <dgm:spPr/>
    </dgm:pt>
    <dgm:pt modelId="{71882487-8171-45AB-ACFC-811DAED242B6}">
      <dgm:prSet phldr="0"/>
      <dgm:spPr/>
      <dgm:t>
        <a:bodyPr/>
        <a:lstStyle/>
        <a:p>
          <a:pPr rtl="0">
            <a:lnSpc>
              <a:spcPct val="100000"/>
            </a:lnSpc>
          </a:pPr>
          <a:r>
            <a:rPr lang="en-US" b="0" dirty="0">
              <a:solidFill>
                <a:srgbClr val="000000"/>
              </a:solidFill>
              <a:latin typeface="Arial"/>
              <a:cs typeface="Arial"/>
            </a:rPr>
            <a:t>Network analysis unveiled a complex structure within Thailand's stock market, with stocks forming distinct</a:t>
          </a:r>
          <a:r>
            <a:rPr lang="en-US" dirty="0">
              <a:solidFill>
                <a:srgbClr val="000000"/>
              </a:solidFill>
              <a:latin typeface="Arial"/>
              <a:cs typeface="Arial"/>
            </a:rPr>
            <a:t> communities based on price movement patterns.</a:t>
          </a:r>
          <a:r>
            <a:rPr lang="en-US" dirty="0">
              <a:latin typeface="Arial"/>
              <a:cs typeface="Arial"/>
            </a:rPr>
            <a:t> </a:t>
          </a:r>
          <a:endParaRPr lang="en-US" dirty="0">
            <a:latin typeface="Neue Haas Grotesk Text Pro"/>
            <a:cs typeface="Arial"/>
          </a:endParaRPr>
        </a:p>
      </dgm:t>
    </dgm:pt>
    <dgm:pt modelId="{CF4EDDC9-B824-41EE-9C4C-2DD98C956456}" type="parTrans" cxnId="{F3B7D628-467A-481F-8890-9AC41FF58A2B}">
      <dgm:prSet/>
      <dgm:spPr/>
    </dgm:pt>
    <dgm:pt modelId="{53E03BAC-20C9-45CD-8C4B-B9A3D1C16A95}" type="sibTrans" cxnId="{F3B7D628-467A-481F-8890-9AC41FF58A2B}">
      <dgm:prSet/>
      <dgm:spPr/>
    </dgm:pt>
    <dgm:pt modelId="{8D29C8CB-7517-4958-8336-DB3D19EEF5D4}">
      <dgm:prSet phldr="0"/>
      <dgm:spPr/>
      <dgm:t>
        <a:bodyPr/>
        <a:lstStyle/>
        <a:p>
          <a:pPr rtl="0">
            <a:lnSpc>
              <a:spcPct val="100000"/>
            </a:lnSpc>
          </a:pPr>
          <a:r>
            <a:rPr lang="en-US" dirty="0">
              <a:solidFill>
                <a:srgbClr val="000000"/>
              </a:solidFill>
              <a:latin typeface="Arial"/>
              <a:cs typeface="Arial"/>
            </a:rPr>
            <a:t>Stocks like ADVANC, KTC, MINT, and CENTEL exhibited high centrality, indicating their significance in the network.</a:t>
          </a:r>
          <a:r>
            <a:rPr lang="en-US" dirty="0">
              <a:latin typeface="Arial"/>
              <a:cs typeface="Arial"/>
            </a:rPr>
            <a:t> </a:t>
          </a:r>
          <a:endParaRPr lang="en-US" dirty="0">
            <a:latin typeface="Neue Haas Grotesk Text Pro"/>
            <a:cs typeface="Arial"/>
          </a:endParaRPr>
        </a:p>
      </dgm:t>
    </dgm:pt>
    <dgm:pt modelId="{C57D6541-AA72-4C9A-9EF8-C11FF7D7A0EC}" type="parTrans" cxnId="{758BCF86-9572-466F-AE9F-5F5CE0C61619}">
      <dgm:prSet/>
      <dgm:spPr/>
    </dgm:pt>
    <dgm:pt modelId="{D2726FC7-DE09-49FD-BEC5-B810AF8FC00D}" type="sibTrans" cxnId="{758BCF86-9572-466F-AE9F-5F5CE0C61619}">
      <dgm:prSet/>
      <dgm:spPr/>
    </dgm:pt>
    <dgm:pt modelId="{0DADC538-6854-4B10-A34E-E7E0526715A5}">
      <dgm:prSet phldr="0"/>
      <dgm:spPr/>
      <dgm:t>
        <a:bodyPr/>
        <a:lstStyle/>
        <a:p>
          <a:pPr rtl="0">
            <a:lnSpc>
              <a:spcPct val="100000"/>
            </a:lnSpc>
          </a:pPr>
          <a:r>
            <a:rPr lang="en-US" dirty="0">
              <a:solidFill>
                <a:srgbClr val="000000"/>
              </a:solidFill>
              <a:latin typeface="Arial"/>
              <a:cs typeface="Arial"/>
            </a:rPr>
            <a:t>Different sectors, such as Agribusiness, Banking, and Energy &amp; Utilities, showed varying levels of interconnection and influence.</a:t>
          </a:r>
          <a:r>
            <a:rPr lang="en-US" dirty="0">
              <a:latin typeface="Arial"/>
              <a:cs typeface="Arial"/>
            </a:rPr>
            <a:t> </a:t>
          </a:r>
          <a:endParaRPr lang="en-US" dirty="0">
            <a:latin typeface="Neue Haas Grotesk Text Pro"/>
            <a:cs typeface="Arial"/>
          </a:endParaRPr>
        </a:p>
      </dgm:t>
    </dgm:pt>
    <dgm:pt modelId="{AAFD910A-BCAB-4C4D-9D90-88BECD695D1D}" type="parTrans" cxnId="{59B60DB7-055F-42AE-8C46-C7B44A96B0AB}">
      <dgm:prSet/>
      <dgm:spPr/>
    </dgm:pt>
    <dgm:pt modelId="{633414AB-62AB-46C2-B4BA-33CC0C9341CB}" type="sibTrans" cxnId="{59B60DB7-055F-42AE-8C46-C7B44A96B0AB}">
      <dgm:prSet/>
      <dgm:spPr/>
    </dgm:pt>
    <dgm:pt modelId="{25D5C1B6-7D3E-4FC5-8BB6-BC4198C830EF}">
      <dgm:prSet phldr="0"/>
      <dgm:spPr/>
      <dgm:t>
        <a:bodyPr/>
        <a:lstStyle/>
        <a:p>
          <a:pPr rtl="0">
            <a:lnSpc>
              <a:spcPct val="100000"/>
            </a:lnSpc>
          </a:pPr>
          <a:r>
            <a:rPr lang="en-US" dirty="0">
              <a:solidFill>
                <a:srgbClr val="000000"/>
              </a:solidFill>
              <a:latin typeface="Arial"/>
              <a:cs typeface="Arial"/>
            </a:rPr>
            <a:t>The paper identified community characteristics, including sideways trends, uptrends, seasonal tendencies, and event-driven movements.</a:t>
          </a:r>
          <a:r>
            <a:rPr lang="en-US" dirty="0">
              <a:latin typeface="Arial"/>
              <a:cs typeface="Arial"/>
            </a:rPr>
            <a:t> </a:t>
          </a:r>
          <a:endParaRPr lang="en-US" dirty="0">
            <a:latin typeface="Neue Haas Grotesk Text Pro"/>
            <a:cs typeface="Arial"/>
          </a:endParaRPr>
        </a:p>
      </dgm:t>
    </dgm:pt>
    <dgm:pt modelId="{9BCE7A2E-1D1B-4E9F-9770-D31FD3501F73}" type="parTrans" cxnId="{48F595E6-D49B-4642-9A4F-5FAC24703DA1}">
      <dgm:prSet/>
      <dgm:spPr/>
    </dgm:pt>
    <dgm:pt modelId="{FEF1990A-07EC-4B3D-A0D0-EA0292BCECBB}" type="sibTrans" cxnId="{48F595E6-D49B-4642-9A4F-5FAC24703DA1}">
      <dgm:prSet/>
      <dgm:spPr/>
    </dgm:pt>
    <dgm:pt modelId="{BAA84208-9F9F-4B9B-95D2-F39558C8B63D}">
      <dgm:prSet phldr="0"/>
      <dgm:spPr/>
      <dgm:t>
        <a:bodyPr/>
        <a:lstStyle/>
        <a:p>
          <a:pPr>
            <a:lnSpc>
              <a:spcPct val="100000"/>
            </a:lnSpc>
          </a:pPr>
          <a:r>
            <a:rPr lang="en-US" dirty="0">
              <a:solidFill>
                <a:srgbClr val="000000"/>
              </a:solidFill>
              <a:latin typeface="Arial"/>
              <a:cs typeface="Arial"/>
            </a:rPr>
            <a:t>Notably, PTT, despite its high market capitalization, did not rank among the top stocks in terms of centrality or influence. </a:t>
          </a:r>
          <a:endParaRPr lang="en-US" dirty="0"/>
        </a:p>
      </dgm:t>
    </dgm:pt>
    <dgm:pt modelId="{26C964C3-82AC-46AF-A0FC-CB8326234747}" type="parTrans" cxnId="{65820F62-6B92-4DDA-A3D4-4E5CED1CE483}">
      <dgm:prSet/>
      <dgm:spPr/>
    </dgm:pt>
    <dgm:pt modelId="{2F59899A-C3E8-4BF5-AE77-D873E9BCE141}" type="sibTrans" cxnId="{65820F62-6B92-4DDA-A3D4-4E5CED1CE483}">
      <dgm:prSet/>
      <dgm:spPr/>
    </dgm:pt>
    <dgm:pt modelId="{9B557B85-A38D-43E2-986E-2BB87650CE5E}" type="pres">
      <dgm:prSet presAssocID="{B2433D62-95A0-46DB-A5C9-532CF1A89D9B}" presName="root" presStyleCnt="0">
        <dgm:presLayoutVars>
          <dgm:dir/>
          <dgm:resizeHandles val="exact"/>
        </dgm:presLayoutVars>
      </dgm:prSet>
      <dgm:spPr/>
    </dgm:pt>
    <dgm:pt modelId="{E8013103-4CAB-4914-9CDC-29FB2EB0D913}" type="pres">
      <dgm:prSet presAssocID="{8E6E473C-DB2F-4637-8422-E8315722063B}" presName="compNode" presStyleCnt="0"/>
      <dgm:spPr/>
    </dgm:pt>
    <dgm:pt modelId="{2D4BD5DE-6CC3-43C6-9C26-DAD3732AE17B}" type="pres">
      <dgm:prSet presAssocID="{8E6E473C-DB2F-4637-8422-E8315722063B}" presName="bgRect" presStyleLbl="bgShp" presStyleIdx="0" presStyleCnt="7"/>
      <dgm:spPr/>
    </dgm:pt>
    <dgm:pt modelId="{B3B5E513-A832-4C53-A1B3-D83B4B3FE485}" type="pres">
      <dgm:prSet presAssocID="{8E6E473C-DB2F-4637-8422-E8315722063B}" presName="iconRect" presStyleLbl="node1" presStyleIdx="0" presStyleCnt="7"/>
      <dgm:spPr/>
    </dgm:pt>
    <dgm:pt modelId="{FBC12194-ABBA-441E-B1D6-BDB8E6AEE4C6}" type="pres">
      <dgm:prSet presAssocID="{8E6E473C-DB2F-4637-8422-E8315722063B}" presName="spaceRect" presStyleCnt="0"/>
      <dgm:spPr/>
    </dgm:pt>
    <dgm:pt modelId="{CD5FE9C4-DF6D-45BD-8598-5A25F93B5481}" type="pres">
      <dgm:prSet presAssocID="{8E6E473C-DB2F-4637-8422-E8315722063B}" presName="parTx" presStyleLbl="revTx" presStyleIdx="0" presStyleCnt="7">
        <dgm:presLayoutVars>
          <dgm:chMax val="0"/>
          <dgm:chPref val="0"/>
        </dgm:presLayoutVars>
      </dgm:prSet>
      <dgm:spPr/>
    </dgm:pt>
    <dgm:pt modelId="{98EAB095-4A1E-403A-9FB6-33250398E66C}" type="pres">
      <dgm:prSet presAssocID="{33626DEC-B723-4355-80CA-3F5A763CC2F8}" presName="sibTrans" presStyleCnt="0"/>
      <dgm:spPr/>
    </dgm:pt>
    <dgm:pt modelId="{FB33699E-E35C-4F24-A220-7A3129A5707C}" type="pres">
      <dgm:prSet presAssocID="{04092DD7-F770-44AE-8872-ABC8D1A536EF}" presName="compNode" presStyleCnt="0"/>
      <dgm:spPr/>
    </dgm:pt>
    <dgm:pt modelId="{5DFCC49A-5E3B-4024-B505-73109E7EDD46}" type="pres">
      <dgm:prSet presAssocID="{04092DD7-F770-44AE-8872-ABC8D1A536EF}" presName="bgRect" presStyleLbl="bgShp" presStyleIdx="1" presStyleCnt="7"/>
      <dgm:spPr/>
    </dgm:pt>
    <dgm:pt modelId="{F6BCBA47-3676-4F24-9C75-E92EE57FF9C5}" type="pres">
      <dgm:prSet presAssocID="{04092DD7-F770-44AE-8872-ABC8D1A536EF}" presName="iconRect" presStyleLbl="node1" presStyleIdx="1" presStyleCnt="7"/>
      <dgm:spPr/>
    </dgm:pt>
    <dgm:pt modelId="{8B91132A-1D35-427C-B0A5-FE2C6A35AF06}" type="pres">
      <dgm:prSet presAssocID="{04092DD7-F770-44AE-8872-ABC8D1A536EF}" presName="spaceRect" presStyleCnt="0"/>
      <dgm:spPr/>
    </dgm:pt>
    <dgm:pt modelId="{0F7A7122-FA36-4B1A-AD80-6FD7691A5033}" type="pres">
      <dgm:prSet presAssocID="{04092DD7-F770-44AE-8872-ABC8D1A536EF}" presName="parTx" presStyleLbl="revTx" presStyleIdx="1" presStyleCnt="7">
        <dgm:presLayoutVars>
          <dgm:chMax val="0"/>
          <dgm:chPref val="0"/>
        </dgm:presLayoutVars>
      </dgm:prSet>
      <dgm:spPr/>
    </dgm:pt>
    <dgm:pt modelId="{AB3137CA-9A8A-4E4B-947B-D7CC9311D5E5}" type="pres">
      <dgm:prSet presAssocID="{5190EB38-E400-46E1-AC66-F7CC7484FF1B}" presName="sibTrans" presStyleCnt="0"/>
      <dgm:spPr/>
    </dgm:pt>
    <dgm:pt modelId="{6645F557-E288-4497-B8B1-A3C5D1EFA921}" type="pres">
      <dgm:prSet presAssocID="{71882487-8171-45AB-ACFC-811DAED242B6}" presName="compNode" presStyleCnt="0"/>
      <dgm:spPr/>
    </dgm:pt>
    <dgm:pt modelId="{47C6F798-B3A4-4C72-A896-2441DDAD90BC}" type="pres">
      <dgm:prSet presAssocID="{71882487-8171-45AB-ACFC-811DAED242B6}" presName="bgRect" presStyleLbl="bgShp" presStyleIdx="2" presStyleCnt="7"/>
      <dgm:spPr/>
    </dgm:pt>
    <dgm:pt modelId="{CED75602-2912-41B2-B05D-30D059A4030F}" type="pres">
      <dgm:prSet presAssocID="{71882487-8171-45AB-ACFC-811DAED242B6}" presName="iconRect" presStyleLbl="node1" presStyleIdx="2" presStyleCnt="7"/>
      <dgm:spPr/>
    </dgm:pt>
    <dgm:pt modelId="{9853FEC2-C55B-4CCB-BFF7-FFB12B1153CD}" type="pres">
      <dgm:prSet presAssocID="{71882487-8171-45AB-ACFC-811DAED242B6}" presName="spaceRect" presStyleCnt="0"/>
      <dgm:spPr/>
    </dgm:pt>
    <dgm:pt modelId="{5B41F32B-CD87-46A9-90E4-030320C0FE45}" type="pres">
      <dgm:prSet presAssocID="{71882487-8171-45AB-ACFC-811DAED242B6}" presName="parTx" presStyleLbl="revTx" presStyleIdx="2" presStyleCnt="7">
        <dgm:presLayoutVars>
          <dgm:chMax val="0"/>
          <dgm:chPref val="0"/>
        </dgm:presLayoutVars>
      </dgm:prSet>
      <dgm:spPr/>
    </dgm:pt>
    <dgm:pt modelId="{BAAD896A-B8B7-4DEB-81AC-4A3A65495802}" type="pres">
      <dgm:prSet presAssocID="{53E03BAC-20C9-45CD-8C4B-B9A3D1C16A95}" presName="sibTrans" presStyleCnt="0"/>
      <dgm:spPr/>
    </dgm:pt>
    <dgm:pt modelId="{E26CCFD7-9F2E-475A-AB7C-0F4A5776A6EC}" type="pres">
      <dgm:prSet presAssocID="{8D29C8CB-7517-4958-8336-DB3D19EEF5D4}" presName="compNode" presStyleCnt="0"/>
      <dgm:spPr/>
    </dgm:pt>
    <dgm:pt modelId="{B78B55EA-5A3A-46CA-AEF8-08FDAB742694}" type="pres">
      <dgm:prSet presAssocID="{8D29C8CB-7517-4958-8336-DB3D19EEF5D4}" presName="bgRect" presStyleLbl="bgShp" presStyleIdx="3" presStyleCnt="7"/>
      <dgm:spPr/>
    </dgm:pt>
    <dgm:pt modelId="{47C3EE1E-C600-45DD-95CE-F725F05C35BB}" type="pres">
      <dgm:prSet presAssocID="{8D29C8CB-7517-4958-8336-DB3D19EEF5D4}" presName="iconRect" presStyleLbl="node1" presStyleIdx="3" presStyleCnt="7"/>
      <dgm:spPr/>
    </dgm:pt>
    <dgm:pt modelId="{BBDEE429-CA79-4188-8F09-989373C0C99F}" type="pres">
      <dgm:prSet presAssocID="{8D29C8CB-7517-4958-8336-DB3D19EEF5D4}" presName="spaceRect" presStyleCnt="0"/>
      <dgm:spPr/>
    </dgm:pt>
    <dgm:pt modelId="{C9804C1B-CC28-4511-8C5F-8409E673A8D0}" type="pres">
      <dgm:prSet presAssocID="{8D29C8CB-7517-4958-8336-DB3D19EEF5D4}" presName="parTx" presStyleLbl="revTx" presStyleIdx="3" presStyleCnt="7">
        <dgm:presLayoutVars>
          <dgm:chMax val="0"/>
          <dgm:chPref val="0"/>
        </dgm:presLayoutVars>
      </dgm:prSet>
      <dgm:spPr/>
    </dgm:pt>
    <dgm:pt modelId="{7A6F3C14-5F70-4E3F-A29A-5348C7952539}" type="pres">
      <dgm:prSet presAssocID="{D2726FC7-DE09-49FD-BEC5-B810AF8FC00D}" presName="sibTrans" presStyleCnt="0"/>
      <dgm:spPr/>
    </dgm:pt>
    <dgm:pt modelId="{45536F63-A973-4B88-AF84-2894E22CA958}" type="pres">
      <dgm:prSet presAssocID="{0DADC538-6854-4B10-A34E-E7E0526715A5}" presName="compNode" presStyleCnt="0"/>
      <dgm:spPr/>
    </dgm:pt>
    <dgm:pt modelId="{5AB95FF5-5560-4FF7-B148-6163DC5F5A97}" type="pres">
      <dgm:prSet presAssocID="{0DADC538-6854-4B10-A34E-E7E0526715A5}" presName="bgRect" presStyleLbl="bgShp" presStyleIdx="4" presStyleCnt="7"/>
      <dgm:spPr/>
    </dgm:pt>
    <dgm:pt modelId="{B08D3162-B6E8-40E7-92F2-FD7189253619}" type="pres">
      <dgm:prSet presAssocID="{0DADC538-6854-4B10-A34E-E7E0526715A5}" presName="iconRect" presStyleLbl="node1" presStyleIdx="4" presStyleCnt="7"/>
      <dgm:spPr/>
    </dgm:pt>
    <dgm:pt modelId="{65BDD6F0-BC35-4E1A-AA1D-3A3224C98FA7}" type="pres">
      <dgm:prSet presAssocID="{0DADC538-6854-4B10-A34E-E7E0526715A5}" presName="spaceRect" presStyleCnt="0"/>
      <dgm:spPr/>
    </dgm:pt>
    <dgm:pt modelId="{B91E5E03-0D3E-45EE-AD2E-963F0D5F0F08}" type="pres">
      <dgm:prSet presAssocID="{0DADC538-6854-4B10-A34E-E7E0526715A5}" presName="parTx" presStyleLbl="revTx" presStyleIdx="4" presStyleCnt="7">
        <dgm:presLayoutVars>
          <dgm:chMax val="0"/>
          <dgm:chPref val="0"/>
        </dgm:presLayoutVars>
      </dgm:prSet>
      <dgm:spPr/>
    </dgm:pt>
    <dgm:pt modelId="{3ED6988F-6E5B-4944-AFC4-EBA45F3B40C8}" type="pres">
      <dgm:prSet presAssocID="{633414AB-62AB-46C2-B4BA-33CC0C9341CB}" presName="sibTrans" presStyleCnt="0"/>
      <dgm:spPr/>
    </dgm:pt>
    <dgm:pt modelId="{AE44597D-108A-426E-896E-C53175213C3F}" type="pres">
      <dgm:prSet presAssocID="{25D5C1B6-7D3E-4FC5-8BB6-BC4198C830EF}" presName="compNode" presStyleCnt="0"/>
      <dgm:spPr/>
    </dgm:pt>
    <dgm:pt modelId="{28119A5A-006F-4334-871E-3134CDA9FDD9}" type="pres">
      <dgm:prSet presAssocID="{25D5C1B6-7D3E-4FC5-8BB6-BC4198C830EF}" presName="bgRect" presStyleLbl="bgShp" presStyleIdx="5" presStyleCnt="7"/>
      <dgm:spPr/>
    </dgm:pt>
    <dgm:pt modelId="{CF4F26BA-28F1-47F3-B9B1-CC8477FF28E7}" type="pres">
      <dgm:prSet presAssocID="{25D5C1B6-7D3E-4FC5-8BB6-BC4198C830EF}" presName="iconRect" presStyleLbl="node1" presStyleIdx="5" presStyleCnt="7"/>
      <dgm:spPr/>
    </dgm:pt>
    <dgm:pt modelId="{2EACC420-7926-4143-AC04-E570DA353613}" type="pres">
      <dgm:prSet presAssocID="{25D5C1B6-7D3E-4FC5-8BB6-BC4198C830EF}" presName="spaceRect" presStyleCnt="0"/>
      <dgm:spPr/>
    </dgm:pt>
    <dgm:pt modelId="{4F576F6D-ACC8-435E-A3BB-F6A181493F36}" type="pres">
      <dgm:prSet presAssocID="{25D5C1B6-7D3E-4FC5-8BB6-BC4198C830EF}" presName="parTx" presStyleLbl="revTx" presStyleIdx="5" presStyleCnt="7">
        <dgm:presLayoutVars>
          <dgm:chMax val="0"/>
          <dgm:chPref val="0"/>
        </dgm:presLayoutVars>
      </dgm:prSet>
      <dgm:spPr/>
    </dgm:pt>
    <dgm:pt modelId="{C6063905-98B8-403D-81DC-238962C069B6}" type="pres">
      <dgm:prSet presAssocID="{FEF1990A-07EC-4B3D-A0D0-EA0292BCECBB}" presName="sibTrans" presStyleCnt="0"/>
      <dgm:spPr/>
    </dgm:pt>
    <dgm:pt modelId="{1137E5CC-706A-4418-8D14-140C11EF539C}" type="pres">
      <dgm:prSet presAssocID="{BAA84208-9F9F-4B9B-95D2-F39558C8B63D}" presName="compNode" presStyleCnt="0"/>
      <dgm:spPr/>
    </dgm:pt>
    <dgm:pt modelId="{ECABE8F8-161D-4A03-9CA8-6A92BA473FD3}" type="pres">
      <dgm:prSet presAssocID="{BAA84208-9F9F-4B9B-95D2-F39558C8B63D}" presName="bgRect" presStyleLbl="bgShp" presStyleIdx="6" presStyleCnt="7"/>
      <dgm:spPr/>
    </dgm:pt>
    <dgm:pt modelId="{230AA080-EFF3-40F7-AED8-D99B111A9F41}" type="pres">
      <dgm:prSet presAssocID="{BAA84208-9F9F-4B9B-95D2-F39558C8B63D}" presName="iconRect" presStyleLbl="node1" presStyleIdx="6" presStyleCnt="7"/>
      <dgm:spPr/>
    </dgm:pt>
    <dgm:pt modelId="{E045DB7C-1705-4F8D-B5BB-00D1AF19C013}" type="pres">
      <dgm:prSet presAssocID="{BAA84208-9F9F-4B9B-95D2-F39558C8B63D}" presName="spaceRect" presStyleCnt="0"/>
      <dgm:spPr/>
    </dgm:pt>
    <dgm:pt modelId="{F697148F-4E5C-4C20-8152-1A71BB6706C5}" type="pres">
      <dgm:prSet presAssocID="{BAA84208-9F9F-4B9B-95D2-F39558C8B63D}" presName="parTx" presStyleLbl="revTx" presStyleIdx="6" presStyleCnt="7">
        <dgm:presLayoutVars>
          <dgm:chMax val="0"/>
          <dgm:chPref val="0"/>
        </dgm:presLayoutVars>
      </dgm:prSet>
      <dgm:spPr/>
    </dgm:pt>
  </dgm:ptLst>
  <dgm:cxnLst>
    <dgm:cxn modelId="{F3B7D628-467A-481F-8890-9AC41FF58A2B}" srcId="{B2433D62-95A0-46DB-A5C9-532CF1A89D9B}" destId="{71882487-8171-45AB-ACFC-811DAED242B6}" srcOrd="2" destOrd="0" parTransId="{CF4EDDC9-B824-41EE-9C4C-2DD98C956456}" sibTransId="{53E03BAC-20C9-45CD-8C4B-B9A3D1C16A95}"/>
    <dgm:cxn modelId="{3751E336-D8BF-4BE5-AB79-CA8B42EC736E}" type="presOf" srcId="{BAA84208-9F9F-4B9B-95D2-F39558C8B63D}" destId="{F697148F-4E5C-4C20-8152-1A71BB6706C5}" srcOrd="0" destOrd="0" presId="urn:microsoft.com/office/officeart/2018/2/layout/IconVerticalSolidList"/>
    <dgm:cxn modelId="{65820F62-6B92-4DDA-A3D4-4E5CED1CE483}" srcId="{B2433D62-95A0-46DB-A5C9-532CF1A89D9B}" destId="{BAA84208-9F9F-4B9B-95D2-F39558C8B63D}" srcOrd="6" destOrd="0" parTransId="{26C964C3-82AC-46AF-A0FC-CB8326234747}" sibTransId="{2F59899A-C3E8-4BF5-AE77-D873E9BCE141}"/>
    <dgm:cxn modelId="{68465F4B-41B3-43B2-805C-FD4176EFAA21}" type="presOf" srcId="{0DADC538-6854-4B10-A34E-E7E0526715A5}" destId="{B91E5E03-0D3E-45EE-AD2E-963F0D5F0F08}" srcOrd="0" destOrd="0" presId="urn:microsoft.com/office/officeart/2018/2/layout/IconVerticalSolidList"/>
    <dgm:cxn modelId="{13CCA371-E9AF-41A6-A20C-EC6C75F80161}" srcId="{B2433D62-95A0-46DB-A5C9-532CF1A89D9B}" destId="{04092DD7-F770-44AE-8872-ABC8D1A536EF}" srcOrd="1" destOrd="0" parTransId="{33159E93-1237-4BD0-9A15-15EE23E8540D}" sibTransId="{5190EB38-E400-46E1-AC66-F7CC7484FF1B}"/>
    <dgm:cxn modelId="{E6A71E7B-675A-41E8-BF8D-037A823DD92A}" srcId="{B2433D62-95A0-46DB-A5C9-532CF1A89D9B}" destId="{8E6E473C-DB2F-4637-8422-E8315722063B}" srcOrd="0" destOrd="0" parTransId="{A440AA70-B5AD-48DE-902A-30766135CED2}" sibTransId="{33626DEC-B723-4355-80CA-3F5A763CC2F8}"/>
    <dgm:cxn modelId="{758BCF86-9572-466F-AE9F-5F5CE0C61619}" srcId="{B2433D62-95A0-46DB-A5C9-532CF1A89D9B}" destId="{8D29C8CB-7517-4958-8336-DB3D19EEF5D4}" srcOrd="3" destOrd="0" parTransId="{C57D6541-AA72-4C9A-9EF8-C11FF7D7A0EC}" sibTransId="{D2726FC7-DE09-49FD-BEC5-B810AF8FC00D}"/>
    <dgm:cxn modelId="{63396E90-A2FD-4D1C-843B-9071B5A2ED3A}" type="presOf" srcId="{71882487-8171-45AB-ACFC-811DAED242B6}" destId="{5B41F32B-CD87-46A9-90E4-030320C0FE45}" srcOrd="0" destOrd="0" presId="urn:microsoft.com/office/officeart/2018/2/layout/IconVerticalSolidList"/>
    <dgm:cxn modelId="{8F390294-10DB-4FBC-A542-00847777B47B}" type="presOf" srcId="{8D29C8CB-7517-4958-8336-DB3D19EEF5D4}" destId="{C9804C1B-CC28-4511-8C5F-8409E673A8D0}" srcOrd="0" destOrd="0" presId="urn:microsoft.com/office/officeart/2018/2/layout/IconVerticalSolidList"/>
    <dgm:cxn modelId="{F4E867B1-C545-435A-81C2-0A4FB1D0E1E4}" type="presOf" srcId="{04092DD7-F770-44AE-8872-ABC8D1A536EF}" destId="{0F7A7122-FA36-4B1A-AD80-6FD7691A5033}" srcOrd="0" destOrd="0" presId="urn:microsoft.com/office/officeart/2018/2/layout/IconVerticalSolidList"/>
    <dgm:cxn modelId="{59B60DB7-055F-42AE-8C46-C7B44A96B0AB}" srcId="{B2433D62-95A0-46DB-A5C9-532CF1A89D9B}" destId="{0DADC538-6854-4B10-A34E-E7E0526715A5}" srcOrd="4" destOrd="0" parTransId="{AAFD910A-BCAB-4C4D-9D90-88BECD695D1D}" sibTransId="{633414AB-62AB-46C2-B4BA-33CC0C9341CB}"/>
    <dgm:cxn modelId="{6654A0C8-4381-4F3B-B099-6B5F6E010110}" type="presOf" srcId="{25D5C1B6-7D3E-4FC5-8BB6-BC4198C830EF}" destId="{4F576F6D-ACC8-435E-A3BB-F6A181493F36}" srcOrd="0" destOrd="0" presId="urn:microsoft.com/office/officeart/2018/2/layout/IconVerticalSolidList"/>
    <dgm:cxn modelId="{390B9BCF-AF3F-45E4-9EA1-33EE505F8AD1}" type="presOf" srcId="{8E6E473C-DB2F-4637-8422-E8315722063B}" destId="{CD5FE9C4-DF6D-45BD-8598-5A25F93B5481}" srcOrd="0" destOrd="0" presId="urn:microsoft.com/office/officeart/2018/2/layout/IconVerticalSolidList"/>
    <dgm:cxn modelId="{48F595E6-D49B-4642-9A4F-5FAC24703DA1}" srcId="{B2433D62-95A0-46DB-A5C9-532CF1A89D9B}" destId="{25D5C1B6-7D3E-4FC5-8BB6-BC4198C830EF}" srcOrd="5" destOrd="0" parTransId="{9BCE7A2E-1D1B-4E9F-9770-D31FD3501F73}" sibTransId="{FEF1990A-07EC-4B3D-A0D0-EA0292BCECBB}"/>
    <dgm:cxn modelId="{205B60E8-9401-4146-9DF5-594E959E4CFB}" type="presOf" srcId="{B2433D62-95A0-46DB-A5C9-532CF1A89D9B}" destId="{9B557B85-A38D-43E2-986E-2BB87650CE5E}" srcOrd="0" destOrd="0" presId="urn:microsoft.com/office/officeart/2018/2/layout/IconVerticalSolidList"/>
    <dgm:cxn modelId="{B59666EA-E337-4F04-B145-F5E1B5FE8FA8}" type="presParOf" srcId="{9B557B85-A38D-43E2-986E-2BB87650CE5E}" destId="{E8013103-4CAB-4914-9CDC-29FB2EB0D913}" srcOrd="0" destOrd="0" presId="urn:microsoft.com/office/officeart/2018/2/layout/IconVerticalSolidList"/>
    <dgm:cxn modelId="{92D0162F-6ACD-4749-8FFE-5FB1DDDFE233}" type="presParOf" srcId="{E8013103-4CAB-4914-9CDC-29FB2EB0D913}" destId="{2D4BD5DE-6CC3-43C6-9C26-DAD3732AE17B}" srcOrd="0" destOrd="0" presId="urn:microsoft.com/office/officeart/2018/2/layout/IconVerticalSolidList"/>
    <dgm:cxn modelId="{5E46AEA6-815E-4755-A3B3-E530A57B0AEA}" type="presParOf" srcId="{E8013103-4CAB-4914-9CDC-29FB2EB0D913}" destId="{B3B5E513-A832-4C53-A1B3-D83B4B3FE485}" srcOrd="1" destOrd="0" presId="urn:microsoft.com/office/officeart/2018/2/layout/IconVerticalSolidList"/>
    <dgm:cxn modelId="{02F410D4-91DC-4DEE-A716-9B961E54DDB4}" type="presParOf" srcId="{E8013103-4CAB-4914-9CDC-29FB2EB0D913}" destId="{FBC12194-ABBA-441E-B1D6-BDB8E6AEE4C6}" srcOrd="2" destOrd="0" presId="urn:microsoft.com/office/officeart/2018/2/layout/IconVerticalSolidList"/>
    <dgm:cxn modelId="{822A0B35-F8A2-4450-BF35-8119377F5B64}" type="presParOf" srcId="{E8013103-4CAB-4914-9CDC-29FB2EB0D913}" destId="{CD5FE9C4-DF6D-45BD-8598-5A25F93B5481}" srcOrd="3" destOrd="0" presId="urn:microsoft.com/office/officeart/2018/2/layout/IconVerticalSolidList"/>
    <dgm:cxn modelId="{2523EF23-1303-4F2B-8313-D48A790EFEA5}" type="presParOf" srcId="{9B557B85-A38D-43E2-986E-2BB87650CE5E}" destId="{98EAB095-4A1E-403A-9FB6-33250398E66C}" srcOrd="1" destOrd="0" presId="urn:microsoft.com/office/officeart/2018/2/layout/IconVerticalSolidList"/>
    <dgm:cxn modelId="{BE30A047-FA6E-4E5F-87FE-F4FA0E6405D9}" type="presParOf" srcId="{9B557B85-A38D-43E2-986E-2BB87650CE5E}" destId="{FB33699E-E35C-4F24-A220-7A3129A5707C}" srcOrd="2" destOrd="0" presId="urn:microsoft.com/office/officeart/2018/2/layout/IconVerticalSolidList"/>
    <dgm:cxn modelId="{C2AEACDA-960C-434E-87F8-11BFB36ABFA7}" type="presParOf" srcId="{FB33699E-E35C-4F24-A220-7A3129A5707C}" destId="{5DFCC49A-5E3B-4024-B505-73109E7EDD46}" srcOrd="0" destOrd="0" presId="urn:microsoft.com/office/officeart/2018/2/layout/IconVerticalSolidList"/>
    <dgm:cxn modelId="{B24EA0DD-21BD-401C-9A36-E7F6374A54D7}" type="presParOf" srcId="{FB33699E-E35C-4F24-A220-7A3129A5707C}" destId="{F6BCBA47-3676-4F24-9C75-E92EE57FF9C5}" srcOrd="1" destOrd="0" presId="urn:microsoft.com/office/officeart/2018/2/layout/IconVerticalSolidList"/>
    <dgm:cxn modelId="{810DE145-7DE4-4D15-9322-0FF694DBC565}" type="presParOf" srcId="{FB33699E-E35C-4F24-A220-7A3129A5707C}" destId="{8B91132A-1D35-427C-B0A5-FE2C6A35AF06}" srcOrd="2" destOrd="0" presId="urn:microsoft.com/office/officeart/2018/2/layout/IconVerticalSolidList"/>
    <dgm:cxn modelId="{D3A5EE4A-450D-4E5A-A929-3427AF3C4645}" type="presParOf" srcId="{FB33699E-E35C-4F24-A220-7A3129A5707C}" destId="{0F7A7122-FA36-4B1A-AD80-6FD7691A5033}" srcOrd="3" destOrd="0" presId="urn:microsoft.com/office/officeart/2018/2/layout/IconVerticalSolidList"/>
    <dgm:cxn modelId="{3F507E85-AB9E-42C3-884C-41CDD740DE72}" type="presParOf" srcId="{9B557B85-A38D-43E2-986E-2BB87650CE5E}" destId="{AB3137CA-9A8A-4E4B-947B-D7CC9311D5E5}" srcOrd="3" destOrd="0" presId="urn:microsoft.com/office/officeart/2018/2/layout/IconVerticalSolidList"/>
    <dgm:cxn modelId="{FD63CA2E-0038-489D-9FA0-9B043DBA8565}" type="presParOf" srcId="{9B557B85-A38D-43E2-986E-2BB87650CE5E}" destId="{6645F557-E288-4497-B8B1-A3C5D1EFA921}" srcOrd="4" destOrd="0" presId="urn:microsoft.com/office/officeart/2018/2/layout/IconVerticalSolidList"/>
    <dgm:cxn modelId="{704909E1-9E6C-42F8-A6EB-C30F70757A53}" type="presParOf" srcId="{6645F557-E288-4497-B8B1-A3C5D1EFA921}" destId="{47C6F798-B3A4-4C72-A896-2441DDAD90BC}" srcOrd="0" destOrd="0" presId="urn:microsoft.com/office/officeart/2018/2/layout/IconVerticalSolidList"/>
    <dgm:cxn modelId="{5958FE47-1113-4ADF-8644-FF76C92B4C2E}" type="presParOf" srcId="{6645F557-E288-4497-B8B1-A3C5D1EFA921}" destId="{CED75602-2912-41B2-B05D-30D059A4030F}" srcOrd="1" destOrd="0" presId="urn:microsoft.com/office/officeart/2018/2/layout/IconVerticalSolidList"/>
    <dgm:cxn modelId="{F569A57A-B2DF-4241-B310-CA055A4BDFC6}" type="presParOf" srcId="{6645F557-E288-4497-B8B1-A3C5D1EFA921}" destId="{9853FEC2-C55B-4CCB-BFF7-FFB12B1153CD}" srcOrd="2" destOrd="0" presId="urn:microsoft.com/office/officeart/2018/2/layout/IconVerticalSolidList"/>
    <dgm:cxn modelId="{B7593A57-3D47-4BF2-9E49-2A6C554D7B2E}" type="presParOf" srcId="{6645F557-E288-4497-B8B1-A3C5D1EFA921}" destId="{5B41F32B-CD87-46A9-90E4-030320C0FE45}" srcOrd="3" destOrd="0" presId="urn:microsoft.com/office/officeart/2018/2/layout/IconVerticalSolidList"/>
    <dgm:cxn modelId="{17728D12-1F20-49C5-BF8A-D359D2DD674F}" type="presParOf" srcId="{9B557B85-A38D-43E2-986E-2BB87650CE5E}" destId="{BAAD896A-B8B7-4DEB-81AC-4A3A65495802}" srcOrd="5" destOrd="0" presId="urn:microsoft.com/office/officeart/2018/2/layout/IconVerticalSolidList"/>
    <dgm:cxn modelId="{8A9BAE2F-5C1E-4ACA-AE17-39FB35C16E7B}" type="presParOf" srcId="{9B557B85-A38D-43E2-986E-2BB87650CE5E}" destId="{E26CCFD7-9F2E-475A-AB7C-0F4A5776A6EC}" srcOrd="6" destOrd="0" presId="urn:microsoft.com/office/officeart/2018/2/layout/IconVerticalSolidList"/>
    <dgm:cxn modelId="{8DDF74C1-2538-47D9-9C72-0F646F72DFF7}" type="presParOf" srcId="{E26CCFD7-9F2E-475A-AB7C-0F4A5776A6EC}" destId="{B78B55EA-5A3A-46CA-AEF8-08FDAB742694}" srcOrd="0" destOrd="0" presId="urn:microsoft.com/office/officeart/2018/2/layout/IconVerticalSolidList"/>
    <dgm:cxn modelId="{E08EE4C4-8EB8-4B72-9F0C-6E286D82D5AF}" type="presParOf" srcId="{E26CCFD7-9F2E-475A-AB7C-0F4A5776A6EC}" destId="{47C3EE1E-C600-45DD-95CE-F725F05C35BB}" srcOrd="1" destOrd="0" presId="urn:microsoft.com/office/officeart/2018/2/layout/IconVerticalSolidList"/>
    <dgm:cxn modelId="{429301FA-EDC7-4C78-B3C6-B793C349FC36}" type="presParOf" srcId="{E26CCFD7-9F2E-475A-AB7C-0F4A5776A6EC}" destId="{BBDEE429-CA79-4188-8F09-989373C0C99F}" srcOrd="2" destOrd="0" presId="urn:microsoft.com/office/officeart/2018/2/layout/IconVerticalSolidList"/>
    <dgm:cxn modelId="{124CC04F-81D5-47E6-A14B-9A1EE0547699}" type="presParOf" srcId="{E26CCFD7-9F2E-475A-AB7C-0F4A5776A6EC}" destId="{C9804C1B-CC28-4511-8C5F-8409E673A8D0}" srcOrd="3" destOrd="0" presId="urn:microsoft.com/office/officeart/2018/2/layout/IconVerticalSolidList"/>
    <dgm:cxn modelId="{E8163C66-FF63-4302-86B9-17767E3B3279}" type="presParOf" srcId="{9B557B85-A38D-43E2-986E-2BB87650CE5E}" destId="{7A6F3C14-5F70-4E3F-A29A-5348C7952539}" srcOrd="7" destOrd="0" presId="urn:microsoft.com/office/officeart/2018/2/layout/IconVerticalSolidList"/>
    <dgm:cxn modelId="{82776A74-6991-41D8-9B5B-965576B3C717}" type="presParOf" srcId="{9B557B85-A38D-43E2-986E-2BB87650CE5E}" destId="{45536F63-A973-4B88-AF84-2894E22CA958}" srcOrd="8" destOrd="0" presId="urn:microsoft.com/office/officeart/2018/2/layout/IconVerticalSolidList"/>
    <dgm:cxn modelId="{B31D1E92-5B0F-4444-8CF5-D08BDC6EA74E}" type="presParOf" srcId="{45536F63-A973-4B88-AF84-2894E22CA958}" destId="{5AB95FF5-5560-4FF7-B148-6163DC5F5A97}" srcOrd="0" destOrd="0" presId="urn:microsoft.com/office/officeart/2018/2/layout/IconVerticalSolidList"/>
    <dgm:cxn modelId="{1726F186-8CE5-4F6B-BC88-BEDA81DAA783}" type="presParOf" srcId="{45536F63-A973-4B88-AF84-2894E22CA958}" destId="{B08D3162-B6E8-40E7-92F2-FD7189253619}" srcOrd="1" destOrd="0" presId="urn:microsoft.com/office/officeart/2018/2/layout/IconVerticalSolidList"/>
    <dgm:cxn modelId="{786DA2B3-97E5-4E69-91E6-EE437806C2C3}" type="presParOf" srcId="{45536F63-A973-4B88-AF84-2894E22CA958}" destId="{65BDD6F0-BC35-4E1A-AA1D-3A3224C98FA7}" srcOrd="2" destOrd="0" presId="urn:microsoft.com/office/officeart/2018/2/layout/IconVerticalSolidList"/>
    <dgm:cxn modelId="{54E27C9F-7B69-4572-A8E8-813155EB66B6}" type="presParOf" srcId="{45536F63-A973-4B88-AF84-2894E22CA958}" destId="{B91E5E03-0D3E-45EE-AD2E-963F0D5F0F08}" srcOrd="3" destOrd="0" presId="urn:microsoft.com/office/officeart/2018/2/layout/IconVerticalSolidList"/>
    <dgm:cxn modelId="{D1DB6A00-0E4E-4B09-8EEA-543232F5F6FA}" type="presParOf" srcId="{9B557B85-A38D-43E2-986E-2BB87650CE5E}" destId="{3ED6988F-6E5B-4944-AFC4-EBA45F3B40C8}" srcOrd="9" destOrd="0" presId="urn:microsoft.com/office/officeart/2018/2/layout/IconVerticalSolidList"/>
    <dgm:cxn modelId="{2D9FDBD1-E097-4CF3-8624-A2E179834434}" type="presParOf" srcId="{9B557B85-A38D-43E2-986E-2BB87650CE5E}" destId="{AE44597D-108A-426E-896E-C53175213C3F}" srcOrd="10" destOrd="0" presId="urn:microsoft.com/office/officeart/2018/2/layout/IconVerticalSolidList"/>
    <dgm:cxn modelId="{820A0BCF-AB5C-4B62-96EB-91714E71F45E}" type="presParOf" srcId="{AE44597D-108A-426E-896E-C53175213C3F}" destId="{28119A5A-006F-4334-871E-3134CDA9FDD9}" srcOrd="0" destOrd="0" presId="urn:microsoft.com/office/officeart/2018/2/layout/IconVerticalSolidList"/>
    <dgm:cxn modelId="{8ABBF5D2-2A64-4C4B-B6AE-DC18F0F546E9}" type="presParOf" srcId="{AE44597D-108A-426E-896E-C53175213C3F}" destId="{CF4F26BA-28F1-47F3-B9B1-CC8477FF28E7}" srcOrd="1" destOrd="0" presId="urn:microsoft.com/office/officeart/2018/2/layout/IconVerticalSolidList"/>
    <dgm:cxn modelId="{22A02B86-340E-4397-8DE1-9A93D994A8C8}" type="presParOf" srcId="{AE44597D-108A-426E-896E-C53175213C3F}" destId="{2EACC420-7926-4143-AC04-E570DA353613}" srcOrd="2" destOrd="0" presId="urn:microsoft.com/office/officeart/2018/2/layout/IconVerticalSolidList"/>
    <dgm:cxn modelId="{CDA20704-0D3B-4613-8726-4DB1D13AEBC1}" type="presParOf" srcId="{AE44597D-108A-426E-896E-C53175213C3F}" destId="{4F576F6D-ACC8-435E-A3BB-F6A181493F36}" srcOrd="3" destOrd="0" presId="urn:microsoft.com/office/officeart/2018/2/layout/IconVerticalSolidList"/>
    <dgm:cxn modelId="{39873350-3F37-4C33-9E42-4E6029786D1C}" type="presParOf" srcId="{9B557B85-A38D-43E2-986E-2BB87650CE5E}" destId="{C6063905-98B8-403D-81DC-238962C069B6}" srcOrd="11" destOrd="0" presId="urn:microsoft.com/office/officeart/2018/2/layout/IconVerticalSolidList"/>
    <dgm:cxn modelId="{F83BBF52-86EC-44A4-A814-D8DC275B4A70}" type="presParOf" srcId="{9B557B85-A38D-43E2-986E-2BB87650CE5E}" destId="{1137E5CC-706A-4418-8D14-140C11EF539C}" srcOrd="12" destOrd="0" presId="urn:microsoft.com/office/officeart/2018/2/layout/IconVerticalSolidList"/>
    <dgm:cxn modelId="{48E8DBA3-8B03-4485-B652-6F54B662B0E1}" type="presParOf" srcId="{1137E5CC-706A-4418-8D14-140C11EF539C}" destId="{ECABE8F8-161D-4A03-9CA8-6A92BA473FD3}" srcOrd="0" destOrd="0" presId="urn:microsoft.com/office/officeart/2018/2/layout/IconVerticalSolidList"/>
    <dgm:cxn modelId="{5D70D5A5-6D22-407D-BFAC-06487DF6340E}" type="presParOf" srcId="{1137E5CC-706A-4418-8D14-140C11EF539C}" destId="{230AA080-EFF3-40F7-AED8-D99B111A9F41}" srcOrd="1" destOrd="0" presId="urn:microsoft.com/office/officeart/2018/2/layout/IconVerticalSolidList"/>
    <dgm:cxn modelId="{F85124B6-8E0B-4ACA-947A-5544250A8D86}" type="presParOf" srcId="{1137E5CC-706A-4418-8D14-140C11EF539C}" destId="{E045DB7C-1705-4F8D-B5BB-00D1AF19C013}" srcOrd="2" destOrd="0" presId="urn:microsoft.com/office/officeart/2018/2/layout/IconVerticalSolidList"/>
    <dgm:cxn modelId="{51847654-0E3D-485C-AF98-2B537E2D2CC1}" type="presParOf" srcId="{1137E5CC-706A-4418-8D14-140C11EF539C}" destId="{F697148F-4E5C-4C20-8152-1A71BB6706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433D62-95A0-46DB-A5C9-532CF1A89D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092DD7-F770-44AE-8872-ABC8D1A536EF}">
      <dgm:prSet phldr="0"/>
      <dgm:spPr/>
      <dgm:t>
        <a:bodyPr/>
        <a:lstStyle/>
        <a:p>
          <a:pPr>
            <a:lnSpc>
              <a:spcPct val="100000"/>
            </a:lnSpc>
          </a:pPr>
          <a:r>
            <a:rPr lang="en-US" b="0" dirty="0">
              <a:solidFill>
                <a:srgbClr val="000000"/>
              </a:solidFill>
              <a:latin typeface="Arial"/>
              <a:cs typeface="Arial"/>
            </a:rPr>
            <a:t>Dynamic thresholds</a:t>
          </a:r>
          <a:r>
            <a:rPr lang="en-US" dirty="0">
              <a:solidFill>
                <a:srgbClr val="000000"/>
              </a:solidFill>
              <a:latin typeface="Arial"/>
              <a:cs typeface="Arial"/>
            </a:rPr>
            <a:t> vary over </a:t>
          </a:r>
          <a:r>
            <a:rPr lang="en-US" b="0" dirty="0">
              <a:solidFill>
                <a:srgbClr val="000000"/>
              </a:solidFill>
              <a:latin typeface="Arial"/>
              <a:cs typeface="Arial"/>
            </a:rPr>
            <a:t>time, rising during financial crises </a:t>
          </a:r>
          <a:r>
            <a:rPr lang="en-US" dirty="0">
              <a:solidFill>
                <a:srgbClr val="000000"/>
              </a:solidFill>
              <a:latin typeface="Arial"/>
              <a:cs typeface="Arial"/>
            </a:rPr>
            <a:t>like the dot-com bubble and the global financial crisis. </a:t>
          </a:r>
          <a:endParaRPr lang="en-US" dirty="0">
            <a:latin typeface="Neue Haas Grotesk Text Pro"/>
            <a:cs typeface="Arial"/>
          </a:endParaRPr>
        </a:p>
      </dgm:t>
    </dgm:pt>
    <dgm:pt modelId="{33159E93-1237-4BD0-9A15-15EE23E8540D}" type="parTrans" cxnId="{13CCA371-E9AF-41A6-A20C-EC6C75F80161}">
      <dgm:prSet/>
      <dgm:spPr/>
    </dgm:pt>
    <dgm:pt modelId="{5190EB38-E400-46E1-AC66-F7CC7484FF1B}" type="sibTrans" cxnId="{13CCA371-E9AF-41A6-A20C-EC6C75F80161}">
      <dgm:prSet/>
      <dgm:spPr/>
    </dgm:pt>
    <dgm:pt modelId="{8E6E473C-DB2F-4637-8422-E8315722063B}">
      <dgm:prSet phldr="0"/>
      <dgm:spPr/>
      <dgm:t>
        <a:bodyPr/>
        <a:lstStyle/>
        <a:p>
          <a:pPr>
            <a:lnSpc>
              <a:spcPct val="100000"/>
            </a:lnSpc>
          </a:pPr>
          <a:r>
            <a:rPr lang="en-US" b="1" dirty="0">
              <a:latin typeface="Arial"/>
              <a:cs typeface="Arial"/>
            </a:rPr>
            <a:t>FINDINGS</a:t>
          </a:r>
        </a:p>
      </dgm:t>
    </dgm:pt>
    <dgm:pt modelId="{A440AA70-B5AD-48DE-902A-30766135CED2}" type="parTrans" cxnId="{E6A71E7B-675A-41E8-BF8D-037A823DD92A}">
      <dgm:prSet/>
      <dgm:spPr/>
    </dgm:pt>
    <dgm:pt modelId="{33626DEC-B723-4355-80CA-3F5A763CC2F8}" type="sibTrans" cxnId="{E6A71E7B-675A-41E8-BF8D-037A823DD92A}">
      <dgm:prSet/>
      <dgm:spPr/>
    </dgm:pt>
    <dgm:pt modelId="{626DD8E1-4AE3-477F-8C1B-58320964E597}">
      <dgm:prSet phldr="0"/>
      <dgm:spPr/>
      <dgm:t>
        <a:bodyPr/>
        <a:lstStyle/>
        <a:p>
          <a:pPr rtl="0">
            <a:lnSpc>
              <a:spcPct val="100000"/>
            </a:lnSpc>
          </a:pPr>
          <a:r>
            <a:rPr lang="en-US" dirty="0">
              <a:solidFill>
                <a:srgbClr val="000000"/>
              </a:solidFill>
              <a:latin typeface="Arial"/>
              <a:cs typeface="Arial"/>
            </a:rPr>
            <a:t> The average clustering coefficient peaks during major crises, indicating higher interconnectivity between companies.</a:t>
          </a:r>
          <a:r>
            <a:rPr lang="en-US" dirty="0">
              <a:latin typeface="Arial"/>
              <a:cs typeface="Arial"/>
            </a:rPr>
            <a:t> </a:t>
          </a:r>
          <a:endParaRPr lang="en-US" dirty="0">
            <a:latin typeface="Neue Haas Grotesk Text Pro"/>
            <a:cs typeface="Arial"/>
          </a:endParaRPr>
        </a:p>
      </dgm:t>
    </dgm:pt>
    <dgm:pt modelId="{EA032234-8549-4422-9B00-4F975745FB6D}" type="parTrans" cxnId="{329290B5-46E2-4C1C-A4D9-5F58994AF8D2}">
      <dgm:prSet/>
      <dgm:spPr/>
    </dgm:pt>
    <dgm:pt modelId="{2C961C09-35D5-4337-A07A-1C882C706291}" type="sibTrans" cxnId="{329290B5-46E2-4C1C-A4D9-5F58994AF8D2}">
      <dgm:prSet/>
      <dgm:spPr/>
    </dgm:pt>
    <dgm:pt modelId="{5850C5F3-7075-4C57-BCF1-84CE7DBEC3B0}">
      <dgm:prSet phldr="0"/>
      <dgm:spPr/>
      <dgm:t>
        <a:bodyPr/>
        <a:lstStyle/>
        <a:p>
          <a:pPr rtl="0">
            <a:lnSpc>
              <a:spcPct val="100000"/>
            </a:lnSpc>
          </a:pPr>
          <a:r>
            <a:rPr lang="en-US" dirty="0">
              <a:solidFill>
                <a:srgbClr val="000000"/>
              </a:solidFill>
              <a:latin typeface="Arial"/>
              <a:cs typeface="Arial"/>
            </a:rPr>
            <a:t>Market entropy increases before financial crashes, serving as a potential indicator of impending instability.</a:t>
          </a:r>
          <a:r>
            <a:rPr lang="en-US" dirty="0">
              <a:latin typeface="Arial"/>
              <a:cs typeface="Arial"/>
            </a:rPr>
            <a:t> </a:t>
          </a:r>
          <a:endParaRPr lang="en-US" dirty="0">
            <a:latin typeface="Neue Haas Grotesk Text Pro"/>
            <a:cs typeface="Arial"/>
          </a:endParaRPr>
        </a:p>
      </dgm:t>
    </dgm:pt>
    <dgm:pt modelId="{E33D8A65-9D68-4125-B63B-69FFD40EE777}" type="parTrans" cxnId="{7233F270-EBBD-4595-8B26-677D3B113B10}">
      <dgm:prSet/>
      <dgm:spPr/>
    </dgm:pt>
    <dgm:pt modelId="{C6383C11-DEE3-4465-BDF8-B8644E7808C4}" type="sibTrans" cxnId="{7233F270-EBBD-4595-8B26-677D3B113B10}">
      <dgm:prSet/>
      <dgm:spPr/>
    </dgm:pt>
    <dgm:pt modelId="{EF2FF3A1-1D92-466B-8ADB-E63C3568D6F8}">
      <dgm:prSet phldr="0"/>
      <dgm:spPr/>
      <dgm:t>
        <a:bodyPr/>
        <a:lstStyle/>
        <a:p>
          <a:pPr>
            <a:lnSpc>
              <a:spcPct val="100000"/>
            </a:lnSpc>
          </a:pPr>
          <a:r>
            <a:rPr lang="en-US" dirty="0">
              <a:solidFill>
                <a:srgbClr val="000000"/>
              </a:solidFill>
              <a:latin typeface="Arial"/>
              <a:cs typeface="Arial"/>
            </a:rPr>
            <a:t>Modularity analysis reveals distinct community structures in the market during different crises.</a:t>
          </a:r>
          <a:endParaRPr lang="en-US" dirty="0"/>
        </a:p>
      </dgm:t>
    </dgm:pt>
    <dgm:pt modelId="{E1A13F31-1E80-4926-A4DD-AEB2F4A35B94}" type="parTrans" cxnId="{540EFD6B-FB9C-43E7-BA30-D9636D77532B}">
      <dgm:prSet/>
      <dgm:spPr/>
    </dgm:pt>
    <dgm:pt modelId="{297A714A-1F03-4BB5-9804-4297750AD8C3}" type="sibTrans" cxnId="{540EFD6B-FB9C-43E7-BA30-D9636D77532B}">
      <dgm:prSet/>
      <dgm:spPr/>
    </dgm:pt>
    <dgm:pt modelId="{9B557B85-A38D-43E2-986E-2BB87650CE5E}" type="pres">
      <dgm:prSet presAssocID="{B2433D62-95A0-46DB-A5C9-532CF1A89D9B}" presName="root" presStyleCnt="0">
        <dgm:presLayoutVars>
          <dgm:dir/>
          <dgm:resizeHandles val="exact"/>
        </dgm:presLayoutVars>
      </dgm:prSet>
      <dgm:spPr/>
    </dgm:pt>
    <dgm:pt modelId="{E8013103-4CAB-4914-9CDC-29FB2EB0D913}" type="pres">
      <dgm:prSet presAssocID="{8E6E473C-DB2F-4637-8422-E8315722063B}" presName="compNode" presStyleCnt="0"/>
      <dgm:spPr/>
    </dgm:pt>
    <dgm:pt modelId="{2D4BD5DE-6CC3-43C6-9C26-DAD3732AE17B}" type="pres">
      <dgm:prSet presAssocID="{8E6E473C-DB2F-4637-8422-E8315722063B}" presName="bgRect" presStyleLbl="bgShp" presStyleIdx="0" presStyleCnt="5"/>
      <dgm:spPr/>
    </dgm:pt>
    <dgm:pt modelId="{B3B5E513-A832-4C53-A1B3-D83B4B3FE485}" type="pres">
      <dgm:prSet presAssocID="{8E6E473C-DB2F-4637-8422-E8315722063B}" presName="iconRect" presStyleLbl="node1" presStyleIdx="0" presStyleCnt="5"/>
      <dgm:spPr/>
    </dgm:pt>
    <dgm:pt modelId="{FBC12194-ABBA-441E-B1D6-BDB8E6AEE4C6}" type="pres">
      <dgm:prSet presAssocID="{8E6E473C-DB2F-4637-8422-E8315722063B}" presName="spaceRect" presStyleCnt="0"/>
      <dgm:spPr/>
    </dgm:pt>
    <dgm:pt modelId="{CD5FE9C4-DF6D-45BD-8598-5A25F93B5481}" type="pres">
      <dgm:prSet presAssocID="{8E6E473C-DB2F-4637-8422-E8315722063B}" presName="parTx" presStyleLbl="revTx" presStyleIdx="0" presStyleCnt="5">
        <dgm:presLayoutVars>
          <dgm:chMax val="0"/>
          <dgm:chPref val="0"/>
        </dgm:presLayoutVars>
      </dgm:prSet>
      <dgm:spPr/>
    </dgm:pt>
    <dgm:pt modelId="{98EAB095-4A1E-403A-9FB6-33250398E66C}" type="pres">
      <dgm:prSet presAssocID="{33626DEC-B723-4355-80CA-3F5A763CC2F8}" presName="sibTrans" presStyleCnt="0"/>
      <dgm:spPr/>
    </dgm:pt>
    <dgm:pt modelId="{FB33699E-E35C-4F24-A220-7A3129A5707C}" type="pres">
      <dgm:prSet presAssocID="{04092DD7-F770-44AE-8872-ABC8D1A536EF}" presName="compNode" presStyleCnt="0"/>
      <dgm:spPr/>
    </dgm:pt>
    <dgm:pt modelId="{5DFCC49A-5E3B-4024-B505-73109E7EDD46}" type="pres">
      <dgm:prSet presAssocID="{04092DD7-F770-44AE-8872-ABC8D1A536EF}" presName="bgRect" presStyleLbl="bgShp" presStyleIdx="1" presStyleCnt="5"/>
      <dgm:spPr/>
    </dgm:pt>
    <dgm:pt modelId="{F6BCBA47-3676-4F24-9C75-E92EE57FF9C5}" type="pres">
      <dgm:prSet presAssocID="{04092DD7-F770-44AE-8872-ABC8D1A536EF}" presName="iconRect" presStyleLbl="node1" presStyleIdx="1" presStyleCnt="5"/>
      <dgm:spPr/>
    </dgm:pt>
    <dgm:pt modelId="{8B91132A-1D35-427C-B0A5-FE2C6A35AF06}" type="pres">
      <dgm:prSet presAssocID="{04092DD7-F770-44AE-8872-ABC8D1A536EF}" presName="spaceRect" presStyleCnt="0"/>
      <dgm:spPr/>
    </dgm:pt>
    <dgm:pt modelId="{0F7A7122-FA36-4B1A-AD80-6FD7691A5033}" type="pres">
      <dgm:prSet presAssocID="{04092DD7-F770-44AE-8872-ABC8D1A536EF}" presName="parTx" presStyleLbl="revTx" presStyleIdx="1" presStyleCnt="5">
        <dgm:presLayoutVars>
          <dgm:chMax val="0"/>
          <dgm:chPref val="0"/>
        </dgm:presLayoutVars>
      </dgm:prSet>
      <dgm:spPr/>
    </dgm:pt>
    <dgm:pt modelId="{62C9B46C-7A48-459E-B476-118EBC6F498B}" type="pres">
      <dgm:prSet presAssocID="{5190EB38-E400-46E1-AC66-F7CC7484FF1B}" presName="sibTrans" presStyleCnt="0"/>
      <dgm:spPr/>
    </dgm:pt>
    <dgm:pt modelId="{624500B0-2EEC-4B9F-9FFB-A9B4442D6DAF}" type="pres">
      <dgm:prSet presAssocID="{626DD8E1-4AE3-477F-8C1B-58320964E597}" presName="compNode" presStyleCnt="0"/>
      <dgm:spPr/>
    </dgm:pt>
    <dgm:pt modelId="{4E8C75A4-1053-41E2-88C9-6F4E9827CCF8}" type="pres">
      <dgm:prSet presAssocID="{626DD8E1-4AE3-477F-8C1B-58320964E597}" presName="bgRect" presStyleLbl="bgShp" presStyleIdx="2" presStyleCnt="5"/>
      <dgm:spPr/>
    </dgm:pt>
    <dgm:pt modelId="{86394EC3-B7A7-46E1-9E2F-DFC22904CA83}" type="pres">
      <dgm:prSet presAssocID="{626DD8E1-4AE3-477F-8C1B-58320964E597}" presName="iconRect" presStyleLbl="node1" presStyleIdx="2" presStyleCnt="5"/>
      <dgm:spPr/>
    </dgm:pt>
    <dgm:pt modelId="{9F84C0B5-60E4-4854-B8E1-38C8CD3311F5}" type="pres">
      <dgm:prSet presAssocID="{626DD8E1-4AE3-477F-8C1B-58320964E597}" presName="spaceRect" presStyleCnt="0"/>
      <dgm:spPr/>
    </dgm:pt>
    <dgm:pt modelId="{7FC911CC-6325-4FCF-8F3C-BD2FB533B400}" type="pres">
      <dgm:prSet presAssocID="{626DD8E1-4AE3-477F-8C1B-58320964E597}" presName="parTx" presStyleLbl="revTx" presStyleIdx="2" presStyleCnt="5">
        <dgm:presLayoutVars>
          <dgm:chMax val="0"/>
          <dgm:chPref val="0"/>
        </dgm:presLayoutVars>
      </dgm:prSet>
      <dgm:spPr/>
    </dgm:pt>
    <dgm:pt modelId="{ABDC6092-25D7-483D-B8BF-64DFD2AC3472}" type="pres">
      <dgm:prSet presAssocID="{2C961C09-35D5-4337-A07A-1C882C706291}" presName="sibTrans" presStyleCnt="0"/>
      <dgm:spPr/>
    </dgm:pt>
    <dgm:pt modelId="{4EA27F8A-53CD-4FE1-A62D-C29FEE3F1AF9}" type="pres">
      <dgm:prSet presAssocID="{5850C5F3-7075-4C57-BCF1-84CE7DBEC3B0}" presName="compNode" presStyleCnt="0"/>
      <dgm:spPr/>
    </dgm:pt>
    <dgm:pt modelId="{E3683AA9-7C3E-46F4-A7A9-3093E34BBA9E}" type="pres">
      <dgm:prSet presAssocID="{5850C5F3-7075-4C57-BCF1-84CE7DBEC3B0}" presName="bgRect" presStyleLbl="bgShp" presStyleIdx="3" presStyleCnt="5"/>
      <dgm:spPr/>
    </dgm:pt>
    <dgm:pt modelId="{71E5E54B-A673-4E65-85FF-1DFA56E4E91F}" type="pres">
      <dgm:prSet presAssocID="{5850C5F3-7075-4C57-BCF1-84CE7DBEC3B0}" presName="iconRect" presStyleLbl="node1" presStyleIdx="3" presStyleCnt="5"/>
      <dgm:spPr/>
    </dgm:pt>
    <dgm:pt modelId="{AED8360E-FA08-424F-B3EE-7240FC545E2F}" type="pres">
      <dgm:prSet presAssocID="{5850C5F3-7075-4C57-BCF1-84CE7DBEC3B0}" presName="spaceRect" presStyleCnt="0"/>
      <dgm:spPr/>
    </dgm:pt>
    <dgm:pt modelId="{D576CEF3-8F39-45A4-AB64-8DF188E3A2C4}" type="pres">
      <dgm:prSet presAssocID="{5850C5F3-7075-4C57-BCF1-84CE7DBEC3B0}" presName="parTx" presStyleLbl="revTx" presStyleIdx="3" presStyleCnt="5">
        <dgm:presLayoutVars>
          <dgm:chMax val="0"/>
          <dgm:chPref val="0"/>
        </dgm:presLayoutVars>
      </dgm:prSet>
      <dgm:spPr/>
    </dgm:pt>
    <dgm:pt modelId="{720CBCA8-1FDD-4BB0-B4EB-09C97D54F91E}" type="pres">
      <dgm:prSet presAssocID="{C6383C11-DEE3-4465-BDF8-B8644E7808C4}" presName="sibTrans" presStyleCnt="0"/>
      <dgm:spPr/>
    </dgm:pt>
    <dgm:pt modelId="{6673BD36-21AB-4BD9-9035-20012FAE1566}" type="pres">
      <dgm:prSet presAssocID="{EF2FF3A1-1D92-466B-8ADB-E63C3568D6F8}" presName="compNode" presStyleCnt="0"/>
      <dgm:spPr/>
    </dgm:pt>
    <dgm:pt modelId="{0948EB1B-6DEA-412A-A901-B57C53791DF3}" type="pres">
      <dgm:prSet presAssocID="{EF2FF3A1-1D92-466B-8ADB-E63C3568D6F8}" presName="bgRect" presStyleLbl="bgShp" presStyleIdx="4" presStyleCnt="5"/>
      <dgm:spPr/>
    </dgm:pt>
    <dgm:pt modelId="{786E1FB2-3AA5-4351-A8EA-0F8AA57A78D7}" type="pres">
      <dgm:prSet presAssocID="{EF2FF3A1-1D92-466B-8ADB-E63C3568D6F8}" presName="iconRect" presStyleLbl="node1" presStyleIdx="4" presStyleCnt="5"/>
      <dgm:spPr/>
    </dgm:pt>
    <dgm:pt modelId="{41B0D442-F7F1-4EC7-A582-1C7E1B7A6144}" type="pres">
      <dgm:prSet presAssocID="{EF2FF3A1-1D92-466B-8ADB-E63C3568D6F8}" presName="spaceRect" presStyleCnt="0"/>
      <dgm:spPr/>
    </dgm:pt>
    <dgm:pt modelId="{18EA7FA5-C74D-4E62-B2E6-FE77024AE3AF}" type="pres">
      <dgm:prSet presAssocID="{EF2FF3A1-1D92-466B-8ADB-E63C3568D6F8}" presName="parTx" presStyleLbl="revTx" presStyleIdx="4" presStyleCnt="5">
        <dgm:presLayoutVars>
          <dgm:chMax val="0"/>
          <dgm:chPref val="0"/>
        </dgm:presLayoutVars>
      </dgm:prSet>
      <dgm:spPr/>
    </dgm:pt>
  </dgm:ptLst>
  <dgm:cxnLst>
    <dgm:cxn modelId="{9B9AE210-100F-4116-B83D-0CCD634138CB}" type="presOf" srcId="{EF2FF3A1-1D92-466B-8ADB-E63C3568D6F8}" destId="{18EA7FA5-C74D-4E62-B2E6-FE77024AE3AF}" srcOrd="0" destOrd="0" presId="urn:microsoft.com/office/officeart/2018/2/layout/IconVerticalSolidList"/>
    <dgm:cxn modelId="{AF7D353E-AF94-4F6E-B3BE-8A48ABAA93A1}" type="presOf" srcId="{04092DD7-F770-44AE-8872-ABC8D1A536EF}" destId="{0F7A7122-FA36-4B1A-AD80-6FD7691A5033}" srcOrd="0" destOrd="0" presId="urn:microsoft.com/office/officeart/2018/2/layout/IconVerticalSolidList"/>
    <dgm:cxn modelId="{540EFD6B-FB9C-43E7-BA30-D9636D77532B}" srcId="{B2433D62-95A0-46DB-A5C9-532CF1A89D9B}" destId="{EF2FF3A1-1D92-466B-8ADB-E63C3568D6F8}" srcOrd="4" destOrd="0" parTransId="{E1A13F31-1E80-4926-A4DD-AEB2F4A35B94}" sibTransId="{297A714A-1F03-4BB5-9804-4297750AD8C3}"/>
    <dgm:cxn modelId="{E555516C-0A3C-4FDF-9F0D-9F7F46462C64}" type="presOf" srcId="{5850C5F3-7075-4C57-BCF1-84CE7DBEC3B0}" destId="{D576CEF3-8F39-45A4-AB64-8DF188E3A2C4}" srcOrd="0" destOrd="0" presId="urn:microsoft.com/office/officeart/2018/2/layout/IconVerticalSolidList"/>
    <dgm:cxn modelId="{7233F270-EBBD-4595-8B26-677D3B113B10}" srcId="{B2433D62-95A0-46DB-A5C9-532CF1A89D9B}" destId="{5850C5F3-7075-4C57-BCF1-84CE7DBEC3B0}" srcOrd="3" destOrd="0" parTransId="{E33D8A65-9D68-4125-B63B-69FFD40EE777}" sibTransId="{C6383C11-DEE3-4465-BDF8-B8644E7808C4}"/>
    <dgm:cxn modelId="{13CCA371-E9AF-41A6-A20C-EC6C75F80161}" srcId="{B2433D62-95A0-46DB-A5C9-532CF1A89D9B}" destId="{04092DD7-F770-44AE-8872-ABC8D1A536EF}" srcOrd="1" destOrd="0" parTransId="{33159E93-1237-4BD0-9A15-15EE23E8540D}" sibTransId="{5190EB38-E400-46E1-AC66-F7CC7484FF1B}"/>
    <dgm:cxn modelId="{F342D27A-A31B-4ADF-A224-729F57534D1B}" type="presOf" srcId="{8E6E473C-DB2F-4637-8422-E8315722063B}" destId="{CD5FE9C4-DF6D-45BD-8598-5A25F93B5481}" srcOrd="0" destOrd="0" presId="urn:microsoft.com/office/officeart/2018/2/layout/IconVerticalSolidList"/>
    <dgm:cxn modelId="{E6A71E7B-675A-41E8-BF8D-037A823DD92A}" srcId="{B2433D62-95A0-46DB-A5C9-532CF1A89D9B}" destId="{8E6E473C-DB2F-4637-8422-E8315722063B}" srcOrd="0" destOrd="0" parTransId="{A440AA70-B5AD-48DE-902A-30766135CED2}" sibTransId="{33626DEC-B723-4355-80CA-3F5A763CC2F8}"/>
    <dgm:cxn modelId="{FA1AEA93-82C2-42D6-B6FA-AC68C10A0819}" type="presOf" srcId="{626DD8E1-4AE3-477F-8C1B-58320964E597}" destId="{7FC911CC-6325-4FCF-8F3C-BD2FB533B400}" srcOrd="0" destOrd="0" presId="urn:microsoft.com/office/officeart/2018/2/layout/IconVerticalSolidList"/>
    <dgm:cxn modelId="{329290B5-46E2-4C1C-A4D9-5F58994AF8D2}" srcId="{B2433D62-95A0-46DB-A5C9-532CF1A89D9B}" destId="{626DD8E1-4AE3-477F-8C1B-58320964E597}" srcOrd="2" destOrd="0" parTransId="{EA032234-8549-4422-9B00-4F975745FB6D}" sibTransId="{2C961C09-35D5-4337-A07A-1C882C706291}"/>
    <dgm:cxn modelId="{205B60E8-9401-4146-9DF5-594E959E4CFB}" type="presOf" srcId="{B2433D62-95A0-46DB-A5C9-532CF1A89D9B}" destId="{9B557B85-A38D-43E2-986E-2BB87650CE5E}" srcOrd="0" destOrd="0" presId="urn:microsoft.com/office/officeart/2018/2/layout/IconVerticalSolidList"/>
    <dgm:cxn modelId="{0ED6D731-D171-4FBF-AC4A-2F7BE0AEB39E}" type="presParOf" srcId="{9B557B85-A38D-43E2-986E-2BB87650CE5E}" destId="{E8013103-4CAB-4914-9CDC-29FB2EB0D913}" srcOrd="0" destOrd="0" presId="urn:microsoft.com/office/officeart/2018/2/layout/IconVerticalSolidList"/>
    <dgm:cxn modelId="{4AB5CB55-8546-45E7-9398-F0AB7E3C1EE2}" type="presParOf" srcId="{E8013103-4CAB-4914-9CDC-29FB2EB0D913}" destId="{2D4BD5DE-6CC3-43C6-9C26-DAD3732AE17B}" srcOrd="0" destOrd="0" presId="urn:microsoft.com/office/officeart/2018/2/layout/IconVerticalSolidList"/>
    <dgm:cxn modelId="{2003850A-64B0-4343-837D-12F6C61C3EB9}" type="presParOf" srcId="{E8013103-4CAB-4914-9CDC-29FB2EB0D913}" destId="{B3B5E513-A832-4C53-A1B3-D83B4B3FE485}" srcOrd="1" destOrd="0" presId="urn:microsoft.com/office/officeart/2018/2/layout/IconVerticalSolidList"/>
    <dgm:cxn modelId="{5EBFFAEC-74CF-49CE-A5E2-D707FBE159F9}" type="presParOf" srcId="{E8013103-4CAB-4914-9CDC-29FB2EB0D913}" destId="{FBC12194-ABBA-441E-B1D6-BDB8E6AEE4C6}" srcOrd="2" destOrd="0" presId="urn:microsoft.com/office/officeart/2018/2/layout/IconVerticalSolidList"/>
    <dgm:cxn modelId="{27A4CE2A-B8DF-4ECE-B19E-B1A5A187D28D}" type="presParOf" srcId="{E8013103-4CAB-4914-9CDC-29FB2EB0D913}" destId="{CD5FE9C4-DF6D-45BD-8598-5A25F93B5481}" srcOrd="3" destOrd="0" presId="urn:microsoft.com/office/officeart/2018/2/layout/IconVerticalSolidList"/>
    <dgm:cxn modelId="{F70402E4-0B43-4F4C-8B8E-2A417385A67A}" type="presParOf" srcId="{9B557B85-A38D-43E2-986E-2BB87650CE5E}" destId="{98EAB095-4A1E-403A-9FB6-33250398E66C}" srcOrd="1" destOrd="0" presId="urn:microsoft.com/office/officeart/2018/2/layout/IconVerticalSolidList"/>
    <dgm:cxn modelId="{E4FC11FE-59D2-4EA4-9585-FDBB3E66E85C}" type="presParOf" srcId="{9B557B85-A38D-43E2-986E-2BB87650CE5E}" destId="{FB33699E-E35C-4F24-A220-7A3129A5707C}" srcOrd="2" destOrd="0" presId="urn:microsoft.com/office/officeart/2018/2/layout/IconVerticalSolidList"/>
    <dgm:cxn modelId="{3B8FAD81-C428-4521-809B-D7BEB577ACF2}" type="presParOf" srcId="{FB33699E-E35C-4F24-A220-7A3129A5707C}" destId="{5DFCC49A-5E3B-4024-B505-73109E7EDD46}" srcOrd="0" destOrd="0" presId="urn:microsoft.com/office/officeart/2018/2/layout/IconVerticalSolidList"/>
    <dgm:cxn modelId="{09B0F756-D759-4BA3-830E-BD423204EDF9}" type="presParOf" srcId="{FB33699E-E35C-4F24-A220-7A3129A5707C}" destId="{F6BCBA47-3676-4F24-9C75-E92EE57FF9C5}" srcOrd="1" destOrd="0" presId="urn:microsoft.com/office/officeart/2018/2/layout/IconVerticalSolidList"/>
    <dgm:cxn modelId="{7A00D74C-9395-40FF-B053-53C9D98C5D3D}" type="presParOf" srcId="{FB33699E-E35C-4F24-A220-7A3129A5707C}" destId="{8B91132A-1D35-427C-B0A5-FE2C6A35AF06}" srcOrd="2" destOrd="0" presId="urn:microsoft.com/office/officeart/2018/2/layout/IconVerticalSolidList"/>
    <dgm:cxn modelId="{3E6C42A3-E3AE-4404-B079-2416ED8F3CE5}" type="presParOf" srcId="{FB33699E-E35C-4F24-A220-7A3129A5707C}" destId="{0F7A7122-FA36-4B1A-AD80-6FD7691A5033}" srcOrd="3" destOrd="0" presId="urn:microsoft.com/office/officeart/2018/2/layout/IconVerticalSolidList"/>
    <dgm:cxn modelId="{C4D87A82-FA64-4C7B-86DC-1961AAB1B80B}" type="presParOf" srcId="{9B557B85-A38D-43E2-986E-2BB87650CE5E}" destId="{62C9B46C-7A48-459E-B476-118EBC6F498B}" srcOrd="3" destOrd="0" presId="urn:microsoft.com/office/officeart/2018/2/layout/IconVerticalSolidList"/>
    <dgm:cxn modelId="{5C7656EB-62D6-49FC-A1D9-A5C73D5CFF55}" type="presParOf" srcId="{9B557B85-A38D-43E2-986E-2BB87650CE5E}" destId="{624500B0-2EEC-4B9F-9FFB-A9B4442D6DAF}" srcOrd="4" destOrd="0" presId="urn:microsoft.com/office/officeart/2018/2/layout/IconVerticalSolidList"/>
    <dgm:cxn modelId="{95D432FE-BBBC-433C-941F-946E133105EF}" type="presParOf" srcId="{624500B0-2EEC-4B9F-9FFB-A9B4442D6DAF}" destId="{4E8C75A4-1053-41E2-88C9-6F4E9827CCF8}" srcOrd="0" destOrd="0" presId="urn:microsoft.com/office/officeart/2018/2/layout/IconVerticalSolidList"/>
    <dgm:cxn modelId="{D214965D-E0AC-4811-841C-94245DE28C87}" type="presParOf" srcId="{624500B0-2EEC-4B9F-9FFB-A9B4442D6DAF}" destId="{86394EC3-B7A7-46E1-9E2F-DFC22904CA83}" srcOrd="1" destOrd="0" presId="urn:microsoft.com/office/officeart/2018/2/layout/IconVerticalSolidList"/>
    <dgm:cxn modelId="{FD320F33-A524-4FDC-9CA3-00606EC4FBCE}" type="presParOf" srcId="{624500B0-2EEC-4B9F-9FFB-A9B4442D6DAF}" destId="{9F84C0B5-60E4-4854-B8E1-38C8CD3311F5}" srcOrd="2" destOrd="0" presId="urn:microsoft.com/office/officeart/2018/2/layout/IconVerticalSolidList"/>
    <dgm:cxn modelId="{61DB9DCA-0F39-4D3A-97B9-7B236C436735}" type="presParOf" srcId="{624500B0-2EEC-4B9F-9FFB-A9B4442D6DAF}" destId="{7FC911CC-6325-4FCF-8F3C-BD2FB533B400}" srcOrd="3" destOrd="0" presId="urn:microsoft.com/office/officeart/2018/2/layout/IconVerticalSolidList"/>
    <dgm:cxn modelId="{18F17F1B-4A32-4358-BAC1-5CAFA4762E0C}" type="presParOf" srcId="{9B557B85-A38D-43E2-986E-2BB87650CE5E}" destId="{ABDC6092-25D7-483D-B8BF-64DFD2AC3472}" srcOrd="5" destOrd="0" presId="urn:microsoft.com/office/officeart/2018/2/layout/IconVerticalSolidList"/>
    <dgm:cxn modelId="{2E919BF1-AD7A-457D-A858-D1AE4E214A18}" type="presParOf" srcId="{9B557B85-A38D-43E2-986E-2BB87650CE5E}" destId="{4EA27F8A-53CD-4FE1-A62D-C29FEE3F1AF9}" srcOrd="6" destOrd="0" presId="urn:microsoft.com/office/officeart/2018/2/layout/IconVerticalSolidList"/>
    <dgm:cxn modelId="{E4CF366E-085D-4592-BD1D-16016596056E}" type="presParOf" srcId="{4EA27F8A-53CD-4FE1-A62D-C29FEE3F1AF9}" destId="{E3683AA9-7C3E-46F4-A7A9-3093E34BBA9E}" srcOrd="0" destOrd="0" presId="urn:microsoft.com/office/officeart/2018/2/layout/IconVerticalSolidList"/>
    <dgm:cxn modelId="{67451A7F-2B40-495D-81D5-5D8B22A55BCE}" type="presParOf" srcId="{4EA27F8A-53CD-4FE1-A62D-C29FEE3F1AF9}" destId="{71E5E54B-A673-4E65-85FF-1DFA56E4E91F}" srcOrd="1" destOrd="0" presId="urn:microsoft.com/office/officeart/2018/2/layout/IconVerticalSolidList"/>
    <dgm:cxn modelId="{F6931EC7-CC22-476D-9B80-9E8513506CA2}" type="presParOf" srcId="{4EA27F8A-53CD-4FE1-A62D-C29FEE3F1AF9}" destId="{AED8360E-FA08-424F-B3EE-7240FC545E2F}" srcOrd="2" destOrd="0" presId="urn:microsoft.com/office/officeart/2018/2/layout/IconVerticalSolidList"/>
    <dgm:cxn modelId="{F9808BA9-E009-438A-B0A4-8EA90BCE886E}" type="presParOf" srcId="{4EA27F8A-53CD-4FE1-A62D-C29FEE3F1AF9}" destId="{D576CEF3-8F39-45A4-AB64-8DF188E3A2C4}" srcOrd="3" destOrd="0" presId="urn:microsoft.com/office/officeart/2018/2/layout/IconVerticalSolidList"/>
    <dgm:cxn modelId="{CE39F834-9826-43D8-859C-8BC1FBBB5F87}" type="presParOf" srcId="{9B557B85-A38D-43E2-986E-2BB87650CE5E}" destId="{720CBCA8-1FDD-4BB0-B4EB-09C97D54F91E}" srcOrd="7" destOrd="0" presId="urn:microsoft.com/office/officeart/2018/2/layout/IconVerticalSolidList"/>
    <dgm:cxn modelId="{7F437718-D988-4E62-8734-51B62C1B3249}" type="presParOf" srcId="{9B557B85-A38D-43E2-986E-2BB87650CE5E}" destId="{6673BD36-21AB-4BD9-9035-20012FAE1566}" srcOrd="8" destOrd="0" presId="urn:microsoft.com/office/officeart/2018/2/layout/IconVerticalSolidList"/>
    <dgm:cxn modelId="{37C6136A-1180-4D6A-B6CF-41838E7BC3AC}" type="presParOf" srcId="{6673BD36-21AB-4BD9-9035-20012FAE1566}" destId="{0948EB1B-6DEA-412A-A901-B57C53791DF3}" srcOrd="0" destOrd="0" presId="urn:microsoft.com/office/officeart/2018/2/layout/IconVerticalSolidList"/>
    <dgm:cxn modelId="{97777068-9761-4DCF-857A-6ECBBEA947A5}" type="presParOf" srcId="{6673BD36-21AB-4BD9-9035-20012FAE1566}" destId="{786E1FB2-3AA5-4351-A8EA-0F8AA57A78D7}" srcOrd="1" destOrd="0" presId="urn:microsoft.com/office/officeart/2018/2/layout/IconVerticalSolidList"/>
    <dgm:cxn modelId="{27C05A7F-2204-4EE6-B3FE-DD4E02902FF5}" type="presParOf" srcId="{6673BD36-21AB-4BD9-9035-20012FAE1566}" destId="{41B0D442-F7F1-4EC7-A582-1C7E1B7A6144}" srcOrd="2" destOrd="0" presId="urn:microsoft.com/office/officeart/2018/2/layout/IconVerticalSolidList"/>
    <dgm:cxn modelId="{17DDE870-0891-4C9C-876A-0E78CE1F39E8}" type="presParOf" srcId="{6673BD36-21AB-4BD9-9035-20012FAE1566}" destId="{18EA7FA5-C74D-4E62-B2E6-FE77024AE3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433D62-95A0-46DB-A5C9-532CF1A89D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092DD7-F770-44AE-8872-ABC8D1A536EF}">
      <dgm:prSet phldr="0"/>
      <dgm:spPr/>
      <dgm:t>
        <a:bodyPr/>
        <a:lstStyle/>
        <a:p>
          <a:pPr rtl="0">
            <a:lnSpc>
              <a:spcPct val="100000"/>
            </a:lnSpc>
          </a:pPr>
          <a:r>
            <a:rPr lang="en-US" b="0" dirty="0">
              <a:solidFill>
                <a:srgbClr val="000000"/>
              </a:solidFill>
              <a:latin typeface="Arial"/>
              <a:cs typeface="Arial"/>
            </a:rPr>
            <a:t>Network models of three different stock market indices examined. </a:t>
          </a:r>
          <a:endParaRPr lang="en-US" b="0" dirty="0">
            <a:solidFill>
              <a:srgbClr val="000000"/>
            </a:solidFill>
            <a:latin typeface="Neue Haas Grotesk Text Pro"/>
            <a:cs typeface="Arial"/>
          </a:endParaRPr>
        </a:p>
      </dgm:t>
    </dgm:pt>
    <dgm:pt modelId="{33159E93-1237-4BD0-9A15-15EE23E8540D}" type="parTrans" cxnId="{13CCA371-E9AF-41A6-A20C-EC6C75F80161}">
      <dgm:prSet/>
      <dgm:spPr/>
    </dgm:pt>
    <dgm:pt modelId="{5190EB38-E400-46E1-AC66-F7CC7484FF1B}" type="sibTrans" cxnId="{13CCA371-E9AF-41A6-A20C-EC6C75F80161}">
      <dgm:prSet/>
      <dgm:spPr/>
    </dgm:pt>
    <dgm:pt modelId="{8E6E473C-DB2F-4637-8422-E8315722063B}">
      <dgm:prSet phldr="0"/>
      <dgm:spPr/>
      <dgm:t>
        <a:bodyPr/>
        <a:lstStyle/>
        <a:p>
          <a:pPr>
            <a:lnSpc>
              <a:spcPct val="100000"/>
            </a:lnSpc>
          </a:pPr>
          <a:r>
            <a:rPr lang="en-US" b="1" dirty="0">
              <a:latin typeface="Arial"/>
              <a:cs typeface="Arial"/>
            </a:rPr>
            <a:t>FINDINGS</a:t>
          </a:r>
        </a:p>
      </dgm:t>
    </dgm:pt>
    <dgm:pt modelId="{A440AA70-B5AD-48DE-902A-30766135CED2}" type="parTrans" cxnId="{E6A71E7B-675A-41E8-BF8D-037A823DD92A}">
      <dgm:prSet/>
      <dgm:spPr/>
    </dgm:pt>
    <dgm:pt modelId="{33626DEC-B723-4355-80CA-3F5A763CC2F8}" type="sibTrans" cxnId="{E6A71E7B-675A-41E8-BF8D-037A823DD92A}">
      <dgm:prSet/>
      <dgm:spPr/>
    </dgm:pt>
    <dgm:pt modelId="{511E960D-99A7-4E9D-9397-40C461FD307C}">
      <dgm:prSet phldr="0"/>
      <dgm:spPr/>
      <dgm:t>
        <a:bodyPr/>
        <a:lstStyle/>
        <a:p>
          <a:pPr>
            <a:lnSpc>
              <a:spcPct val="100000"/>
            </a:lnSpc>
          </a:pPr>
          <a:r>
            <a:rPr lang="en-US" b="0" dirty="0">
              <a:solidFill>
                <a:srgbClr val="000000"/>
              </a:solidFill>
              <a:latin typeface="Arial"/>
              <a:cs typeface="Arial"/>
            </a:rPr>
            <a:t>To compare the topological structures of the TMFG graphs, measurements such as CPL, MOL, mean LCC, and global clustering coefficient, frequently used in the literature, were applied to these graphs.</a:t>
          </a:r>
          <a:r>
            <a:rPr lang="en-US" b="0" dirty="0">
              <a:latin typeface="Arial"/>
              <a:cs typeface="Arial"/>
            </a:rPr>
            <a:t> </a:t>
          </a:r>
          <a:endParaRPr lang="en-US" b="0" dirty="0">
            <a:latin typeface="Neue Haas Grotesk Text Pro"/>
            <a:cs typeface="Arial"/>
          </a:endParaRPr>
        </a:p>
      </dgm:t>
    </dgm:pt>
    <dgm:pt modelId="{BF0EC140-577A-41B2-938E-28D668B4DF29}" type="parTrans" cxnId="{C0AF375F-F315-4247-BF4F-FE2170B6D990}">
      <dgm:prSet/>
      <dgm:spPr/>
    </dgm:pt>
    <dgm:pt modelId="{742927B6-2FCD-4F45-8125-4EF01612B935}" type="sibTrans" cxnId="{C0AF375F-F315-4247-BF4F-FE2170B6D990}">
      <dgm:prSet/>
      <dgm:spPr/>
    </dgm:pt>
    <dgm:pt modelId="{B5E4891E-345A-413E-9AA3-8E20DF1C4D72}">
      <dgm:prSet phldr="0"/>
      <dgm:spPr/>
      <dgm:t>
        <a:bodyPr/>
        <a:lstStyle/>
        <a:p>
          <a:pPr>
            <a:lnSpc>
              <a:spcPct val="100000"/>
            </a:lnSpc>
          </a:pPr>
          <a:r>
            <a:rPr lang="en-US" dirty="0">
              <a:solidFill>
                <a:srgbClr val="000000"/>
              </a:solidFill>
              <a:latin typeface="Arial"/>
              <a:cs typeface="Arial"/>
            </a:rPr>
            <a:t>During the crisis periods impacting the FTSE100, BIST, and Nasdaq-100 indices, high oscillations were observed. </a:t>
          </a:r>
          <a:endParaRPr lang="en-US" dirty="0">
            <a:latin typeface="Neue Haas Grotesk Text Pro"/>
            <a:cs typeface="Arial"/>
          </a:endParaRPr>
        </a:p>
      </dgm:t>
    </dgm:pt>
    <dgm:pt modelId="{4C4EAB71-BA7B-4DA2-B44D-458BA2BA64D1}" type="parTrans" cxnId="{1FA1BC2C-3300-498C-A24F-024DB2CD7BB0}">
      <dgm:prSet/>
      <dgm:spPr/>
    </dgm:pt>
    <dgm:pt modelId="{BD5DF3AB-3950-4534-BEBA-F078FA48D4FE}" type="sibTrans" cxnId="{1FA1BC2C-3300-498C-A24F-024DB2CD7BB0}">
      <dgm:prSet/>
      <dgm:spPr/>
    </dgm:pt>
    <dgm:pt modelId="{CF5F5198-18E6-484D-8BE2-BFFFA2F8BD88}">
      <dgm:prSet phldr="0"/>
      <dgm:spPr/>
      <dgm:t>
        <a:bodyPr/>
        <a:lstStyle/>
        <a:p>
          <a:pPr>
            <a:lnSpc>
              <a:spcPct val="100000"/>
            </a:lnSpc>
          </a:pPr>
          <a:r>
            <a:rPr lang="en-US" dirty="0">
              <a:solidFill>
                <a:srgbClr val="000000"/>
              </a:solidFill>
              <a:latin typeface="Arial"/>
              <a:cs typeface="Arial"/>
            </a:rPr>
            <a:t> Measurements alone are not strong indicators for TMFG </a:t>
          </a:r>
          <a:r>
            <a:rPr lang="en-US" dirty="0">
              <a:latin typeface="Arial"/>
              <a:cs typeface="Arial"/>
            </a:rPr>
            <a:t>filtering</a:t>
          </a:r>
          <a:endParaRPr lang="en-US" dirty="0">
            <a:latin typeface="Neue Haas Grotesk Text Pro"/>
            <a:cs typeface="Arial"/>
          </a:endParaRPr>
        </a:p>
      </dgm:t>
    </dgm:pt>
    <dgm:pt modelId="{991966B5-7532-4E17-941B-D28408FE5368}" type="parTrans" cxnId="{FE587522-AEF7-41E3-9D53-9B9BDC22F932}">
      <dgm:prSet/>
      <dgm:spPr/>
    </dgm:pt>
    <dgm:pt modelId="{9E11F2E8-FF8C-4A72-8AE2-28F9613E4C7A}" type="sibTrans" cxnId="{FE587522-AEF7-41E3-9D53-9B9BDC22F932}">
      <dgm:prSet/>
      <dgm:spPr/>
    </dgm:pt>
    <dgm:pt modelId="{82CC7B31-7EBD-424E-AB74-533BFF2291FE}">
      <dgm:prSet phldr="0"/>
      <dgm:spPr/>
      <dgm:t>
        <a:bodyPr/>
        <a:lstStyle/>
        <a:p>
          <a:pPr>
            <a:lnSpc>
              <a:spcPct val="100000"/>
            </a:lnSpc>
          </a:pPr>
          <a:r>
            <a:rPr lang="en-US" dirty="0">
              <a:solidFill>
                <a:srgbClr val="000000"/>
              </a:solidFill>
              <a:latin typeface="Arial"/>
              <a:cs typeface="Arial"/>
            </a:rPr>
            <a:t>The most noticeable change occurred for the BIST market index because VDG cells formed tighter granules. </a:t>
          </a:r>
          <a:endParaRPr lang="en-US" dirty="0">
            <a:latin typeface="Arial"/>
            <a:cs typeface="Arial"/>
          </a:endParaRPr>
        </a:p>
      </dgm:t>
    </dgm:pt>
    <dgm:pt modelId="{782CAE2E-67F8-45B3-9FDD-31D4D2563B9C}" type="parTrans" cxnId="{4E08038A-E7B3-470E-8BB0-8663B72AC8BD}">
      <dgm:prSet/>
      <dgm:spPr/>
    </dgm:pt>
    <dgm:pt modelId="{3F9078A4-FEFF-4DA5-995B-5F33D67ECBC7}" type="sibTrans" cxnId="{4E08038A-E7B3-470E-8BB0-8663B72AC8BD}">
      <dgm:prSet/>
      <dgm:spPr/>
    </dgm:pt>
    <dgm:pt modelId="{9B557B85-A38D-43E2-986E-2BB87650CE5E}" type="pres">
      <dgm:prSet presAssocID="{B2433D62-95A0-46DB-A5C9-532CF1A89D9B}" presName="root" presStyleCnt="0">
        <dgm:presLayoutVars>
          <dgm:dir/>
          <dgm:resizeHandles val="exact"/>
        </dgm:presLayoutVars>
      </dgm:prSet>
      <dgm:spPr/>
    </dgm:pt>
    <dgm:pt modelId="{E8013103-4CAB-4914-9CDC-29FB2EB0D913}" type="pres">
      <dgm:prSet presAssocID="{8E6E473C-DB2F-4637-8422-E8315722063B}" presName="compNode" presStyleCnt="0"/>
      <dgm:spPr/>
    </dgm:pt>
    <dgm:pt modelId="{2D4BD5DE-6CC3-43C6-9C26-DAD3732AE17B}" type="pres">
      <dgm:prSet presAssocID="{8E6E473C-DB2F-4637-8422-E8315722063B}" presName="bgRect" presStyleLbl="bgShp" presStyleIdx="0" presStyleCnt="6"/>
      <dgm:spPr/>
    </dgm:pt>
    <dgm:pt modelId="{B3B5E513-A832-4C53-A1B3-D83B4B3FE485}" type="pres">
      <dgm:prSet presAssocID="{8E6E473C-DB2F-4637-8422-E8315722063B}" presName="iconRect" presStyleLbl="node1" presStyleIdx="0" presStyleCnt="6"/>
      <dgm:spPr/>
    </dgm:pt>
    <dgm:pt modelId="{FBC12194-ABBA-441E-B1D6-BDB8E6AEE4C6}" type="pres">
      <dgm:prSet presAssocID="{8E6E473C-DB2F-4637-8422-E8315722063B}" presName="spaceRect" presStyleCnt="0"/>
      <dgm:spPr/>
    </dgm:pt>
    <dgm:pt modelId="{CD5FE9C4-DF6D-45BD-8598-5A25F93B5481}" type="pres">
      <dgm:prSet presAssocID="{8E6E473C-DB2F-4637-8422-E8315722063B}" presName="parTx" presStyleLbl="revTx" presStyleIdx="0" presStyleCnt="6">
        <dgm:presLayoutVars>
          <dgm:chMax val="0"/>
          <dgm:chPref val="0"/>
        </dgm:presLayoutVars>
      </dgm:prSet>
      <dgm:spPr/>
    </dgm:pt>
    <dgm:pt modelId="{98EAB095-4A1E-403A-9FB6-33250398E66C}" type="pres">
      <dgm:prSet presAssocID="{33626DEC-B723-4355-80CA-3F5A763CC2F8}" presName="sibTrans" presStyleCnt="0"/>
      <dgm:spPr/>
    </dgm:pt>
    <dgm:pt modelId="{FB33699E-E35C-4F24-A220-7A3129A5707C}" type="pres">
      <dgm:prSet presAssocID="{04092DD7-F770-44AE-8872-ABC8D1A536EF}" presName="compNode" presStyleCnt="0"/>
      <dgm:spPr/>
    </dgm:pt>
    <dgm:pt modelId="{5DFCC49A-5E3B-4024-B505-73109E7EDD46}" type="pres">
      <dgm:prSet presAssocID="{04092DD7-F770-44AE-8872-ABC8D1A536EF}" presName="bgRect" presStyleLbl="bgShp" presStyleIdx="1" presStyleCnt="6"/>
      <dgm:spPr/>
    </dgm:pt>
    <dgm:pt modelId="{F6BCBA47-3676-4F24-9C75-E92EE57FF9C5}" type="pres">
      <dgm:prSet presAssocID="{04092DD7-F770-44AE-8872-ABC8D1A536EF}" presName="iconRect" presStyleLbl="node1" presStyleIdx="1" presStyleCnt="6"/>
      <dgm:spPr/>
    </dgm:pt>
    <dgm:pt modelId="{8B91132A-1D35-427C-B0A5-FE2C6A35AF06}" type="pres">
      <dgm:prSet presAssocID="{04092DD7-F770-44AE-8872-ABC8D1A536EF}" presName="spaceRect" presStyleCnt="0"/>
      <dgm:spPr/>
    </dgm:pt>
    <dgm:pt modelId="{0F7A7122-FA36-4B1A-AD80-6FD7691A5033}" type="pres">
      <dgm:prSet presAssocID="{04092DD7-F770-44AE-8872-ABC8D1A536EF}" presName="parTx" presStyleLbl="revTx" presStyleIdx="1" presStyleCnt="6">
        <dgm:presLayoutVars>
          <dgm:chMax val="0"/>
          <dgm:chPref val="0"/>
        </dgm:presLayoutVars>
      </dgm:prSet>
      <dgm:spPr/>
    </dgm:pt>
    <dgm:pt modelId="{0C0AF179-2552-4EC2-9B87-799AE076ED9F}" type="pres">
      <dgm:prSet presAssocID="{5190EB38-E400-46E1-AC66-F7CC7484FF1B}" presName="sibTrans" presStyleCnt="0"/>
      <dgm:spPr/>
    </dgm:pt>
    <dgm:pt modelId="{BCDC4A89-A06D-4D30-8CA9-3DEABF2E572E}" type="pres">
      <dgm:prSet presAssocID="{511E960D-99A7-4E9D-9397-40C461FD307C}" presName="compNode" presStyleCnt="0"/>
      <dgm:spPr/>
    </dgm:pt>
    <dgm:pt modelId="{337A1BD8-6B3F-4FED-AF03-263991C97EA4}" type="pres">
      <dgm:prSet presAssocID="{511E960D-99A7-4E9D-9397-40C461FD307C}" presName="bgRect" presStyleLbl="bgShp" presStyleIdx="2" presStyleCnt="6"/>
      <dgm:spPr/>
    </dgm:pt>
    <dgm:pt modelId="{23E3709A-7260-4A4D-90A3-779F7E511E46}" type="pres">
      <dgm:prSet presAssocID="{511E960D-99A7-4E9D-9397-40C461FD307C}" presName="iconRect" presStyleLbl="node1" presStyleIdx="2" presStyleCnt="6"/>
      <dgm:spPr/>
    </dgm:pt>
    <dgm:pt modelId="{50F2C8CD-A30D-4D8C-827A-9626FC899BF4}" type="pres">
      <dgm:prSet presAssocID="{511E960D-99A7-4E9D-9397-40C461FD307C}" presName="spaceRect" presStyleCnt="0"/>
      <dgm:spPr/>
    </dgm:pt>
    <dgm:pt modelId="{0DC9C1FB-39BD-401B-88E7-2BFF268B6F78}" type="pres">
      <dgm:prSet presAssocID="{511E960D-99A7-4E9D-9397-40C461FD307C}" presName="parTx" presStyleLbl="revTx" presStyleIdx="2" presStyleCnt="6">
        <dgm:presLayoutVars>
          <dgm:chMax val="0"/>
          <dgm:chPref val="0"/>
        </dgm:presLayoutVars>
      </dgm:prSet>
      <dgm:spPr/>
    </dgm:pt>
    <dgm:pt modelId="{BC2D4C72-819F-43EC-824A-357CF11E41E3}" type="pres">
      <dgm:prSet presAssocID="{742927B6-2FCD-4F45-8125-4EF01612B935}" presName="sibTrans" presStyleCnt="0"/>
      <dgm:spPr/>
    </dgm:pt>
    <dgm:pt modelId="{B5C1B857-B22C-4DBE-B80C-62FEE8C2CACA}" type="pres">
      <dgm:prSet presAssocID="{B5E4891E-345A-413E-9AA3-8E20DF1C4D72}" presName="compNode" presStyleCnt="0"/>
      <dgm:spPr/>
    </dgm:pt>
    <dgm:pt modelId="{C29ECB41-6E5C-426E-9D4F-BBA05F9E4CAD}" type="pres">
      <dgm:prSet presAssocID="{B5E4891E-345A-413E-9AA3-8E20DF1C4D72}" presName="bgRect" presStyleLbl="bgShp" presStyleIdx="3" presStyleCnt="6"/>
      <dgm:spPr/>
    </dgm:pt>
    <dgm:pt modelId="{C2C2F77C-7E5E-48B5-B577-0D967646A4D3}" type="pres">
      <dgm:prSet presAssocID="{B5E4891E-345A-413E-9AA3-8E20DF1C4D72}" presName="iconRect" presStyleLbl="node1" presStyleIdx="3" presStyleCnt="6"/>
      <dgm:spPr/>
    </dgm:pt>
    <dgm:pt modelId="{1F153C86-80B5-49E2-B3F9-846E5BF07D1C}" type="pres">
      <dgm:prSet presAssocID="{B5E4891E-345A-413E-9AA3-8E20DF1C4D72}" presName="spaceRect" presStyleCnt="0"/>
      <dgm:spPr/>
    </dgm:pt>
    <dgm:pt modelId="{8FB66939-16D3-41D2-881A-2D405BDDA8A2}" type="pres">
      <dgm:prSet presAssocID="{B5E4891E-345A-413E-9AA3-8E20DF1C4D72}" presName="parTx" presStyleLbl="revTx" presStyleIdx="3" presStyleCnt="6">
        <dgm:presLayoutVars>
          <dgm:chMax val="0"/>
          <dgm:chPref val="0"/>
        </dgm:presLayoutVars>
      </dgm:prSet>
      <dgm:spPr/>
    </dgm:pt>
    <dgm:pt modelId="{65569B45-C226-4F0B-B498-60B5A5A23235}" type="pres">
      <dgm:prSet presAssocID="{BD5DF3AB-3950-4534-BEBA-F078FA48D4FE}" presName="sibTrans" presStyleCnt="0"/>
      <dgm:spPr/>
    </dgm:pt>
    <dgm:pt modelId="{0BB36CD9-008E-42C9-A778-E1F73656D5DF}" type="pres">
      <dgm:prSet presAssocID="{CF5F5198-18E6-484D-8BE2-BFFFA2F8BD88}" presName="compNode" presStyleCnt="0"/>
      <dgm:spPr/>
    </dgm:pt>
    <dgm:pt modelId="{F4BB7CF8-1EEE-407E-AAD9-2F1A5CB96927}" type="pres">
      <dgm:prSet presAssocID="{CF5F5198-18E6-484D-8BE2-BFFFA2F8BD88}" presName="bgRect" presStyleLbl="bgShp" presStyleIdx="4" presStyleCnt="6"/>
      <dgm:spPr/>
    </dgm:pt>
    <dgm:pt modelId="{2B860B2F-E025-4DDB-B1FB-D6FB90870EC0}" type="pres">
      <dgm:prSet presAssocID="{CF5F5198-18E6-484D-8BE2-BFFFA2F8BD88}" presName="iconRect" presStyleLbl="node1" presStyleIdx="4" presStyleCnt="6"/>
      <dgm:spPr/>
    </dgm:pt>
    <dgm:pt modelId="{7FFF3158-0FAE-4BD0-86C4-2B37D9316C91}" type="pres">
      <dgm:prSet presAssocID="{CF5F5198-18E6-484D-8BE2-BFFFA2F8BD88}" presName="spaceRect" presStyleCnt="0"/>
      <dgm:spPr/>
    </dgm:pt>
    <dgm:pt modelId="{D1A38899-4A98-414C-8D03-5722D895D471}" type="pres">
      <dgm:prSet presAssocID="{CF5F5198-18E6-484D-8BE2-BFFFA2F8BD88}" presName="parTx" presStyleLbl="revTx" presStyleIdx="4" presStyleCnt="6">
        <dgm:presLayoutVars>
          <dgm:chMax val="0"/>
          <dgm:chPref val="0"/>
        </dgm:presLayoutVars>
      </dgm:prSet>
      <dgm:spPr/>
    </dgm:pt>
    <dgm:pt modelId="{7E8DC0C6-2A84-427F-A8CD-A4C378F3B27F}" type="pres">
      <dgm:prSet presAssocID="{9E11F2E8-FF8C-4A72-8AE2-28F9613E4C7A}" presName="sibTrans" presStyleCnt="0"/>
      <dgm:spPr/>
    </dgm:pt>
    <dgm:pt modelId="{CD92DF2C-91D2-48A5-B734-6BA7A1263785}" type="pres">
      <dgm:prSet presAssocID="{82CC7B31-7EBD-424E-AB74-533BFF2291FE}" presName="compNode" presStyleCnt="0"/>
      <dgm:spPr/>
    </dgm:pt>
    <dgm:pt modelId="{11FC105F-6EEC-4B73-BECB-2E8B4E28CBA7}" type="pres">
      <dgm:prSet presAssocID="{82CC7B31-7EBD-424E-AB74-533BFF2291FE}" presName="bgRect" presStyleLbl="bgShp" presStyleIdx="5" presStyleCnt="6"/>
      <dgm:spPr/>
    </dgm:pt>
    <dgm:pt modelId="{375D5001-25F3-482C-BF75-94D1970695DD}" type="pres">
      <dgm:prSet presAssocID="{82CC7B31-7EBD-424E-AB74-533BFF2291FE}" presName="iconRect" presStyleLbl="node1" presStyleIdx="5" presStyleCnt="6"/>
      <dgm:spPr/>
    </dgm:pt>
    <dgm:pt modelId="{FAAF5910-7711-4A88-8635-1EB0F1B40EC4}" type="pres">
      <dgm:prSet presAssocID="{82CC7B31-7EBD-424E-AB74-533BFF2291FE}" presName="spaceRect" presStyleCnt="0"/>
      <dgm:spPr/>
    </dgm:pt>
    <dgm:pt modelId="{925E4F18-ADC7-48AE-9FD7-329E81256B77}" type="pres">
      <dgm:prSet presAssocID="{82CC7B31-7EBD-424E-AB74-533BFF2291FE}" presName="parTx" presStyleLbl="revTx" presStyleIdx="5" presStyleCnt="6">
        <dgm:presLayoutVars>
          <dgm:chMax val="0"/>
          <dgm:chPref val="0"/>
        </dgm:presLayoutVars>
      </dgm:prSet>
      <dgm:spPr/>
    </dgm:pt>
  </dgm:ptLst>
  <dgm:cxnLst>
    <dgm:cxn modelId="{AEA0DA0C-A7DA-4BE5-8242-CBC2C4F5147A}" type="presOf" srcId="{B5E4891E-345A-413E-9AA3-8E20DF1C4D72}" destId="{8FB66939-16D3-41D2-881A-2D405BDDA8A2}" srcOrd="0" destOrd="0" presId="urn:microsoft.com/office/officeart/2018/2/layout/IconVerticalSolidList"/>
    <dgm:cxn modelId="{737E610E-371B-43C6-9E10-BD679CF1EE11}" type="presOf" srcId="{82CC7B31-7EBD-424E-AB74-533BFF2291FE}" destId="{925E4F18-ADC7-48AE-9FD7-329E81256B77}" srcOrd="0" destOrd="0" presId="urn:microsoft.com/office/officeart/2018/2/layout/IconVerticalSolidList"/>
    <dgm:cxn modelId="{FE587522-AEF7-41E3-9D53-9B9BDC22F932}" srcId="{B2433D62-95A0-46DB-A5C9-532CF1A89D9B}" destId="{CF5F5198-18E6-484D-8BE2-BFFFA2F8BD88}" srcOrd="4" destOrd="0" parTransId="{991966B5-7532-4E17-941B-D28408FE5368}" sibTransId="{9E11F2E8-FF8C-4A72-8AE2-28F9613E4C7A}"/>
    <dgm:cxn modelId="{1FA1BC2C-3300-498C-A24F-024DB2CD7BB0}" srcId="{B2433D62-95A0-46DB-A5C9-532CF1A89D9B}" destId="{B5E4891E-345A-413E-9AA3-8E20DF1C4D72}" srcOrd="3" destOrd="0" parTransId="{4C4EAB71-BA7B-4DA2-B44D-458BA2BA64D1}" sibTransId="{BD5DF3AB-3950-4534-BEBA-F078FA48D4FE}"/>
    <dgm:cxn modelId="{472D533A-8D25-4CCD-9842-FF90F7C43CDF}" type="presOf" srcId="{04092DD7-F770-44AE-8872-ABC8D1A536EF}" destId="{0F7A7122-FA36-4B1A-AD80-6FD7691A5033}" srcOrd="0" destOrd="0" presId="urn:microsoft.com/office/officeart/2018/2/layout/IconVerticalSolidList"/>
    <dgm:cxn modelId="{C0AF375F-F315-4247-BF4F-FE2170B6D990}" srcId="{B2433D62-95A0-46DB-A5C9-532CF1A89D9B}" destId="{511E960D-99A7-4E9D-9397-40C461FD307C}" srcOrd="2" destOrd="0" parTransId="{BF0EC140-577A-41B2-938E-28D668B4DF29}" sibTransId="{742927B6-2FCD-4F45-8125-4EF01612B935}"/>
    <dgm:cxn modelId="{13CCA371-E9AF-41A6-A20C-EC6C75F80161}" srcId="{B2433D62-95A0-46DB-A5C9-532CF1A89D9B}" destId="{04092DD7-F770-44AE-8872-ABC8D1A536EF}" srcOrd="1" destOrd="0" parTransId="{33159E93-1237-4BD0-9A15-15EE23E8540D}" sibTransId="{5190EB38-E400-46E1-AC66-F7CC7484FF1B}"/>
    <dgm:cxn modelId="{E6A71E7B-675A-41E8-BF8D-037A823DD92A}" srcId="{B2433D62-95A0-46DB-A5C9-532CF1A89D9B}" destId="{8E6E473C-DB2F-4637-8422-E8315722063B}" srcOrd="0" destOrd="0" parTransId="{A440AA70-B5AD-48DE-902A-30766135CED2}" sibTransId="{33626DEC-B723-4355-80CA-3F5A763CC2F8}"/>
    <dgm:cxn modelId="{4E08038A-E7B3-470E-8BB0-8663B72AC8BD}" srcId="{B2433D62-95A0-46DB-A5C9-532CF1A89D9B}" destId="{82CC7B31-7EBD-424E-AB74-533BFF2291FE}" srcOrd="5" destOrd="0" parTransId="{782CAE2E-67F8-45B3-9FDD-31D4D2563B9C}" sibTransId="{3F9078A4-FEFF-4DA5-995B-5F33D67ECBC7}"/>
    <dgm:cxn modelId="{0597E0A8-2DF6-41BE-A725-D3FB2D588371}" type="presOf" srcId="{CF5F5198-18E6-484D-8BE2-BFFFA2F8BD88}" destId="{D1A38899-4A98-414C-8D03-5722D895D471}" srcOrd="0" destOrd="0" presId="urn:microsoft.com/office/officeart/2018/2/layout/IconVerticalSolidList"/>
    <dgm:cxn modelId="{92DF5DC7-5D1A-4F22-BC32-2DACAD215178}" type="presOf" srcId="{511E960D-99A7-4E9D-9397-40C461FD307C}" destId="{0DC9C1FB-39BD-401B-88E7-2BFF268B6F78}" srcOrd="0" destOrd="0" presId="urn:microsoft.com/office/officeart/2018/2/layout/IconVerticalSolidList"/>
    <dgm:cxn modelId="{205B60E8-9401-4146-9DF5-594E959E4CFB}" type="presOf" srcId="{B2433D62-95A0-46DB-A5C9-532CF1A89D9B}" destId="{9B557B85-A38D-43E2-986E-2BB87650CE5E}" srcOrd="0" destOrd="0" presId="urn:microsoft.com/office/officeart/2018/2/layout/IconVerticalSolidList"/>
    <dgm:cxn modelId="{817B86FA-077C-4B76-BBAE-2CCDD6FA85AE}" type="presOf" srcId="{8E6E473C-DB2F-4637-8422-E8315722063B}" destId="{CD5FE9C4-DF6D-45BD-8598-5A25F93B5481}" srcOrd="0" destOrd="0" presId="urn:microsoft.com/office/officeart/2018/2/layout/IconVerticalSolidList"/>
    <dgm:cxn modelId="{E81EDE1D-E276-4824-BAB7-A96463BCDDCA}" type="presParOf" srcId="{9B557B85-A38D-43E2-986E-2BB87650CE5E}" destId="{E8013103-4CAB-4914-9CDC-29FB2EB0D913}" srcOrd="0" destOrd="0" presId="urn:microsoft.com/office/officeart/2018/2/layout/IconVerticalSolidList"/>
    <dgm:cxn modelId="{34A25168-6078-479C-AA4B-004C4A7596FC}" type="presParOf" srcId="{E8013103-4CAB-4914-9CDC-29FB2EB0D913}" destId="{2D4BD5DE-6CC3-43C6-9C26-DAD3732AE17B}" srcOrd="0" destOrd="0" presId="urn:microsoft.com/office/officeart/2018/2/layout/IconVerticalSolidList"/>
    <dgm:cxn modelId="{4FD76A39-7AFD-46E8-9A5B-49F7A8F8CBB5}" type="presParOf" srcId="{E8013103-4CAB-4914-9CDC-29FB2EB0D913}" destId="{B3B5E513-A832-4C53-A1B3-D83B4B3FE485}" srcOrd="1" destOrd="0" presId="urn:microsoft.com/office/officeart/2018/2/layout/IconVerticalSolidList"/>
    <dgm:cxn modelId="{E76DC067-BA6C-4BD7-ADF8-60F49D044CF7}" type="presParOf" srcId="{E8013103-4CAB-4914-9CDC-29FB2EB0D913}" destId="{FBC12194-ABBA-441E-B1D6-BDB8E6AEE4C6}" srcOrd="2" destOrd="0" presId="urn:microsoft.com/office/officeart/2018/2/layout/IconVerticalSolidList"/>
    <dgm:cxn modelId="{6687EED9-E08D-426F-A1B8-16CED9389369}" type="presParOf" srcId="{E8013103-4CAB-4914-9CDC-29FB2EB0D913}" destId="{CD5FE9C4-DF6D-45BD-8598-5A25F93B5481}" srcOrd="3" destOrd="0" presId="urn:microsoft.com/office/officeart/2018/2/layout/IconVerticalSolidList"/>
    <dgm:cxn modelId="{FFE8DB68-AF72-4699-B898-3A9DF89D258D}" type="presParOf" srcId="{9B557B85-A38D-43E2-986E-2BB87650CE5E}" destId="{98EAB095-4A1E-403A-9FB6-33250398E66C}" srcOrd="1" destOrd="0" presId="urn:microsoft.com/office/officeart/2018/2/layout/IconVerticalSolidList"/>
    <dgm:cxn modelId="{434049C9-8EAE-44F7-9607-85FC8E9694C3}" type="presParOf" srcId="{9B557B85-A38D-43E2-986E-2BB87650CE5E}" destId="{FB33699E-E35C-4F24-A220-7A3129A5707C}" srcOrd="2" destOrd="0" presId="urn:microsoft.com/office/officeart/2018/2/layout/IconVerticalSolidList"/>
    <dgm:cxn modelId="{331B5175-DA1E-4D0A-AD82-FC0D16455A05}" type="presParOf" srcId="{FB33699E-E35C-4F24-A220-7A3129A5707C}" destId="{5DFCC49A-5E3B-4024-B505-73109E7EDD46}" srcOrd="0" destOrd="0" presId="urn:microsoft.com/office/officeart/2018/2/layout/IconVerticalSolidList"/>
    <dgm:cxn modelId="{0BDDBA8B-FBBC-4D87-B7FE-6D1D3ADA35F1}" type="presParOf" srcId="{FB33699E-E35C-4F24-A220-7A3129A5707C}" destId="{F6BCBA47-3676-4F24-9C75-E92EE57FF9C5}" srcOrd="1" destOrd="0" presId="urn:microsoft.com/office/officeart/2018/2/layout/IconVerticalSolidList"/>
    <dgm:cxn modelId="{E1614714-986A-4673-8DC8-08AE87849C3F}" type="presParOf" srcId="{FB33699E-E35C-4F24-A220-7A3129A5707C}" destId="{8B91132A-1D35-427C-B0A5-FE2C6A35AF06}" srcOrd="2" destOrd="0" presId="urn:microsoft.com/office/officeart/2018/2/layout/IconVerticalSolidList"/>
    <dgm:cxn modelId="{17E14814-DCBD-4D23-B9A7-AF2353FC2070}" type="presParOf" srcId="{FB33699E-E35C-4F24-A220-7A3129A5707C}" destId="{0F7A7122-FA36-4B1A-AD80-6FD7691A5033}" srcOrd="3" destOrd="0" presId="urn:microsoft.com/office/officeart/2018/2/layout/IconVerticalSolidList"/>
    <dgm:cxn modelId="{37DD4DDE-5761-4DEF-8C38-D216CCEC18C7}" type="presParOf" srcId="{9B557B85-A38D-43E2-986E-2BB87650CE5E}" destId="{0C0AF179-2552-4EC2-9B87-799AE076ED9F}" srcOrd="3" destOrd="0" presId="urn:microsoft.com/office/officeart/2018/2/layout/IconVerticalSolidList"/>
    <dgm:cxn modelId="{8A628B90-A3E4-40CF-A240-1670E63F02FD}" type="presParOf" srcId="{9B557B85-A38D-43E2-986E-2BB87650CE5E}" destId="{BCDC4A89-A06D-4D30-8CA9-3DEABF2E572E}" srcOrd="4" destOrd="0" presId="urn:microsoft.com/office/officeart/2018/2/layout/IconVerticalSolidList"/>
    <dgm:cxn modelId="{6F73B66B-CE40-4752-9D26-573C92729001}" type="presParOf" srcId="{BCDC4A89-A06D-4D30-8CA9-3DEABF2E572E}" destId="{337A1BD8-6B3F-4FED-AF03-263991C97EA4}" srcOrd="0" destOrd="0" presId="urn:microsoft.com/office/officeart/2018/2/layout/IconVerticalSolidList"/>
    <dgm:cxn modelId="{81216664-C615-4B3A-BE02-D23FC245037F}" type="presParOf" srcId="{BCDC4A89-A06D-4D30-8CA9-3DEABF2E572E}" destId="{23E3709A-7260-4A4D-90A3-779F7E511E46}" srcOrd="1" destOrd="0" presId="urn:microsoft.com/office/officeart/2018/2/layout/IconVerticalSolidList"/>
    <dgm:cxn modelId="{AE22DD36-C038-4C0F-8B48-C2CD51EDA0AB}" type="presParOf" srcId="{BCDC4A89-A06D-4D30-8CA9-3DEABF2E572E}" destId="{50F2C8CD-A30D-4D8C-827A-9626FC899BF4}" srcOrd="2" destOrd="0" presId="urn:microsoft.com/office/officeart/2018/2/layout/IconVerticalSolidList"/>
    <dgm:cxn modelId="{8747E729-1BD8-4389-AF87-A071FFDC0C0D}" type="presParOf" srcId="{BCDC4A89-A06D-4D30-8CA9-3DEABF2E572E}" destId="{0DC9C1FB-39BD-401B-88E7-2BFF268B6F78}" srcOrd="3" destOrd="0" presId="urn:microsoft.com/office/officeart/2018/2/layout/IconVerticalSolidList"/>
    <dgm:cxn modelId="{45CA302A-E5A7-4729-98ED-054CF9C8D8FA}" type="presParOf" srcId="{9B557B85-A38D-43E2-986E-2BB87650CE5E}" destId="{BC2D4C72-819F-43EC-824A-357CF11E41E3}" srcOrd="5" destOrd="0" presId="urn:microsoft.com/office/officeart/2018/2/layout/IconVerticalSolidList"/>
    <dgm:cxn modelId="{2C2E30AF-4F66-468C-B0C2-1B6270E9B69B}" type="presParOf" srcId="{9B557B85-A38D-43E2-986E-2BB87650CE5E}" destId="{B5C1B857-B22C-4DBE-B80C-62FEE8C2CACA}" srcOrd="6" destOrd="0" presId="urn:microsoft.com/office/officeart/2018/2/layout/IconVerticalSolidList"/>
    <dgm:cxn modelId="{910CFF12-828E-4104-8419-079E5A3DA8D3}" type="presParOf" srcId="{B5C1B857-B22C-4DBE-B80C-62FEE8C2CACA}" destId="{C29ECB41-6E5C-426E-9D4F-BBA05F9E4CAD}" srcOrd="0" destOrd="0" presId="urn:microsoft.com/office/officeart/2018/2/layout/IconVerticalSolidList"/>
    <dgm:cxn modelId="{0D6846C8-8172-4969-886A-40479ADA5993}" type="presParOf" srcId="{B5C1B857-B22C-4DBE-B80C-62FEE8C2CACA}" destId="{C2C2F77C-7E5E-48B5-B577-0D967646A4D3}" srcOrd="1" destOrd="0" presId="urn:microsoft.com/office/officeart/2018/2/layout/IconVerticalSolidList"/>
    <dgm:cxn modelId="{D40A95B6-3988-48F3-A63A-F5E390CB4902}" type="presParOf" srcId="{B5C1B857-B22C-4DBE-B80C-62FEE8C2CACA}" destId="{1F153C86-80B5-49E2-B3F9-846E5BF07D1C}" srcOrd="2" destOrd="0" presId="urn:microsoft.com/office/officeart/2018/2/layout/IconVerticalSolidList"/>
    <dgm:cxn modelId="{1CAB28FF-F1D0-4812-8462-4C2F8923BF8A}" type="presParOf" srcId="{B5C1B857-B22C-4DBE-B80C-62FEE8C2CACA}" destId="{8FB66939-16D3-41D2-881A-2D405BDDA8A2}" srcOrd="3" destOrd="0" presId="urn:microsoft.com/office/officeart/2018/2/layout/IconVerticalSolidList"/>
    <dgm:cxn modelId="{18D0ECA4-58C8-4673-B354-BA145210CD0B}" type="presParOf" srcId="{9B557B85-A38D-43E2-986E-2BB87650CE5E}" destId="{65569B45-C226-4F0B-B498-60B5A5A23235}" srcOrd="7" destOrd="0" presId="urn:microsoft.com/office/officeart/2018/2/layout/IconVerticalSolidList"/>
    <dgm:cxn modelId="{EDD7130E-4DF6-4647-BB0D-6267DF782AF4}" type="presParOf" srcId="{9B557B85-A38D-43E2-986E-2BB87650CE5E}" destId="{0BB36CD9-008E-42C9-A778-E1F73656D5DF}" srcOrd="8" destOrd="0" presId="urn:microsoft.com/office/officeart/2018/2/layout/IconVerticalSolidList"/>
    <dgm:cxn modelId="{6BC7D2BA-4EA5-4DA9-879D-C6EE73AA557E}" type="presParOf" srcId="{0BB36CD9-008E-42C9-A778-E1F73656D5DF}" destId="{F4BB7CF8-1EEE-407E-AAD9-2F1A5CB96927}" srcOrd="0" destOrd="0" presId="urn:microsoft.com/office/officeart/2018/2/layout/IconVerticalSolidList"/>
    <dgm:cxn modelId="{169A848B-5CD0-4571-A3DC-DCD183EBC9FD}" type="presParOf" srcId="{0BB36CD9-008E-42C9-A778-E1F73656D5DF}" destId="{2B860B2F-E025-4DDB-B1FB-D6FB90870EC0}" srcOrd="1" destOrd="0" presId="urn:microsoft.com/office/officeart/2018/2/layout/IconVerticalSolidList"/>
    <dgm:cxn modelId="{4224B475-28B2-460B-9F98-A1547E05ACFC}" type="presParOf" srcId="{0BB36CD9-008E-42C9-A778-E1F73656D5DF}" destId="{7FFF3158-0FAE-4BD0-86C4-2B37D9316C91}" srcOrd="2" destOrd="0" presId="urn:microsoft.com/office/officeart/2018/2/layout/IconVerticalSolidList"/>
    <dgm:cxn modelId="{934F53FA-B8EF-4CFC-933D-DDF5017BA466}" type="presParOf" srcId="{0BB36CD9-008E-42C9-A778-E1F73656D5DF}" destId="{D1A38899-4A98-414C-8D03-5722D895D471}" srcOrd="3" destOrd="0" presId="urn:microsoft.com/office/officeart/2018/2/layout/IconVerticalSolidList"/>
    <dgm:cxn modelId="{C6512080-A780-4E08-80B8-E0CC9D7155A1}" type="presParOf" srcId="{9B557B85-A38D-43E2-986E-2BB87650CE5E}" destId="{7E8DC0C6-2A84-427F-A8CD-A4C378F3B27F}" srcOrd="9" destOrd="0" presId="urn:microsoft.com/office/officeart/2018/2/layout/IconVerticalSolidList"/>
    <dgm:cxn modelId="{D49762D5-4EF7-4AAA-87B0-FA3FB2822A6D}" type="presParOf" srcId="{9B557B85-A38D-43E2-986E-2BB87650CE5E}" destId="{CD92DF2C-91D2-48A5-B734-6BA7A1263785}" srcOrd="10" destOrd="0" presId="urn:microsoft.com/office/officeart/2018/2/layout/IconVerticalSolidList"/>
    <dgm:cxn modelId="{5D773B7C-3318-4F63-8B6C-0EF2277B9BF8}" type="presParOf" srcId="{CD92DF2C-91D2-48A5-B734-6BA7A1263785}" destId="{11FC105F-6EEC-4B73-BECB-2E8B4E28CBA7}" srcOrd="0" destOrd="0" presId="urn:microsoft.com/office/officeart/2018/2/layout/IconVerticalSolidList"/>
    <dgm:cxn modelId="{1340E60C-DB59-4F10-889A-D8B0F725102E}" type="presParOf" srcId="{CD92DF2C-91D2-48A5-B734-6BA7A1263785}" destId="{375D5001-25F3-482C-BF75-94D1970695DD}" srcOrd="1" destOrd="0" presId="urn:microsoft.com/office/officeart/2018/2/layout/IconVerticalSolidList"/>
    <dgm:cxn modelId="{588B0771-7EDE-4EFC-AAA7-94723BDBA79C}" type="presParOf" srcId="{CD92DF2C-91D2-48A5-B734-6BA7A1263785}" destId="{FAAF5910-7711-4A88-8635-1EB0F1B40EC4}" srcOrd="2" destOrd="0" presId="urn:microsoft.com/office/officeart/2018/2/layout/IconVerticalSolidList"/>
    <dgm:cxn modelId="{7557F60D-7221-4EB0-8C23-13C70D49EE0B}" type="presParOf" srcId="{CD92DF2C-91D2-48A5-B734-6BA7A1263785}" destId="{925E4F18-ADC7-48AE-9FD7-329E81256B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63709-6CB5-408F-96FE-AA67E1C73D06}">
      <dsp:nvSpPr>
        <dsp:cNvPr id="0" name=""/>
        <dsp:cNvSpPr/>
      </dsp:nvSpPr>
      <dsp:spPr>
        <a:xfrm>
          <a:off x="0" y="2439"/>
          <a:ext cx="10485016" cy="444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B6644-0634-4E0D-BC5A-B0919DEB7F62}">
      <dsp:nvSpPr>
        <dsp:cNvPr id="0" name=""/>
        <dsp:cNvSpPr/>
      </dsp:nvSpPr>
      <dsp:spPr>
        <a:xfrm>
          <a:off x="134385" y="102395"/>
          <a:ext cx="244575" cy="2443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BD4E6-6BCE-4D78-AEC2-093E5E0CC970}">
      <dsp:nvSpPr>
        <dsp:cNvPr id="0" name=""/>
        <dsp:cNvSpPr/>
      </dsp:nvSpPr>
      <dsp:spPr>
        <a:xfrm>
          <a:off x="513346" y="2439"/>
          <a:ext cx="9940834"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rtl="0">
            <a:lnSpc>
              <a:spcPct val="100000"/>
            </a:lnSpc>
            <a:spcBef>
              <a:spcPct val="0"/>
            </a:spcBef>
            <a:spcAft>
              <a:spcPct val="35000"/>
            </a:spcAft>
            <a:buNone/>
          </a:pPr>
          <a:r>
            <a:rPr lang="en-US" sz="1400" b="1" kern="1200" dirty="0"/>
            <a:t>Findings</a:t>
          </a:r>
          <a:r>
            <a:rPr lang="en-US" sz="1400" b="1" kern="1200" dirty="0">
              <a:latin typeface="Neue Haas Grotesk Text Pro"/>
            </a:rPr>
            <a:t> </a:t>
          </a:r>
          <a:endParaRPr lang="en-US" sz="1400" kern="1200" dirty="0"/>
        </a:p>
      </dsp:txBody>
      <dsp:txXfrm>
        <a:off x="513346" y="2439"/>
        <a:ext cx="9940834" cy="499780"/>
      </dsp:txXfrm>
    </dsp:sp>
    <dsp:sp modelId="{83A8B531-531D-4EAE-9D40-4F13D96F35C1}">
      <dsp:nvSpPr>
        <dsp:cNvPr id="0" name=""/>
        <dsp:cNvSpPr/>
      </dsp:nvSpPr>
      <dsp:spPr>
        <a:xfrm>
          <a:off x="0" y="627165"/>
          <a:ext cx="10485016" cy="444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41BB77-AF9F-4E2C-9297-B50589C22843}">
      <dsp:nvSpPr>
        <dsp:cNvPr id="0" name=""/>
        <dsp:cNvSpPr/>
      </dsp:nvSpPr>
      <dsp:spPr>
        <a:xfrm>
          <a:off x="134385" y="727121"/>
          <a:ext cx="244575" cy="2443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336EEB-FDE2-4CA1-9CAF-999D7F5569FA}">
      <dsp:nvSpPr>
        <dsp:cNvPr id="0" name=""/>
        <dsp:cNvSpPr/>
      </dsp:nvSpPr>
      <dsp:spPr>
        <a:xfrm>
          <a:off x="513346" y="627165"/>
          <a:ext cx="9940834"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t>Successfully applied CPCA to stock market data to extract dynamic correlations between price fluctuations.</a:t>
          </a:r>
          <a:r>
            <a:rPr lang="en-US" sz="1400" kern="1200" dirty="0">
              <a:latin typeface="Neue Haas Grotesk Text Pro"/>
            </a:rPr>
            <a:t> </a:t>
          </a:r>
          <a:endParaRPr lang="en-US" sz="1400" kern="1200" dirty="0"/>
        </a:p>
      </dsp:txBody>
      <dsp:txXfrm>
        <a:off x="513346" y="627165"/>
        <a:ext cx="9940834" cy="499780"/>
      </dsp:txXfrm>
    </dsp:sp>
    <dsp:sp modelId="{E840EAAC-4E17-43F4-8250-66B33361CE17}">
      <dsp:nvSpPr>
        <dsp:cNvPr id="0" name=""/>
        <dsp:cNvSpPr/>
      </dsp:nvSpPr>
      <dsp:spPr>
        <a:xfrm>
          <a:off x="0" y="1251890"/>
          <a:ext cx="10485016" cy="444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53B8E-B172-4AAE-98F9-65F154E5944B}">
      <dsp:nvSpPr>
        <dsp:cNvPr id="0" name=""/>
        <dsp:cNvSpPr/>
      </dsp:nvSpPr>
      <dsp:spPr>
        <a:xfrm>
          <a:off x="134385" y="1351846"/>
          <a:ext cx="244575" cy="2443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CD26E-C885-45E9-9BD4-43E00397021D}">
      <dsp:nvSpPr>
        <dsp:cNvPr id="0" name=""/>
        <dsp:cNvSpPr/>
      </dsp:nvSpPr>
      <dsp:spPr>
        <a:xfrm>
          <a:off x="513346" y="1251890"/>
          <a:ext cx="9940834"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rtl="0">
            <a:lnSpc>
              <a:spcPct val="100000"/>
            </a:lnSpc>
            <a:spcBef>
              <a:spcPct val="0"/>
            </a:spcBef>
            <a:spcAft>
              <a:spcPct val="35000"/>
            </a:spcAft>
            <a:buNone/>
          </a:pPr>
          <a:r>
            <a:rPr lang="en-US" sz="1400" kern="1200" dirty="0"/>
            <a:t>Paper distinguishes genuine dynamic correlations in financial data from random noise </a:t>
          </a:r>
          <a:endParaRPr lang="en-US" sz="1400" kern="1200" dirty="0">
            <a:latin typeface="Neue Haas Grotesk Text Pro"/>
          </a:endParaRPr>
        </a:p>
      </dsp:txBody>
      <dsp:txXfrm>
        <a:off x="513346" y="1251890"/>
        <a:ext cx="9940834" cy="499780"/>
      </dsp:txXfrm>
    </dsp:sp>
    <dsp:sp modelId="{5DFCC49A-5E3B-4024-B505-73109E7EDD46}">
      <dsp:nvSpPr>
        <dsp:cNvPr id="0" name=""/>
        <dsp:cNvSpPr/>
      </dsp:nvSpPr>
      <dsp:spPr>
        <a:xfrm>
          <a:off x="0" y="1876616"/>
          <a:ext cx="10485016" cy="444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BA47-3676-4F24-9C75-E92EE57FF9C5}">
      <dsp:nvSpPr>
        <dsp:cNvPr id="0" name=""/>
        <dsp:cNvSpPr/>
      </dsp:nvSpPr>
      <dsp:spPr>
        <a:xfrm>
          <a:off x="134385" y="1976572"/>
          <a:ext cx="244575" cy="2443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A7122-FA36-4B1A-AD80-6FD7691A5033}">
      <dsp:nvSpPr>
        <dsp:cNvPr id="0" name=""/>
        <dsp:cNvSpPr/>
      </dsp:nvSpPr>
      <dsp:spPr>
        <a:xfrm>
          <a:off x="513346" y="1876616"/>
          <a:ext cx="9940834"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t>A correlation network is constructed where stocks are linked based on strength of their correlations</a:t>
          </a:r>
          <a:r>
            <a:rPr lang="en-US" sz="1400" kern="1200" dirty="0">
              <a:latin typeface="Neue Haas Grotesk Text Pro"/>
            </a:rPr>
            <a:t> </a:t>
          </a:r>
          <a:endParaRPr lang="en-US" sz="1400" kern="1200" dirty="0"/>
        </a:p>
      </dsp:txBody>
      <dsp:txXfrm>
        <a:off x="513346" y="1876616"/>
        <a:ext cx="9940834" cy="499780"/>
      </dsp:txXfrm>
    </dsp:sp>
    <dsp:sp modelId="{0213BB6E-EE90-42B1-9E44-A66B9D109D0B}">
      <dsp:nvSpPr>
        <dsp:cNvPr id="0" name=""/>
        <dsp:cNvSpPr/>
      </dsp:nvSpPr>
      <dsp:spPr>
        <a:xfrm>
          <a:off x="0" y="2501341"/>
          <a:ext cx="10485016" cy="444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D5CD9E-5D65-4E6D-AB02-A85BA92DF979}">
      <dsp:nvSpPr>
        <dsp:cNvPr id="0" name=""/>
        <dsp:cNvSpPr/>
      </dsp:nvSpPr>
      <dsp:spPr>
        <a:xfrm>
          <a:off x="134385" y="2601297"/>
          <a:ext cx="244575" cy="2443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80583E-4CE1-49D2-AE24-3AFA4F60D267}">
      <dsp:nvSpPr>
        <dsp:cNvPr id="0" name=""/>
        <dsp:cNvSpPr/>
      </dsp:nvSpPr>
      <dsp:spPr>
        <a:xfrm>
          <a:off x="513346" y="2501341"/>
          <a:ext cx="9940834"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t>Possible communities of comoving stocks are detected within the network</a:t>
          </a:r>
          <a:r>
            <a:rPr lang="en-US" sz="1400" kern="1200" dirty="0">
              <a:latin typeface="Neue Haas Grotesk Text Pro"/>
            </a:rPr>
            <a:t> </a:t>
          </a:r>
          <a:endParaRPr lang="en-US" sz="1400" kern="1200" dirty="0"/>
        </a:p>
      </dsp:txBody>
      <dsp:txXfrm>
        <a:off x="513346" y="2501341"/>
        <a:ext cx="9940834" cy="499780"/>
      </dsp:txXfrm>
    </dsp:sp>
    <dsp:sp modelId="{A3FA17A8-0106-4326-ACD5-BF7D868BA306}">
      <dsp:nvSpPr>
        <dsp:cNvPr id="0" name=""/>
        <dsp:cNvSpPr/>
      </dsp:nvSpPr>
      <dsp:spPr>
        <a:xfrm>
          <a:off x="0" y="3126067"/>
          <a:ext cx="10485016" cy="444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881944-AB07-4C1A-A583-2D98552467D4}">
      <dsp:nvSpPr>
        <dsp:cNvPr id="0" name=""/>
        <dsp:cNvSpPr/>
      </dsp:nvSpPr>
      <dsp:spPr>
        <a:xfrm>
          <a:off x="134385" y="3226023"/>
          <a:ext cx="244575" cy="2443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5B48F-9B4C-4709-804E-3499EB828648}">
      <dsp:nvSpPr>
        <dsp:cNvPr id="0" name=""/>
        <dsp:cNvSpPr/>
      </dsp:nvSpPr>
      <dsp:spPr>
        <a:xfrm>
          <a:off x="513346" y="3126067"/>
          <a:ext cx="9940834"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rtl="0">
            <a:lnSpc>
              <a:spcPct val="100000"/>
            </a:lnSpc>
            <a:spcBef>
              <a:spcPct val="0"/>
            </a:spcBef>
            <a:spcAft>
              <a:spcPct val="35000"/>
            </a:spcAft>
            <a:buNone/>
          </a:pPr>
          <a:r>
            <a:rPr lang="en-US" sz="1400" kern="1200" dirty="0"/>
            <a:t>The paper finds that the community structure of the stock correlation network remains stable across different threshold values for phase differences.</a:t>
          </a:r>
          <a:r>
            <a:rPr lang="en-US" sz="1400" kern="1200" dirty="0">
              <a:latin typeface="Neue Haas Grotesk Text Pro"/>
            </a:rPr>
            <a:t> </a:t>
          </a:r>
          <a:endParaRPr lang="en-US" sz="1400" kern="1200" dirty="0"/>
        </a:p>
      </dsp:txBody>
      <dsp:txXfrm>
        <a:off x="513346" y="3126067"/>
        <a:ext cx="9940834" cy="499780"/>
      </dsp:txXfrm>
    </dsp:sp>
    <dsp:sp modelId="{7EFDDA64-F316-4E3C-A9E7-8B1FD3F6B713}">
      <dsp:nvSpPr>
        <dsp:cNvPr id="0" name=""/>
        <dsp:cNvSpPr/>
      </dsp:nvSpPr>
      <dsp:spPr>
        <a:xfrm>
          <a:off x="0" y="3750792"/>
          <a:ext cx="10485016" cy="444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5E180-834A-41E4-99BA-C6EBBE93729B}">
      <dsp:nvSpPr>
        <dsp:cNvPr id="0" name=""/>
        <dsp:cNvSpPr/>
      </dsp:nvSpPr>
      <dsp:spPr>
        <a:xfrm>
          <a:off x="134385" y="3850748"/>
          <a:ext cx="244575" cy="2443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3320EB-3C38-4395-83BF-71AB80B3C64A}">
      <dsp:nvSpPr>
        <dsp:cNvPr id="0" name=""/>
        <dsp:cNvSpPr/>
      </dsp:nvSpPr>
      <dsp:spPr>
        <a:xfrm>
          <a:off x="513346" y="3750792"/>
          <a:ext cx="9940834"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t>Stocks belonging to different communities tend to exhibit negative correlations</a:t>
          </a:r>
        </a:p>
      </dsp:txBody>
      <dsp:txXfrm>
        <a:off x="513346" y="3750792"/>
        <a:ext cx="9940834" cy="499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BD5DE-6CC3-43C6-9C26-DAD3732AE17B}">
      <dsp:nvSpPr>
        <dsp:cNvPr id="0" name=""/>
        <dsp:cNvSpPr/>
      </dsp:nvSpPr>
      <dsp:spPr>
        <a:xfrm>
          <a:off x="0" y="2439"/>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5E513-A832-4C53-A1B3-D83B4B3FE485}">
      <dsp:nvSpPr>
        <dsp:cNvPr id="0" name=""/>
        <dsp:cNvSpPr/>
      </dsp:nvSpPr>
      <dsp:spPr>
        <a:xfrm>
          <a:off x="138224" y="105251"/>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FE9C4-DF6D-45BD-8598-5A25F93B5481}">
      <dsp:nvSpPr>
        <dsp:cNvPr id="0" name=""/>
        <dsp:cNvSpPr/>
      </dsp:nvSpPr>
      <dsp:spPr>
        <a:xfrm>
          <a:off x="528013" y="2439"/>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rtl="0">
            <a:lnSpc>
              <a:spcPct val="100000"/>
            </a:lnSpc>
            <a:spcBef>
              <a:spcPct val="0"/>
            </a:spcBef>
            <a:spcAft>
              <a:spcPct val="35000"/>
            </a:spcAft>
            <a:buNone/>
          </a:pPr>
          <a:r>
            <a:rPr lang="en-US" sz="1400" b="1" kern="1200" dirty="0">
              <a:latin typeface="Arial"/>
              <a:cs typeface="Arial"/>
            </a:rPr>
            <a:t>FINDINGS</a:t>
          </a:r>
        </a:p>
      </dsp:txBody>
      <dsp:txXfrm>
        <a:off x="528013" y="2439"/>
        <a:ext cx="9933147" cy="499780"/>
      </dsp:txXfrm>
    </dsp:sp>
    <dsp:sp modelId="{5DFCC49A-5E3B-4024-B505-73109E7EDD46}">
      <dsp:nvSpPr>
        <dsp:cNvPr id="0" name=""/>
        <dsp:cNvSpPr/>
      </dsp:nvSpPr>
      <dsp:spPr>
        <a:xfrm>
          <a:off x="0" y="627165"/>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BA47-3676-4F24-9C75-E92EE57FF9C5}">
      <dsp:nvSpPr>
        <dsp:cNvPr id="0" name=""/>
        <dsp:cNvSpPr/>
      </dsp:nvSpPr>
      <dsp:spPr>
        <a:xfrm>
          <a:off x="138224" y="729977"/>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A7122-FA36-4B1A-AD80-6FD7691A5033}">
      <dsp:nvSpPr>
        <dsp:cNvPr id="0" name=""/>
        <dsp:cNvSpPr/>
      </dsp:nvSpPr>
      <dsp:spPr>
        <a:xfrm>
          <a:off x="528013" y="627165"/>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b="0" kern="1200" dirty="0">
              <a:solidFill>
                <a:srgbClr val="000000"/>
              </a:solidFill>
              <a:latin typeface="Arial"/>
              <a:cs typeface="Arial"/>
            </a:rPr>
            <a:t>• Importance of strength distributions </a:t>
          </a:r>
          <a:r>
            <a:rPr lang="en-US" sz="1400" kern="1200" dirty="0">
              <a:solidFill>
                <a:srgbClr val="000000"/>
              </a:solidFill>
              <a:latin typeface="Arial"/>
              <a:cs typeface="Arial"/>
            </a:rPr>
            <a:t>provides valuable information about network's future movements</a:t>
          </a:r>
          <a:r>
            <a:rPr lang="en-US" sz="1400" kern="1200" dirty="0">
              <a:latin typeface="Arial"/>
              <a:cs typeface="Arial"/>
            </a:rPr>
            <a:t> </a:t>
          </a:r>
          <a:endParaRPr lang="en-US" sz="1400" kern="1200" dirty="0">
            <a:latin typeface="Neue Haas Grotesk Text Pro"/>
            <a:cs typeface="Arial"/>
          </a:endParaRPr>
        </a:p>
      </dsp:txBody>
      <dsp:txXfrm>
        <a:off x="528013" y="627165"/>
        <a:ext cx="9933147" cy="499780"/>
      </dsp:txXfrm>
    </dsp:sp>
    <dsp:sp modelId="{52085D81-0BE4-43B7-BF8D-9164D783A093}">
      <dsp:nvSpPr>
        <dsp:cNvPr id="0" name=""/>
        <dsp:cNvSpPr/>
      </dsp:nvSpPr>
      <dsp:spPr>
        <a:xfrm>
          <a:off x="0" y="1251890"/>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53F4B8-606C-42F1-AEE4-547B958E53AD}">
      <dsp:nvSpPr>
        <dsp:cNvPr id="0" name=""/>
        <dsp:cNvSpPr/>
      </dsp:nvSpPr>
      <dsp:spPr>
        <a:xfrm>
          <a:off x="138224" y="1354702"/>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6306D-F30D-41FF-9B56-C0E84D9A586F}">
      <dsp:nvSpPr>
        <dsp:cNvPr id="0" name=""/>
        <dsp:cNvSpPr/>
      </dsp:nvSpPr>
      <dsp:spPr>
        <a:xfrm>
          <a:off x="528013" y="1251890"/>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solidFill>
                <a:srgbClr val="000000"/>
              </a:solidFill>
              <a:latin typeface="Arial"/>
              <a:cs typeface="Arial"/>
            </a:rPr>
            <a:t>• Metrics such as network centrality and modularity capture network dynamics indicative of future stock movements </a:t>
          </a:r>
          <a:endParaRPr lang="en-US" sz="1400" kern="1200" dirty="0">
            <a:latin typeface="Neue Haas Grotesk Text Pro"/>
            <a:cs typeface="Arial"/>
          </a:endParaRPr>
        </a:p>
      </dsp:txBody>
      <dsp:txXfrm>
        <a:off x="528013" y="1251890"/>
        <a:ext cx="9933147" cy="499780"/>
      </dsp:txXfrm>
    </dsp:sp>
    <dsp:sp modelId="{E832902C-E7C1-4DBC-9494-C66F127C1BA7}">
      <dsp:nvSpPr>
        <dsp:cNvPr id="0" name=""/>
        <dsp:cNvSpPr/>
      </dsp:nvSpPr>
      <dsp:spPr>
        <a:xfrm>
          <a:off x="0" y="1876616"/>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FE269-DE4C-4246-850E-4FF21C6C192F}">
      <dsp:nvSpPr>
        <dsp:cNvPr id="0" name=""/>
        <dsp:cNvSpPr/>
      </dsp:nvSpPr>
      <dsp:spPr>
        <a:xfrm>
          <a:off x="138224" y="1979428"/>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496A0-830E-411C-949A-5B31B67009F2}">
      <dsp:nvSpPr>
        <dsp:cNvPr id="0" name=""/>
        <dsp:cNvSpPr/>
      </dsp:nvSpPr>
      <dsp:spPr>
        <a:xfrm>
          <a:off x="528013" y="1876616"/>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solidFill>
                <a:srgbClr val="000000"/>
              </a:solidFill>
              <a:latin typeface="Arial"/>
              <a:cs typeface="Arial"/>
            </a:rPr>
            <a:t>• Kullback-Leibler Divergence (KLD) - metric to measure divergence of strength distribution from prior distributions perform well in predicting absolute changes in S&amp;P500 (KLD-9 -&gt; high correlation with absolute changes) </a:t>
          </a:r>
          <a:endParaRPr lang="en-US" sz="1400" kern="1200" dirty="0">
            <a:latin typeface="Neue Haas Grotesk Text Pro"/>
            <a:cs typeface="Arial"/>
          </a:endParaRPr>
        </a:p>
      </dsp:txBody>
      <dsp:txXfrm>
        <a:off x="528013" y="1876616"/>
        <a:ext cx="9933147" cy="499780"/>
      </dsp:txXfrm>
    </dsp:sp>
    <dsp:sp modelId="{6F8572D1-091E-4E89-99CC-BBBDC5345410}">
      <dsp:nvSpPr>
        <dsp:cNvPr id="0" name=""/>
        <dsp:cNvSpPr/>
      </dsp:nvSpPr>
      <dsp:spPr>
        <a:xfrm>
          <a:off x="0" y="2501341"/>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DEF41-115A-41E5-8000-C2F0A4A9A226}">
      <dsp:nvSpPr>
        <dsp:cNvPr id="0" name=""/>
        <dsp:cNvSpPr/>
      </dsp:nvSpPr>
      <dsp:spPr>
        <a:xfrm>
          <a:off x="138224" y="2604153"/>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4D156-54A5-4A32-854D-B25458343B3C}">
      <dsp:nvSpPr>
        <dsp:cNvPr id="0" name=""/>
        <dsp:cNvSpPr/>
      </dsp:nvSpPr>
      <dsp:spPr>
        <a:xfrm>
          <a:off x="528013" y="2501341"/>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solidFill>
                <a:srgbClr val="000000"/>
              </a:solidFill>
              <a:latin typeface="Arial"/>
              <a:cs typeface="Arial"/>
            </a:rPr>
            <a:t>• ARIMA models enhances accuracy in prediction </a:t>
          </a:r>
          <a:endParaRPr lang="en-US" sz="1400" kern="1200" dirty="0">
            <a:latin typeface="Neue Haas Grotesk Text Pro"/>
            <a:cs typeface="Arial"/>
          </a:endParaRPr>
        </a:p>
      </dsp:txBody>
      <dsp:txXfrm>
        <a:off x="528013" y="2501341"/>
        <a:ext cx="9933147" cy="499780"/>
      </dsp:txXfrm>
    </dsp:sp>
    <dsp:sp modelId="{97292B0E-0E9C-41CC-9FCC-391BE028FBFA}">
      <dsp:nvSpPr>
        <dsp:cNvPr id="0" name=""/>
        <dsp:cNvSpPr/>
      </dsp:nvSpPr>
      <dsp:spPr>
        <a:xfrm>
          <a:off x="0" y="3126067"/>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7D2C0-27C2-4D73-A032-5CC18E2E3025}">
      <dsp:nvSpPr>
        <dsp:cNvPr id="0" name=""/>
        <dsp:cNvSpPr/>
      </dsp:nvSpPr>
      <dsp:spPr>
        <a:xfrm>
          <a:off x="138224" y="3228879"/>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61F5FC-07F8-414E-9937-C7C098346053}">
      <dsp:nvSpPr>
        <dsp:cNvPr id="0" name=""/>
        <dsp:cNvSpPr/>
      </dsp:nvSpPr>
      <dsp:spPr>
        <a:xfrm>
          <a:off x="528013" y="3126067"/>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solidFill>
                <a:srgbClr val="000000"/>
              </a:solidFill>
              <a:latin typeface="Arial"/>
              <a:cs typeface="Arial"/>
            </a:rPr>
            <a:t>• Relationship between developed metrics and S&amp;P changes is not linear - quadratic pattern </a:t>
          </a:r>
          <a:endParaRPr lang="en-US" sz="1400" kern="1200" dirty="0">
            <a:latin typeface="Neue Haas Grotesk Text Pro"/>
            <a:cs typeface="Arial"/>
          </a:endParaRPr>
        </a:p>
      </dsp:txBody>
      <dsp:txXfrm>
        <a:off x="528013" y="3126067"/>
        <a:ext cx="9933147" cy="499780"/>
      </dsp:txXfrm>
    </dsp:sp>
    <dsp:sp modelId="{F2CC7367-4386-4784-8C72-4BE4D1E6E880}">
      <dsp:nvSpPr>
        <dsp:cNvPr id="0" name=""/>
        <dsp:cNvSpPr/>
      </dsp:nvSpPr>
      <dsp:spPr>
        <a:xfrm>
          <a:off x="0" y="3750792"/>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811D84-39C6-4FDF-824F-85087AEECB0A}">
      <dsp:nvSpPr>
        <dsp:cNvPr id="0" name=""/>
        <dsp:cNvSpPr/>
      </dsp:nvSpPr>
      <dsp:spPr>
        <a:xfrm>
          <a:off x="138224" y="3853604"/>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1C995-A87C-45FF-ADE5-5A9AC80B1B59}">
      <dsp:nvSpPr>
        <dsp:cNvPr id="0" name=""/>
        <dsp:cNvSpPr/>
      </dsp:nvSpPr>
      <dsp:spPr>
        <a:xfrm>
          <a:off x="528013" y="3750792"/>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solidFill>
                <a:srgbClr val="000000"/>
              </a:solidFill>
              <a:latin typeface="Arial"/>
              <a:cs typeface="Arial"/>
            </a:rPr>
            <a:t>• Practical for financial market policy and quantitative investors</a:t>
          </a:r>
          <a:endParaRPr lang="en-US" sz="1400" kern="1200" dirty="0"/>
        </a:p>
      </dsp:txBody>
      <dsp:txXfrm>
        <a:off x="528013" y="3750792"/>
        <a:ext cx="9933147" cy="499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BD5DE-6CC3-43C6-9C26-DAD3732AE17B}">
      <dsp:nvSpPr>
        <dsp:cNvPr id="0" name=""/>
        <dsp:cNvSpPr/>
      </dsp:nvSpPr>
      <dsp:spPr>
        <a:xfrm>
          <a:off x="0" y="1375"/>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5E513-A832-4C53-A1B3-D83B4B3FE485}">
      <dsp:nvSpPr>
        <dsp:cNvPr id="0" name=""/>
        <dsp:cNvSpPr/>
      </dsp:nvSpPr>
      <dsp:spPr>
        <a:xfrm>
          <a:off x="177338" y="133280"/>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FE9C4-DF6D-45BD-8598-5A25F93B5481}">
      <dsp:nvSpPr>
        <dsp:cNvPr id="0" name=""/>
        <dsp:cNvSpPr/>
      </dsp:nvSpPr>
      <dsp:spPr>
        <a:xfrm>
          <a:off x="677110" y="1375"/>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b="1" kern="1200" dirty="0">
              <a:latin typeface="Arial"/>
              <a:cs typeface="Arial"/>
            </a:rPr>
            <a:t>FINDINGS</a:t>
          </a:r>
        </a:p>
      </dsp:txBody>
      <dsp:txXfrm>
        <a:off x="677110" y="1375"/>
        <a:ext cx="9807905" cy="586242"/>
      </dsp:txXfrm>
    </dsp:sp>
    <dsp:sp modelId="{5DFCC49A-5E3B-4024-B505-73109E7EDD46}">
      <dsp:nvSpPr>
        <dsp:cNvPr id="0" name=""/>
        <dsp:cNvSpPr/>
      </dsp:nvSpPr>
      <dsp:spPr>
        <a:xfrm>
          <a:off x="0" y="734179"/>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BA47-3676-4F24-9C75-E92EE57FF9C5}">
      <dsp:nvSpPr>
        <dsp:cNvPr id="0" name=""/>
        <dsp:cNvSpPr/>
      </dsp:nvSpPr>
      <dsp:spPr>
        <a:xfrm>
          <a:off x="177338" y="866084"/>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A7122-FA36-4B1A-AD80-6FD7691A5033}">
      <dsp:nvSpPr>
        <dsp:cNvPr id="0" name=""/>
        <dsp:cNvSpPr/>
      </dsp:nvSpPr>
      <dsp:spPr>
        <a:xfrm>
          <a:off x="677110" y="734179"/>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rtl="0">
            <a:lnSpc>
              <a:spcPct val="100000"/>
            </a:lnSpc>
            <a:spcBef>
              <a:spcPct val="0"/>
            </a:spcBef>
            <a:spcAft>
              <a:spcPct val="35000"/>
            </a:spcAft>
            <a:buNone/>
          </a:pPr>
          <a:r>
            <a:rPr lang="en-US" sz="1500" b="0" kern="1200" dirty="0">
              <a:solidFill>
                <a:srgbClr val="000000"/>
              </a:solidFill>
              <a:latin typeface="Arial"/>
              <a:cs typeface="Arial"/>
            </a:rPr>
            <a:t>• Evolution</a:t>
          </a:r>
          <a:r>
            <a:rPr lang="en-US" sz="1500" kern="1200" dirty="0">
              <a:solidFill>
                <a:srgbClr val="000000"/>
              </a:solidFill>
              <a:latin typeface="Arial"/>
              <a:cs typeface="Arial"/>
            </a:rPr>
            <a:t> </a:t>
          </a:r>
          <a:r>
            <a:rPr lang="en-US" sz="1500" b="0" kern="1200" dirty="0">
              <a:solidFill>
                <a:srgbClr val="000000"/>
              </a:solidFill>
              <a:latin typeface="Arial"/>
              <a:cs typeface="Arial"/>
            </a:rPr>
            <a:t>of industry</a:t>
          </a:r>
          <a:r>
            <a:rPr lang="en-US" sz="1500" kern="1200" dirty="0">
              <a:solidFill>
                <a:srgbClr val="000000"/>
              </a:solidFill>
              <a:latin typeface="Arial"/>
              <a:cs typeface="Arial"/>
            </a:rPr>
            <a:t> communities - composition evolves significantly over time</a:t>
          </a:r>
          <a:r>
            <a:rPr lang="en-US" sz="1500" kern="1200" dirty="0">
              <a:latin typeface="Arial"/>
              <a:cs typeface="Arial"/>
            </a:rPr>
            <a:t> </a:t>
          </a:r>
          <a:endParaRPr lang="en-US" sz="1500" kern="1200" dirty="0">
            <a:latin typeface="Neue Haas Grotesk Text Pro"/>
            <a:cs typeface="Arial"/>
          </a:endParaRPr>
        </a:p>
      </dsp:txBody>
      <dsp:txXfrm>
        <a:off x="677110" y="734179"/>
        <a:ext cx="9807905" cy="586242"/>
      </dsp:txXfrm>
    </dsp:sp>
    <dsp:sp modelId="{BF32BF54-CE97-4E9F-B052-949242C1C5F4}">
      <dsp:nvSpPr>
        <dsp:cNvPr id="0" name=""/>
        <dsp:cNvSpPr/>
      </dsp:nvSpPr>
      <dsp:spPr>
        <a:xfrm>
          <a:off x="0" y="1466983"/>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9229BC-E755-4E69-A5D3-A8F003C37B93}">
      <dsp:nvSpPr>
        <dsp:cNvPr id="0" name=""/>
        <dsp:cNvSpPr/>
      </dsp:nvSpPr>
      <dsp:spPr>
        <a:xfrm>
          <a:off x="177338" y="1598887"/>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EE7F58-6E3C-4319-A42C-09FF26D78E82}">
      <dsp:nvSpPr>
        <dsp:cNvPr id="0" name=""/>
        <dsp:cNvSpPr/>
      </dsp:nvSpPr>
      <dsp:spPr>
        <a:xfrm>
          <a:off x="677110" y="1466983"/>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kern="1200" dirty="0">
              <a:solidFill>
                <a:srgbClr val="000000"/>
              </a:solidFill>
              <a:latin typeface="Arial"/>
              <a:cs typeface="Arial"/>
            </a:rPr>
            <a:t>• Stability before 1960 - from 1927-64 the industry - relatively stable.</a:t>
          </a:r>
          <a:r>
            <a:rPr lang="en-US" sz="1500" kern="1200" dirty="0">
              <a:latin typeface="Arial"/>
              <a:cs typeface="Arial"/>
            </a:rPr>
            <a:t> </a:t>
          </a:r>
          <a:endParaRPr lang="en-US" sz="1500" kern="1200" dirty="0">
            <a:latin typeface="Neue Haas Grotesk Text Pro"/>
            <a:cs typeface="Arial"/>
          </a:endParaRPr>
        </a:p>
      </dsp:txBody>
      <dsp:txXfrm>
        <a:off x="677110" y="1466983"/>
        <a:ext cx="9807905" cy="586242"/>
      </dsp:txXfrm>
    </dsp:sp>
    <dsp:sp modelId="{B63DBAAF-1360-4E6E-8630-2E1267253DC0}">
      <dsp:nvSpPr>
        <dsp:cNvPr id="0" name=""/>
        <dsp:cNvSpPr/>
      </dsp:nvSpPr>
      <dsp:spPr>
        <a:xfrm>
          <a:off x="0" y="2199786"/>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F17D3-618E-4645-A7B0-E2E569881C0B}">
      <dsp:nvSpPr>
        <dsp:cNvPr id="0" name=""/>
        <dsp:cNvSpPr/>
      </dsp:nvSpPr>
      <dsp:spPr>
        <a:xfrm>
          <a:off x="177338" y="2331691"/>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346D0-41E4-4313-8EC8-A76A358A866A}">
      <dsp:nvSpPr>
        <dsp:cNvPr id="0" name=""/>
        <dsp:cNvSpPr/>
      </dsp:nvSpPr>
      <dsp:spPr>
        <a:xfrm>
          <a:off x="677110" y="2199786"/>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kern="1200" dirty="0">
              <a:solidFill>
                <a:srgbClr val="000000"/>
              </a:solidFill>
              <a:latin typeface="Arial"/>
              <a:cs typeface="Arial"/>
            </a:rPr>
            <a:t>• Major shift after 1970 - flexibility increased, more dynamity </a:t>
          </a:r>
          <a:endParaRPr lang="en-US" sz="1500" kern="1200" dirty="0">
            <a:latin typeface="Neue Haas Grotesk Text Pro"/>
            <a:cs typeface="Arial"/>
          </a:endParaRPr>
        </a:p>
      </dsp:txBody>
      <dsp:txXfrm>
        <a:off x="677110" y="2199786"/>
        <a:ext cx="9807905" cy="586242"/>
      </dsp:txXfrm>
    </dsp:sp>
    <dsp:sp modelId="{548DEBCA-37E2-4766-9610-2D489EC476AE}">
      <dsp:nvSpPr>
        <dsp:cNvPr id="0" name=""/>
        <dsp:cNvSpPr/>
      </dsp:nvSpPr>
      <dsp:spPr>
        <a:xfrm>
          <a:off x="0" y="2932590"/>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11A969-EA6B-4227-862C-1C1A9A3F4BD1}">
      <dsp:nvSpPr>
        <dsp:cNvPr id="0" name=""/>
        <dsp:cNvSpPr/>
      </dsp:nvSpPr>
      <dsp:spPr>
        <a:xfrm>
          <a:off x="177338" y="3064495"/>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8B3785-2610-4E4A-84D8-EF6228A22216}">
      <dsp:nvSpPr>
        <dsp:cNvPr id="0" name=""/>
        <dsp:cNvSpPr/>
      </dsp:nvSpPr>
      <dsp:spPr>
        <a:xfrm>
          <a:off x="677110" y="2932590"/>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kern="1200" dirty="0">
              <a:solidFill>
                <a:srgbClr val="000000"/>
              </a:solidFill>
              <a:latin typeface="Arial"/>
              <a:cs typeface="Arial"/>
            </a:rPr>
            <a:t>• Economic shifts - Rise of financial sector reflected in formation of Financial and Banking Industry community </a:t>
          </a:r>
          <a:endParaRPr lang="en-US" sz="1500" kern="1200" dirty="0">
            <a:latin typeface="Neue Haas Grotesk Text Pro"/>
            <a:cs typeface="Arial"/>
          </a:endParaRPr>
        </a:p>
      </dsp:txBody>
      <dsp:txXfrm>
        <a:off x="677110" y="2932590"/>
        <a:ext cx="9807905" cy="586242"/>
      </dsp:txXfrm>
    </dsp:sp>
    <dsp:sp modelId="{42889CD2-E432-4DD7-B19E-B8C1035A0D13}">
      <dsp:nvSpPr>
        <dsp:cNvPr id="0" name=""/>
        <dsp:cNvSpPr/>
      </dsp:nvSpPr>
      <dsp:spPr>
        <a:xfrm>
          <a:off x="0" y="3665394"/>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8604A-8DEB-4844-8530-8C5A7CF543DB}">
      <dsp:nvSpPr>
        <dsp:cNvPr id="0" name=""/>
        <dsp:cNvSpPr/>
      </dsp:nvSpPr>
      <dsp:spPr>
        <a:xfrm>
          <a:off x="177338" y="3797298"/>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878C4-F078-44E1-9B97-C0E99B6E3436}">
      <dsp:nvSpPr>
        <dsp:cNvPr id="0" name=""/>
        <dsp:cNvSpPr/>
      </dsp:nvSpPr>
      <dsp:spPr>
        <a:xfrm>
          <a:off x="677110" y="3665394"/>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kern="1200" dirty="0">
              <a:solidFill>
                <a:srgbClr val="000000"/>
              </a:solidFill>
              <a:latin typeface="Arial"/>
              <a:cs typeface="Arial"/>
            </a:rPr>
            <a:t>• Oil and Natural gas - significant community in correlation with global oil price volatility</a:t>
          </a:r>
          <a:endParaRPr lang="en-US" sz="1500" kern="1200" dirty="0"/>
        </a:p>
      </dsp:txBody>
      <dsp:txXfrm>
        <a:off x="677110" y="3665394"/>
        <a:ext cx="9807905" cy="586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BD5DE-6CC3-43C6-9C26-DAD3732AE17B}">
      <dsp:nvSpPr>
        <dsp:cNvPr id="0" name=""/>
        <dsp:cNvSpPr/>
      </dsp:nvSpPr>
      <dsp:spPr>
        <a:xfrm>
          <a:off x="0" y="2439"/>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5E513-A832-4C53-A1B3-D83B4B3FE485}">
      <dsp:nvSpPr>
        <dsp:cNvPr id="0" name=""/>
        <dsp:cNvSpPr/>
      </dsp:nvSpPr>
      <dsp:spPr>
        <a:xfrm>
          <a:off x="138224" y="105251"/>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FE9C4-DF6D-45BD-8598-5A25F93B5481}">
      <dsp:nvSpPr>
        <dsp:cNvPr id="0" name=""/>
        <dsp:cNvSpPr/>
      </dsp:nvSpPr>
      <dsp:spPr>
        <a:xfrm>
          <a:off x="528013" y="2439"/>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Arial"/>
              <a:cs typeface="Arial"/>
            </a:rPr>
            <a:t>FINDINGS</a:t>
          </a:r>
        </a:p>
      </dsp:txBody>
      <dsp:txXfrm>
        <a:off x="528013" y="2439"/>
        <a:ext cx="9933147" cy="499780"/>
      </dsp:txXfrm>
    </dsp:sp>
    <dsp:sp modelId="{5DFCC49A-5E3B-4024-B505-73109E7EDD46}">
      <dsp:nvSpPr>
        <dsp:cNvPr id="0" name=""/>
        <dsp:cNvSpPr/>
      </dsp:nvSpPr>
      <dsp:spPr>
        <a:xfrm>
          <a:off x="0" y="627165"/>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BA47-3676-4F24-9C75-E92EE57FF9C5}">
      <dsp:nvSpPr>
        <dsp:cNvPr id="0" name=""/>
        <dsp:cNvSpPr/>
      </dsp:nvSpPr>
      <dsp:spPr>
        <a:xfrm>
          <a:off x="138224" y="729977"/>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A7122-FA36-4B1A-AD80-6FD7691A5033}">
      <dsp:nvSpPr>
        <dsp:cNvPr id="0" name=""/>
        <dsp:cNvSpPr/>
      </dsp:nvSpPr>
      <dsp:spPr>
        <a:xfrm>
          <a:off x="528013" y="627165"/>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rtl="0">
            <a:lnSpc>
              <a:spcPct val="100000"/>
            </a:lnSpc>
            <a:spcBef>
              <a:spcPct val="0"/>
            </a:spcBef>
            <a:spcAft>
              <a:spcPct val="35000"/>
            </a:spcAft>
            <a:buNone/>
          </a:pPr>
          <a:r>
            <a:rPr lang="en-US" sz="1400" b="0" kern="1200" dirty="0">
              <a:solidFill>
                <a:srgbClr val="000000"/>
              </a:solidFill>
              <a:latin typeface="Arial"/>
              <a:cs typeface="Arial"/>
            </a:rPr>
            <a:t>Dynamic time warping (DTW) to measure stock price similarity, revealing non-linear relationships among stocks.</a:t>
          </a:r>
          <a:r>
            <a:rPr lang="en-US" sz="1400" b="0" kern="1200" dirty="0">
              <a:latin typeface="Arial"/>
              <a:cs typeface="Arial"/>
            </a:rPr>
            <a:t> </a:t>
          </a:r>
          <a:endParaRPr lang="en-US" sz="1400" b="0" kern="1200" dirty="0">
            <a:latin typeface="Neue Haas Grotesk Text Pro"/>
            <a:cs typeface="Arial"/>
          </a:endParaRPr>
        </a:p>
      </dsp:txBody>
      <dsp:txXfrm>
        <a:off x="528013" y="627165"/>
        <a:ext cx="9933147" cy="499780"/>
      </dsp:txXfrm>
    </dsp:sp>
    <dsp:sp modelId="{47C6F798-B3A4-4C72-A896-2441DDAD90BC}">
      <dsp:nvSpPr>
        <dsp:cNvPr id="0" name=""/>
        <dsp:cNvSpPr/>
      </dsp:nvSpPr>
      <dsp:spPr>
        <a:xfrm>
          <a:off x="0" y="1251890"/>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75602-2912-41B2-B05D-30D059A4030F}">
      <dsp:nvSpPr>
        <dsp:cNvPr id="0" name=""/>
        <dsp:cNvSpPr/>
      </dsp:nvSpPr>
      <dsp:spPr>
        <a:xfrm>
          <a:off x="138224" y="1354702"/>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41F32B-CD87-46A9-90E4-030320C0FE45}">
      <dsp:nvSpPr>
        <dsp:cNvPr id="0" name=""/>
        <dsp:cNvSpPr/>
      </dsp:nvSpPr>
      <dsp:spPr>
        <a:xfrm>
          <a:off x="528013" y="1251890"/>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rtl="0">
            <a:lnSpc>
              <a:spcPct val="100000"/>
            </a:lnSpc>
            <a:spcBef>
              <a:spcPct val="0"/>
            </a:spcBef>
            <a:spcAft>
              <a:spcPct val="35000"/>
            </a:spcAft>
            <a:buNone/>
          </a:pPr>
          <a:r>
            <a:rPr lang="en-US" sz="1400" b="0" kern="1200" dirty="0">
              <a:solidFill>
                <a:srgbClr val="000000"/>
              </a:solidFill>
              <a:latin typeface="Arial"/>
              <a:cs typeface="Arial"/>
            </a:rPr>
            <a:t>Network analysis unveiled a complex structure within Thailand's stock market, with stocks forming distinct</a:t>
          </a:r>
          <a:r>
            <a:rPr lang="en-US" sz="1400" kern="1200" dirty="0">
              <a:solidFill>
                <a:srgbClr val="000000"/>
              </a:solidFill>
              <a:latin typeface="Arial"/>
              <a:cs typeface="Arial"/>
            </a:rPr>
            <a:t> communities based on price movement patterns.</a:t>
          </a:r>
          <a:r>
            <a:rPr lang="en-US" sz="1400" kern="1200" dirty="0">
              <a:latin typeface="Arial"/>
              <a:cs typeface="Arial"/>
            </a:rPr>
            <a:t> </a:t>
          </a:r>
          <a:endParaRPr lang="en-US" sz="1400" kern="1200" dirty="0">
            <a:latin typeface="Neue Haas Grotesk Text Pro"/>
            <a:cs typeface="Arial"/>
          </a:endParaRPr>
        </a:p>
      </dsp:txBody>
      <dsp:txXfrm>
        <a:off x="528013" y="1251890"/>
        <a:ext cx="9933147" cy="499780"/>
      </dsp:txXfrm>
    </dsp:sp>
    <dsp:sp modelId="{B78B55EA-5A3A-46CA-AEF8-08FDAB742694}">
      <dsp:nvSpPr>
        <dsp:cNvPr id="0" name=""/>
        <dsp:cNvSpPr/>
      </dsp:nvSpPr>
      <dsp:spPr>
        <a:xfrm>
          <a:off x="0" y="1876616"/>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3EE1E-C600-45DD-95CE-F725F05C35BB}">
      <dsp:nvSpPr>
        <dsp:cNvPr id="0" name=""/>
        <dsp:cNvSpPr/>
      </dsp:nvSpPr>
      <dsp:spPr>
        <a:xfrm>
          <a:off x="138224" y="1979428"/>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04C1B-CC28-4511-8C5F-8409E673A8D0}">
      <dsp:nvSpPr>
        <dsp:cNvPr id="0" name=""/>
        <dsp:cNvSpPr/>
      </dsp:nvSpPr>
      <dsp:spPr>
        <a:xfrm>
          <a:off x="528013" y="1876616"/>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rtl="0">
            <a:lnSpc>
              <a:spcPct val="100000"/>
            </a:lnSpc>
            <a:spcBef>
              <a:spcPct val="0"/>
            </a:spcBef>
            <a:spcAft>
              <a:spcPct val="35000"/>
            </a:spcAft>
            <a:buNone/>
          </a:pPr>
          <a:r>
            <a:rPr lang="en-US" sz="1400" kern="1200" dirty="0">
              <a:solidFill>
                <a:srgbClr val="000000"/>
              </a:solidFill>
              <a:latin typeface="Arial"/>
              <a:cs typeface="Arial"/>
            </a:rPr>
            <a:t>Stocks like ADVANC, KTC, MINT, and CENTEL exhibited high centrality, indicating their significance in the network.</a:t>
          </a:r>
          <a:r>
            <a:rPr lang="en-US" sz="1400" kern="1200" dirty="0">
              <a:latin typeface="Arial"/>
              <a:cs typeface="Arial"/>
            </a:rPr>
            <a:t> </a:t>
          </a:r>
          <a:endParaRPr lang="en-US" sz="1400" kern="1200" dirty="0">
            <a:latin typeface="Neue Haas Grotesk Text Pro"/>
            <a:cs typeface="Arial"/>
          </a:endParaRPr>
        </a:p>
      </dsp:txBody>
      <dsp:txXfrm>
        <a:off x="528013" y="1876616"/>
        <a:ext cx="9933147" cy="499780"/>
      </dsp:txXfrm>
    </dsp:sp>
    <dsp:sp modelId="{5AB95FF5-5560-4FF7-B148-6163DC5F5A97}">
      <dsp:nvSpPr>
        <dsp:cNvPr id="0" name=""/>
        <dsp:cNvSpPr/>
      </dsp:nvSpPr>
      <dsp:spPr>
        <a:xfrm>
          <a:off x="0" y="2501341"/>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8D3162-B6E8-40E7-92F2-FD7189253619}">
      <dsp:nvSpPr>
        <dsp:cNvPr id="0" name=""/>
        <dsp:cNvSpPr/>
      </dsp:nvSpPr>
      <dsp:spPr>
        <a:xfrm>
          <a:off x="138224" y="2604153"/>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1E5E03-0D3E-45EE-AD2E-963F0D5F0F08}">
      <dsp:nvSpPr>
        <dsp:cNvPr id="0" name=""/>
        <dsp:cNvSpPr/>
      </dsp:nvSpPr>
      <dsp:spPr>
        <a:xfrm>
          <a:off x="528013" y="2501341"/>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rtl="0">
            <a:lnSpc>
              <a:spcPct val="100000"/>
            </a:lnSpc>
            <a:spcBef>
              <a:spcPct val="0"/>
            </a:spcBef>
            <a:spcAft>
              <a:spcPct val="35000"/>
            </a:spcAft>
            <a:buNone/>
          </a:pPr>
          <a:r>
            <a:rPr lang="en-US" sz="1400" kern="1200" dirty="0">
              <a:solidFill>
                <a:srgbClr val="000000"/>
              </a:solidFill>
              <a:latin typeface="Arial"/>
              <a:cs typeface="Arial"/>
            </a:rPr>
            <a:t>Different sectors, such as Agribusiness, Banking, and Energy &amp; Utilities, showed varying levels of interconnection and influence.</a:t>
          </a:r>
          <a:r>
            <a:rPr lang="en-US" sz="1400" kern="1200" dirty="0">
              <a:latin typeface="Arial"/>
              <a:cs typeface="Arial"/>
            </a:rPr>
            <a:t> </a:t>
          </a:r>
          <a:endParaRPr lang="en-US" sz="1400" kern="1200" dirty="0">
            <a:latin typeface="Neue Haas Grotesk Text Pro"/>
            <a:cs typeface="Arial"/>
          </a:endParaRPr>
        </a:p>
      </dsp:txBody>
      <dsp:txXfrm>
        <a:off x="528013" y="2501341"/>
        <a:ext cx="9933147" cy="499780"/>
      </dsp:txXfrm>
    </dsp:sp>
    <dsp:sp modelId="{28119A5A-006F-4334-871E-3134CDA9FDD9}">
      <dsp:nvSpPr>
        <dsp:cNvPr id="0" name=""/>
        <dsp:cNvSpPr/>
      </dsp:nvSpPr>
      <dsp:spPr>
        <a:xfrm>
          <a:off x="0" y="3126067"/>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F26BA-28F1-47F3-B9B1-CC8477FF28E7}">
      <dsp:nvSpPr>
        <dsp:cNvPr id="0" name=""/>
        <dsp:cNvSpPr/>
      </dsp:nvSpPr>
      <dsp:spPr>
        <a:xfrm>
          <a:off x="138224" y="3228879"/>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576F6D-ACC8-435E-A3BB-F6A181493F36}">
      <dsp:nvSpPr>
        <dsp:cNvPr id="0" name=""/>
        <dsp:cNvSpPr/>
      </dsp:nvSpPr>
      <dsp:spPr>
        <a:xfrm>
          <a:off x="528013" y="3126067"/>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rtl="0">
            <a:lnSpc>
              <a:spcPct val="100000"/>
            </a:lnSpc>
            <a:spcBef>
              <a:spcPct val="0"/>
            </a:spcBef>
            <a:spcAft>
              <a:spcPct val="35000"/>
            </a:spcAft>
            <a:buNone/>
          </a:pPr>
          <a:r>
            <a:rPr lang="en-US" sz="1400" kern="1200" dirty="0">
              <a:solidFill>
                <a:srgbClr val="000000"/>
              </a:solidFill>
              <a:latin typeface="Arial"/>
              <a:cs typeface="Arial"/>
            </a:rPr>
            <a:t>The paper identified community characteristics, including sideways trends, uptrends, seasonal tendencies, and event-driven movements.</a:t>
          </a:r>
          <a:r>
            <a:rPr lang="en-US" sz="1400" kern="1200" dirty="0">
              <a:latin typeface="Arial"/>
              <a:cs typeface="Arial"/>
            </a:rPr>
            <a:t> </a:t>
          </a:r>
          <a:endParaRPr lang="en-US" sz="1400" kern="1200" dirty="0">
            <a:latin typeface="Neue Haas Grotesk Text Pro"/>
            <a:cs typeface="Arial"/>
          </a:endParaRPr>
        </a:p>
      </dsp:txBody>
      <dsp:txXfrm>
        <a:off x="528013" y="3126067"/>
        <a:ext cx="9933147" cy="499780"/>
      </dsp:txXfrm>
    </dsp:sp>
    <dsp:sp modelId="{ECABE8F8-161D-4A03-9CA8-6A92BA473FD3}">
      <dsp:nvSpPr>
        <dsp:cNvPr id="0" name=""/>
        <dsp:cNvSpPr/>
      </dsp:nvSpPr>
      <dsp:spPr>
        <a:xfrm>
          <a:off x="0" y="3750792"/>
          <a:ext cx="10485016" cy="4569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AA080-EFF3-40F7-AED8-D99B111A9F41}">
      <dsp:nvSpPr>
        <dsp:cNvPr id="0" name=""/>
        <dsp:cNvSpPr/>
      </dsp:nvSpPr>
      <dsp:spPr>
        <a:xfrm>
          <a:off x="138224" y="3853604"/>
          <a:ext cx="251563" cy="2513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97148F-4E5C-4C20-8152-1A71BB6706C5}">
      <dsp:nvSpPr>
        <dsp:cNvPr id="0" name=""/>
        <dsp:cNvSpPr/>
      </dsp:nvSpPr>
      <dsp:spPr>
        <a:xfrm>
          <a:off x="528013" y="3750792"/>
          <a:ext cx="9933147" cy="49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93" tIns="52893" rIns="52893" bIns="52893" numCol="1" spcCol="1270" anchor="ctr" anchorCtr="0">
          <a:noAutofit/>
        </a:bodyPr>
        <a:lstStyle/>
        <a:p>
          <a:pPr marL="0" lvl="0" indent="0" algn="l" defTabSz="622300">
            <a:lnSpc>
              <a:spcPct val="100000"/>
            </a:lnSpc>
            <a:spcBef>
              <a:spcPct val="0"/>
            </a:spcBef>
            <a:spcAft>
              <a:spcPct val="35000"/>
            </a:spcAft>
            <a:buNone/>
          </a:pPr>
          <a:r>
            <a:rPr lang="en-US" sz="1400" kern="1200" dirty="0">
              <a:solidFill>
                <a:srgbClr val="000000"/>
              </a:solidFill>
              <a:latin typeface="Arial"/>
              <a:cs typeface="Arial"/>
            </a:rPr>
            <a:t>Notably, PTT, despite its high market capitalization, did not rank among the top stocks in terms of centrality or influence. </a:t>
          </a:r>
          <a:endParaRPr lang="en-US" sz="1400" kern="1200" dirty="0"/>
        </a:p>
      </dsp:txBody>
      <dsp:txXfrm>
        <a:off x="528013" y="3750792"/>
        <a:ext cx="9933147" cy="499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BD5DE-6CC3-43C6-9C26-DAD3732AE17B}">
      <dsp:nvSpPr>
        <dsp:cNvPr id="0" name=""/>
        <dsp:cNvSpPr/>
      </dsp:nvSpPr>
      <dsp:spPr>
        <a:xfrm>
          <a:off x="0" y="3322"/>
          <a:ext cx="10485016" cy="707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5E513-A832-4C53-A1B3-D83B4B3FE485}">
      <dsp:nvSpPr>
        <dsp:cNvPr id="0" name=""/>
        <dsp:cNvSpPr/>
      </dsp:nvSpPr>
      <dsp:spPr>
        <a:xfrm>
          <a:off x="214087" y="162561"/>
          <a:ext cx="389250" cy="38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FE9C4-DF6D-45BD-8598-5A25F93B5481}">
      <dsp:nvSpPr>
        <dsp:cNvPr id="0" name=""/>
        <dsp:cNvSpPr/>
      </dsp:nvSpPr>
      <dsp:spPr>
        <a:xfrm>
          <a:off x="817425" y="3322"/>
          <a:ext cx="9667590" cy="707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1" tIns="74901" rIns="74901" bIns="74901"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Arial"/>
              <a:cs typeface="Arial"/>
            </a:rPr>
            <a:t>FINDINGS</a:t>
          </a:r>
        </a:p>
      </dsp:txBody>
      <dsp:txXfrm>
        <a:off x="817425" y="3322"/>
        <a:ext cx="9667590" cy="707727"/>
      </dsp:txXfrm>
    </dsp:sp>
    <dsp:sp modelId="{5DFCC49A-5E3B-4024-B505-73109E7EDD46}">
      <dsp:nvSpPr>
        <dsp:cNvPr id="0" name=""/>
        <dsp:cNvSpPr/>
      </dsp:nvSpPr>
      <dsp:spPr>
        <a:xfrm>
          <a:off x="0" y="887982"/>
          <a:ext cx="10485016" cy="707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BA47-3676-4F24-9C75-E92EE57FF9C5}">
      <dsp:nvSpPr>
        <dsp:cNvPr id="0" name=""/>
        <dsp:cNvSpPr/>
      </dsp:nvSpPr>
      <dsp:spPr>
        <a:xfrm>
          <a:off x="214087" y="1047221"/>
          <a:ext cx="389250" cy="38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A7122-FA36-4B1A-AD80-6FD7691A5033}">
      <dsp:nvSpPr>
        <dsp:cNvPr id="0" name=""/>
        <dsp:cNvSpPr/>
      </dsp:nvSpPr>
      <dsp:spPr>
        <a:xfrm>
          <a:off x="817425" y="887982"/>
          <a:ext cx="9667590" cy="707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1" tIns="74901" rIns="74901" bIns="74901"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srgbClr val="000000"/>
              </a:solidFill>
              <a:latin typeface="Arial"/>
              <a:cs typeface="Arial"/>
            </a:rPr>
            <a:t>Dynamic thresholds</a:t>
          </a:r>
          <a:r>
            <a:rPr lang="en-US" sz="1800" kern="1200" dirty="0">
              <a:solidFill>
                <a:srgbClr val="000000"/>
              </a:solidFill>
              <a:latin typeface="Arial"/>
              <a:cs typeface="Arial"/>
            </a:rPr>
            <a:t> vary over </a:t>
          </a:r>
          <a:r>
            <a:rPr lang="en-US" sz="1800" b="0" kern="1200" dirty="0">
              <a:solidFill>
                <a:srgbClr val="000000"/>
              </a:solidFill>
              <a:latin typeface="Arial"/>
              <a:cs typeface="Arial"/>
            </a:rPr>
            <a:t>time, rising during financial crises </a:t>
          </a:r>
          <a:r>
            <a:rPr lang="en-US" sz="1800" kern="1200" dirty="0">
              <a:solidFill>
                <a:srgbClr val="000000"/>
              </a:solidFill>
              <a:latin typeface="Arial"/>
              <a:cs typeface="Arial"/>
            </a:rPr>
            <a:t>like the dot-com bubble and the global financial crisis. </a:t>
          </a:r>
          <a:endParaRPr lang="en-US" sz="1800" kern="1200" dirty="0">
            <a:latin typeface="Neue Haas Grotesk Text Pro"/>
            <a:cs typeface="Arial"/>
          </a:endParaRPr>
        </a:p>
      </dsp:txBody>
      <dsp:txXfrm>
        <a:off x="817425" y="887982"/>
        <a:ext cx="9667590" cy="707727"/>
      </dsp:txXfrm>
    </dsp:sp>
    <dsp:sp modelId="{4E8C75A4-1053-41E2-88C9-6F4E9827CCF8}">
      <dsp:nvSpPr>
        <dsp:cNvPr id="0" name=""/>
        <dsp:cNvSpPr/>
      </dsp:nvSpPr>
      <dsp:spPr>
        <a:xfrm>
          <a:off x="0" y="1772642"/>
          <a:ext cx="10485016" cy="707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94EC3-B7A7-46E1-9E2F-DFC22904CA83}">
      <dsp:nvSpPr>
        <dsp:cNvPr id="0" name=""/>
        <dsp:cNvSpPr/>
      </dsp:nvSpPr>
      <dsp:spPr>
        <a:xfrm>
          <a:off x="214087" y="1931881"/>
          <a:ext cx="389250" cy="38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911CC-6325-4FCF-8F3C-BD2FB533B400}">
      <dsp:nvSpPr>
        <dsp:cNvPr id="0" name=""/>
        <dsp:cNvSpPr/>
      </dsp:nvSpPr>
      <dsp:spPr>
        <a:xfrm>
          <a:off x="817425" y="1772642"/>
          <a:ext cx="9667590" cy="707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1" tIns="74901" rIns="74901" bIns="74901" numCol="1" spcCol="1270" anchor="ctr" anchorCtr="0">
          <a:noAutofit/>
        </a:bodyPr>
        <a:lstStyle/>
        <a:p>
          <a:pPr marL="0" lvl="0" indent="0" algn="l" defTabSz="800100" rtl="0">
            <a:lnSpc>
              <a:spcPct val="100000"/>
            </a:lnSpc>
            <a:spcBef>
              <a:spcPct val="0"/>
            </a:spcBef>
            <a:spcAft>
              <a:spcPct val="35000"/>
            </a:spcAft>
            <a:buNone/>
          </a:pPr>
          <a:r>
            <a:rPr lang="en-US" sz="1800" kern="1200" dirty="0">
              <a:solidFill>
                <a:srgbClr val="000000"/>
              </a:solidFill>
              <a:latin typeface="Arial"/>
              <a:cs typeface="Arial"/>
            </a:rPr>
            <a:t> The average clustering coefficient peaks during major crises, indicating higher interconnectivity between companies.</a:t>
          </a:r>
          <a:r>
            <a:rPr lang="en-US" sz="1800" kern="1200" dirty="0">
              <a:latin typeface="Arial"/>
              <a:cs typeface="Arial"/>
            </a:rPr>
            <a:t> </a:t>
          </a:r>
          <a:endParaRPr lang="en-US" sz="1800" kern="1200" dirty="0">
            <a:latin typeface="Neue Haas Grotesk Text Pro"/>
            <a:cs typeface="Arial"/>
          </a:endParaRPr>
        </a:p>
      </dsp:txBody>
      <dsp:txXfrm>
        <a:off x="817425" y="1772642"/>
        <a:ext cx="9667590" cy="707727"/>
      </dsp:txXfrm>
    </dsp:sp>
    <dsp:sp modelId="{E3683AA9-7C3E-46F4-A7A9-3093E34BBA9E}">
      <dsp:nvSpPr>
        <dsp:cNvPr id="0" name=""/>
        <dsp:cNvSpPr/>
      </dsp:nvSpPr>
      <dsp:spPr>
        <a:xfrm>
          <a:off x="0" y="2657302"/>
          <a:ext cx="10485016" cy="707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5E54B-A673-4E65-85FF-1DFA56E4E91F}">
      <dsp:nvSpPr>
        <dsp:cNvPr id="0" name=""/>
        <dsp:cNvSpPr/>
      </dsp:nvSpPr>
      <dsp:spPr>
        <a:xfrm>
          <a:off x="214087" y="2816541"/>
          <a:ext cx="389250" cy="38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76CEF3-8F39-45A4-AB64-8DF188E3A2C4}">
      <dsp:nvSpPr>
        <dsp:cNvPr id="0" name=""/>
        <dsp:cNvSpPr/>
      </dsp:nvSpPr>
      <dsp:spPr>
        <a:xfrm>
          <a:off x="817425" y="2657302"/>
          <a:ext cx="9667590" cy="707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1" tIns="74901" rIns="74901" bIns="74901" numCol="1" spcCol="1270" anchor="ctr" anchorCtr="0">
          <a:noAutofit/>
        </a:bodyPr>
        <a:lstStyle/>
        <a:p>
          <a:pPr marL="0" lvl="0" indent="0" algn="l" defTabSz="800100" rtl="0">
            <a:lnSpc>
              <a:spcPct val="100000"/>
            </a:lnSpc>
            <a:spcBef>
              <a:spcPct val="0"/>
            </a:spcBef>
            <a:spcAft>
              <a:spcPct val="35000"/>
            </a:spcAft>
            <a:buNone/>
          </a:pPr>
          <a:r>
            <a:rPr lang="en-US" sz="1800" kern="1200" dirty="0">
              <a:solidFill>
                <a:srgbClr val="000000"/>
              </a:solidFill>
              <a:latin typeface="Arial"/>
              <a:cs typeface="Arial"/>
            </a:rPr>
            <a:t>Market entropy increases before financial crashes, serving as a potential indicator of impending instability.</a:t>
          </a:r>
          <a:r>
            <a:rPr lang="en-US" sz="1800" kern="1200" dirty="0">
              <a:latin typeface="Arial"/>
              <a:cs typeface="Arial"/>
            </a:rPr>
            <a:t> </a:t>
          </a:r>
          <a:endParaRPr lang="en-US" sz="1800" kern="1200" dirty="0">
            <a:latin typeface="Neue Haas Grotesk Text Pro"/>
            <a:cs typeface="Arial"/>
          </a:endParaRPr>
        </a:p>
      </dsp:txBody>
      <dsp:txXfrm>
        <a:off x="817425" y="2657302"/>
        <a:ext cx="9667590" cy="707727"/>
      </dsp:txXfrm>
    </dsp:sp>
    <dsp:sp modelId="{0948EB1B-6DEA-412A-A901-B57C53791DF3}">
      <dsp:nvSpPr>
        <dsp:cNvPr id="0" name=""/>
        <dsp:cNvSpPr/>
      </dsp:nvSpPr>
      <dsp:spPr>
        <a:xfrm>
          <a:off x="0" y="3541962"/>
          <a:ext cx="10485016" cy="707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E1FB2-3AA5-4351-A8EA-0F8AA57A78D7}">
      <dsp:nvSpPr>
        <dsp:cNvPr id="0" name=""/>
        <dsp:cNvSpPr/>
      </dsp:nvSpPr>
      <dsp:spPr>
        <a:xfrm>
          <a:off x="214087" y="3701201"/>
          <a:ext cx="389250" cy="38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EA7FA5-C74D-4E62-B2E6-FE77024AE3AF}">
      <dsp:nvSpPr>
        <dsp:cNvPr id="0" name=""/>
        <dsp:cNvSpPr/>
      </dsp:nvSpPr>
      <dsp:spPr>
        <a:xfrm>
          <a:off x="817425" y="3541962"/>
          <a:ext cx="9667590" cy="707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1" tIns="74901" rIns="74901" bIns="74901" numCol="1" spcCol="1270" anchor="ctr" anchorCtr="0">
          <a:noAutofit/>
        </a:bodyPr>
        <a:lstStyle/>
        <a:p>
          <a:pPr marL="0" lvl="0" indent="0" algn="l" defTabSz="800100">
            <a:lnSpc>
              <a:spcPct val="100000"/>
            </a:lnSpc>
            <a:spcBef>
              <a:spcPct val="0"/>
            </a:spcBef>
            <a:spcAft>
              <a:spcPct val="35000"/>
            </a:spcAft>
            <a:buNone/>
          </a:pPr>
          <a:r>
            <a:rPr lang="en-US" sz="1800" kern="1200" dirty="0">
              <a:solidFill>
                <a:srgbClr val="000000"/>
              </a:solidFill>
              <a:latin typeface="Arial"/>
              <a:cs typeface="Arial"/>
            </a:rPr>
            <a:t>Modularity analysis reveals distinct community structures in the market during different crises.</a:t>
          </a:r>
          <a:endParaRPr lang="en-US" sz="1800" kern="1200" dirty="0"/>
        </a:p>
      </dsp:txBody>
      <dsp:txXfrm>
        <a:off x="817425" y="3541962"/>
        <a:ext cx="9667590" cy="7077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BD5DE-6CC3-43C6-9C26-DAD3732AE17B}">
      <dsp:nvSpPr>
        <dsp:cNvPr id="0" name=""/>
        <dsp:cNvSpPr/>
      </dsp:nvSpPr>
      <dsp:spPr>
        <a:xfrm>
          <a:off x="0" y="1375"/>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5E513-A832-4C53-A1B3-D83B4B3FE485}">
      <dsp:nvSpPr>
        <dsp:cNvPr id="0" name=""/>
        <dsp:cNvSpPr/>
      </dsp:nvSpPr>
      <dsp:spPr>
        <a:xfrm>
          <a:off x="177338" y="133280"/>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FE9C4-DF6D-45BD-8598-5A25F93B5481}">
      <dsp:nvSpPr>
        <dsp:cNvPr id="0" name=""/>
        <dsp:cNvSpPr/>
      </dsp:nvSpPr>
      <dsp:spPr>
        <a:xfrm>
          <a:off x="677110" y="1375"/>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b="1" kern="1200" dirty="0">
              <a:latin typeface="Arial"/>
              <a:cs typeface="Arial"/>
            </a:rPr>
            <a:t>FINDINGS</a:t>
          </a:r>
        </a:p>
      </dsp:txBody>
      <dsp:txXfrm>
        <a:off x="677110" y="1375"/>
        <a:ext cx="9807905" cy="586242"/>
      </dsp:txXfrm>
    </dsp:sp>
    <dsp:sp modelId="{5DFCC49A-5E3B-4024-B505-73109E7EDD46}">
      <dsp:nvSpPr>
        <dsp:cNvPr id="0" name=""/>
        <dsp:cNvSpPr/>
      </dsp:nvSpPr>
      <dsp:spPr>
        <a:xfrm>
          <a:off x="0" y="734179"/>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BA47-3676-4F24-9C75-E92EE57FF9C5}">
      <dsp:nvSpPr>
        <dsp:cNvPr id="0" name=""/>
        <dsp:cNvSpPr/>
      </dsp:nvSpPr>
      <dsp:spPr>
        <a:xfrm>
          <a:off x="177338" y="866084"/>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A7122-FA36-4B1A-AD80-6FD7691A5033}">
      <dsp:nvSpPr>
        <dsp:cNvPr id="0" name=""/>
        <dsp:cNvSpPr/>
      </dsp:nvSpPr>
      <dsp:spPr>
        <a:xfrm>
          <a:off x="677110" y="734179"/>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rtl="0">
            <a:lnSpc>
              <a:spcPct val="100000"/>
            </a:lnSpc>
            <a:spcBef>
              <a:spcPct val="0"/>
            </a:spcBef>
            <a:spcAft>
              <a:spcPct val="35000"/>
            </a:spcAft>
            <a:buNone/>
          </a:pPr>
          <a:r>
            <a:rPr lang="en-US" sz="1500" b="0" kern="1200" dirty="0">
              <a:solidFill>
                <a:srgbClr val="000000"/>
              </a:solidFill>
              <a:latin typeface="Arial"/>
              <a:cs typeface="Arial"/>
            </a:rPr>
            <a:t>Network models of three different stock market indices examined. </a:t>
          </a:r>
          <a:endParaRPr lang="en-US" sz="1500" b="0" kern="1200" dirty="0">
            <a:solidFill>
              <a:srgbClr val="000000"/>
            </a:solidFill>
            <a:latin typeface="Neue Haas Grotesk Text Pro"/>
            <a:cs typeface="Arial"/>
          </a:endParaRPr>
        </a:p>
      </dsp:txBody>
      <dsp:txXfrm>
        <a:off x="677110" y="734179"/>
        <a:ext cx="9807905" cy="586242"/>
      </dsp:txXfrm>
    </dsp:sp>
    <dsp:sp modelId="{337A1BD8-6B3F-4FED-AF03-263991C97EA4}">
      <dsp:nvSpPr>
        <dsp:cNvPr id="0" name=""/>
        <dsp:cNvSpPr/>
      </dsp:nvSpPr>
      <dsp:spPr>
        <a:xfrm>
          <a:off x="0" y="1466983"/>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E3709A-7260-4A4D-90A3-779F7E511E46}">
      <dsp:nvSpPr>
        <dsp:cNvPr id="0" name=""/>
        <dsp:cNvSpPr/>
      </dsp:nvSpPr>
      <dsp:spPr>
        <a:xfrm>
          <a:off x="177338" y="1598887"/>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C9C1FB-39BD-401B-88E7-2BFF268B6F78}">
      <dsp:nvSpPr>
        <dsp:cNvPr id="0" name=""/>
        <dsp:cNvSpPr/>
      </dsp:nvSpPr>
      <dsp:spPr>
        <a:xfrm>
          <a:off x="677110" y="1466983"/>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b="0" kern="1200" dirty="0">
              <a:solidFill>
                <a:srgbClr val="000000"/>
              </a:solidFill>
              <a:latin typeface="Arial"/>
              <a:cs typeface="Arial"/>
            </a:rPr>
            <a:t>To compare the topological structures of the TMFG graphs, measurements such as CPL, MOL, mean LCC, and global clustering coefficient, frequently used in the literature, were applied to these graphs.</a:t>
          </a:r>
          <a:r>
            <a:rPr lang="en-US" sz="1500" b="0" kern="1200" dirty="0">
              <a:latin typeface="Arial"/>
              <a:cs typeface="Arial"/>
            </a:rPr>
            <a:t> </a:t>
          </a:r>
          <a:endParaRPr lang="en-US" sz="1500" b="0" kern="1200" dirty="0">
            <a:latin typeface="Neue Haas Grotesk Text Pro"/>
            <a:cs typeface="Arial"/>
          </a:endParaRPr>
        </a:p>
      </dsp:txBody>
      <dsp:txXfrm>
        <a:off x="677110" y="1466983"/>
        <a:ext cx="9807905" cy="586242"/>
      </dsp:txXfrm>
    </dsp:sp>
    <dsp:sp modelId="{C29ECB41-6E5C-426E-9D4F-BBA05F9E4CAD}">
      <dsp:nvSpPr>
        <dsp:cNvPr id="0" name=""/>
        <dsp:cNvSpPr/>
      </dsp:nvSpPr>
      <dsp:spPr>
        <a:xfrm>
          <a:off x="0" y="2199786"/>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2F77C-7E5E-48B5-B577-0D967646A4D3}">
      <dsp:nvSpPr>
        <dsp:cNvPr id="0" name=""/>
        <dsp:cNvSpPr/>
      </dsp:nvSpPr>
      <dsp:spPr>
        <a:xfrm>
          <a:off x="177338" y="2331691"/>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66939-16D3-41D2-881A-2D405BDDA8A2}">
      <dsp:nvSpPr>
        <dsp:cNvPr id="0" name=""/>
        <dsp:cNvSpPr/>
      </dsp:nvSpPr>
      <dsp:spPr>
        <a:xfrm>
          <a:off x="677110" y="2199786"/>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kern="1200" dirty="0">
              <a:solidFill>
                <a:srgbClr val="000000"/>
              </a:solidFill>
              <a:latin typeface="Arial"/>
              <a:cs typeface="Arial"/>
            </a:rPr>
            <a:t>During the crisis periods impacting the FTSE100, BIST, and Nasdaq-100 indices, high oscillations were observed. </a:t>
          </a:r>
          <a:endParaRPr lang="en-US" sz="1500" kern="1200" dirty="0">
            <a:latin typeface="Neue Haas Grotesk Text Pro"/>
            <a:cs typeface="Arial"/>
          </a:endParaRPr>
        </a:p>
      </dsp:txBody>
      <dsp:txXfrm>
        <a:off x="677110" y="2199786"/>
        <a:ext cx="9807905" cy="586242"/>
      </dsp:txXfrm>
    </dsp:sp>
    <dsp:sp modelId="{F4BB7CF8-1EEE-407E-AAD9-2F1A5CB96927}">
      <dsp:nvSpPr>
        <dsp:cNvPr id="0" name=""/>
        <dsp:cNvSpPr/>
      </dsp:nvSpPr>
      <dsp:spPr>
        <a:xfrm>
          <a:off x="0" y="2932590"/>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60B2F-E025-4DDB-B1FB-D6FB90870EC0}">
      <dsp:nvSpPr>
        <dsp:cNvPr id="0" name=""/>
        <dsp:cNvSpPr/>
      </dsp:nvSpPr>
      <dsp:spPr>
        <a:xfrm>
          <a:off x="177338" y="3064495"/>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38899-4A98-414C-8D03-5722D895D471}">
      <dsp:nvSpPr>
        <dsp:cNvPr id="0" name=""/>
        <dsp:cNvSpPr/>
      </dsp:nvSpPr>
      <dsp:spPr>
        <a:xfrm>
          <a:off x="677110" y="2932590"/>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kern="1200" dirty="0">
              <a:solidFill>
                <a:srgbClr val="000000"/>
              </a:solidFill>
              <a:latin typeface="Arial"/>
              <a:cs typeface="Arial"/>
            </a:rPr>
            <a:t> Measurements alone are not strong indicators for TMFG </a:t>
          </a:r>
          <a:r>
            <a:rPr lang="en-US" sz="1500" kern="1200" dirty="0">
              <a:latin typeface="Arial"/>
              <a:cs typeface="Arial"/>
            </a:rPr>
            <a:t>filtering</a:t>
          </a:r>
          <a:endParaRPr lang="en-US" sz="1500" kern="1200" dirty="0">
            <a:latin typeface="Neue Haas Grotesk Text Pro"/>
            <a:cs typeface="Arial"/>
          </a:endParaRPr>
        </a:p>
      </dsp:txBody>
      <dsp:txXfrm>
        <a:off x="677110" y="2932590"/>
        <a:ext cx="9807905" cy="586242"/>
      </dsp:txXfrm>
    </dsp:sp>
    <dsp:sp modelId="{11FC105F-6EEC-4B73-BECB-2E8B4E28CBA7}">
      <dsp:nvSpPr>
        <dsp:cNvPr id="0" name=""/>
        <dsp:cNvSpPr/>
      </dsp:nvSpPr>
      <dsp:spPr>
        <a:xfrm>
          <a:off x="0" y="3665394"/>
          <a:ext cx="10485016" cy="5862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D5001-25F3-482C-BF75-94D1970695DD}">
      <dsp:nvSpPr>
        <dsp:cNvPr id="0" name=""/>
        <dsp:cNvSpPr/>
      </dsp:nvSpPr>
      <dsp:spPr>
        <a:xfrm>
          <a:off x="177338" y="3797298"/>
          <a:ext cx="322433" cy="322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5E4F18-ADC7-48AE-9FD7-329E81256B77}">
      <dsp:nvSpPr>
        <dsp:cNvPr id="0" name=""/>
        <dsp:cNvSpPr/>
      </dsp:nvSpPr>
      <dsp:spPr>
        <a:xfrm>
          <a:off x="677110" y="3665394"/>
          <a:ext cx="9807905" cy="586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44" tIns="62044" rIns="62044" bIns="62044" numCol="1" spcCol="1270" anchor="ctr" anchorCtr="0">
          <a:noAutofit/>
        </a:bodyPr>
        <a:lstStyle/>
        <a:p>
          <a:pPr marL="0" lvl="0" indent="0" algn="l" defTabSz="666750">
            <a:lnSpc>
              <a:spcPct val="100000"/>
            </a:lnSpc>
            <a:spcBef>
              <a:spcPct val="0"/>
            </a:spcBef>
            <a:spcAft>
              <a:spcPct val="35000"/>
            </a:spcAft>
            <a:buNone/>
          </a:pPr>
          <a:r>
            <a:rPr lang="en-US" sz="1500" kern="1200" dirty="0">
              <a:solidFill>
                <a:srgbClr val="000000"/>
              </a:solidFill>
              <a:latin typeface="Arial"/>
              <a:cs typeface="Arial"/>
            </a:rPr>
            <a:t>The most noticeable change occurred for the BIST market index because VDG cells formed tighter granules. </a:t>
          </a:r>
          <a:endParaRPr lang="en-US" sz="1500" kern="1200" dirty="0">
            <a:latin typeface="Arial"/>
            <a:cs typeface="Arial"/>
          </a:endParaRPr>
        </a:p>
      </dsp:txBody>
      <dsp:txXfrm>
        <a:off x="677110" y="3665394"/>
        <a:ext cx="9807905" cy="5862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7854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0242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47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1030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2030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03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8243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9895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1389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3203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9/3/2023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53133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9/3/2023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17588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81CC1FBA-66BE-437A-BCBC-ED8178A68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88136" y="3955718"/>
            <a:ext cx="5510372" cy="2339168"/>
          </a:xfrm>
        </p:spPr>
        <p:txBody>
          <a:bodyPr vert="horz" lIns="91440" tIns="45720" rIns="91440" bIns="45720" rtlCol="0" anchor="t">
            <a:normAutofit fontScale="90000"/>
          </a:bodyPr>
          <a:lstStyle/>
          <a:p>
            <a:pPr algn="ctr"/>
            <a:r>
              <a:rPr lang="en-US" sz="3400" b="1" kern="1200" cap="none" baseline="0" dirty="0">
                <a:latin typeface="+mj-lt"/>
                <a:ea typeface="+mj-ea"/>
                <a:cs typeface="+mj-cs"/>
              </a:rPr>
              <a:t>FINAL YEAR PROJECT</a:t>
            </a:r>
            <a:br>
              <a:rPr lang="en-US" sz="3400" b="1" kern="1200" cap="none" baseline="0" dirty="0"/>
            </a:br>
            <a:br>
              <a:rPr lang="en-US" sz="3400" b="1" kern="1200" cap="none" baseline="0" dirty="0"/>
            </a:br>
            <a:br>
              <a:rPr lang="en-US" sz="3400" b="1" kern="1200" cap="none" baseline="0" dirty="0"/>
            </a:br>
            <a:r>
              <a:rPr lang="en-US" sz="3400" b="1" kern="1200" cap="none" baseline="0" dirty="0">
                <a:latin typeface="+mj-lt"/>
                <a:ea typeface="+mj-ea"/>
                <a:cs typeface="+mj-cs"/>
              </a:rPr>
              <a:t>LITERATURE REVIEW</a:t>
            </a:r>
            <a:br>
              <a:rPr lang="en-US" sz="3400" b="1" kern="1200" cap="none" baseline="0" dirty="0"/>
            </a:br>
            <a:br>
              <a:rPr lang="en-US" sz="3400" cap="none" dirty="0"/>
            </a:br>
            <a:r>
              <a:rPr lang="en-US" sz="1600" b="1" kern="1200" cap="none" baseline="0" dirty="0">
                <a:latin typeface="+mj-lt"/>
                <a:ea typeface="+mj-ea"/>
                <a:cs typeface="+mj-cs"/>
              </a:rPr>
              <a:t>04.09.23</a:t>
            </a:r>
            <a:endParaRPr lang="en-US">
              <a:ea typeface="+mj-ea"/>
              <a:cs typeface="+mj-cs"/>
            </a:endParaRPr>
          </a:p>
          <a:p>
            <a:endParaRPr lang="en-US" sz="3400" b="1" kern="1200" cap="none" baseline="0">
              <a:solidFill>
                <a:schemeClr val="tx1"/>
              </a:solidFill>
              <a:latin typeface="+mj-lt"/>
              <a:ea typeface="+mj-ea"/>
              <a:cs typeface="+mj-cs"/>
            </a:endParaRPr>
          </a:p>
        </p:txBody>
      </p:sp>
      <p:pic>
        <p:nvPicPr>
          <p:cNvPr id="4" name="Picture 3" descr="Network Technology Background">
            <a:extLst>
              <a:ext uri="{FF2B5EF4-FFF2-40B4-BE49-F238E27FC236}">
                <a16:creationId xmlns:a16="http://schemas.microsoft.com/office/drawing/2014/main" id="{10808031-C130-FCEB-1BB9-FCC42B39EF05}"/>
              </a:ext>
            </a:extLst>
          </p:cNvPr>
          <p:cNvPicPr>
            <a:picLocks noChangeAspect="1"/>
          </p:cNvPicPr>
          <p:nvPr/>
        </p:nvPicPr>
        <p:blipFill rotWithShape="1">
          <a:blip r:embed="rId2">
            <a:alphaModFix/>
          </a:blip>
          <a:srcRect t="12006" b="39711"/>
          <a:stretch/>
        </p:blipFill>
        <p:spPr>
          <a:xfrm>
            <a:off x="20" y="1"/>
            <a:ext cx="12191980" cy="3428999"/>
          </a:xfrm>
          <a:prstGeom prst="rect">
            <a:avLst/>
          </a:prstGeom>
        </p:spPr>
      </p:pic>
      <p:cxnSp>
        <p:nvCxnSpPr>
          <p:cNvPr id="47" name="Straight Connector 46">
            <a:extLst>
              <a:ext uri="{FF2B5EF4-FFF2-40B4-BE49-F238E27FC236}">
                <a16:creationId xmlns:a16="http://schemas.microsoft.com/office/drawing/2014/main" id="{E29BA74B-ECB4-4E0C-ADC9-17655FFE15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0522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7182035" y="4159951"/>
            <a:ext cx="4422062" cy="2423411"/>
          </a:xfrm>
        </p:spPr>
        <p:txBody>
          <a:bodyPr vert="horz" lIns="91440" tIns="45720" rIns="91440" bIns="45720" rtlCol="0" anchor="t">
            <a:normAutofit/>
          </a:bodyPr>
          <a:lstStyle/>
          <a:p>
            <a:pPr indent="-228600">
              <a:buFont typeface="Neue Haas Grotesk Text Pro" panose="020B0504020202020204" pitchFamily="34" charset="0"/>
              <a:buChar char="-"/>
            </a:pPr>
            <a:r>
              <a:rPr lang="en-US" sz="1400"/>
              <a:t>CB.EN.U4CSE20309 -  Avantika Balaji</a:t>
            </a:r>
          </a:p>
          <a:p>
            <a:pPr indent="-228600">
              <a:buFont typeface="Neue Haas Grotesk Text Pro" panose="020B0504020202020204" pitchFamily="34" charset="0"/>
              <a:buChar char="-"/>
            </a:pPr>
            <a:r>
              <a:rPr lang="en-US" sz="1400"/>
              <a:t>CB.EN.U4CSE20311 -   Charitha Uppalapati</a:t>
            </a:r>
          </a:p>
          <a:p>
            <a:pPr indent="-228600">
              <a:buFont typeface="Neue Haas Grotesk Text Pro" panose="020B0504020202020204" pitchFamily="34" charset="0"/>
              <a:buChar char="-"/>
            </a:pPr>
            <a:r>
              <a:rPr lang="en-US" sz="1400"/>
              <a:t>CB.EN.U4CSE20324 -  Pavan Sai</a:t>
            </a:r>
          </a:p>
          <a:p>
            <a:pPr indent="-228600">
              <a:buFont typeface="Neue Haas Grotesk Text Pro" panose="020B0504020202020204" pitchFamily="34" charset="0"/>
              <a:buChar char="-"/>
            </a:pPr>
            <a:r>
              <a:rPr lang="en-US" sz="1400"/>
              <a:t>CB.EN.U4CSE20326 -  Kausalyaa Sri</a:t>
            </a:r>
          </a:p>
        </p:txBody>
      </p:sp>
    </p:spTree>
    <p:extLst>
      <p:ext uri="{BB962C8B-B14F-4D97-AF65-F5344CB8AC3E}">
        <p14:creationId xmlns:p14="http://schemas.microsoft.com/office/powerpoint/2010/main" val="243125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B36F-0500-17BE-58A5-8E476464D736}"/>
              </a:ext>
            </a:extLst>
          </p:cNvPr>
          <p:cNvSpPr>
            <a:spLocks noGrp="1"/>
          </p:cNvSpPr>
          <p:nvPr>
            <p:ph type="title"/>
          </p:nvPr>
        </p:nvSpPr>
        <p:spPr/>
        <p:txBody>
          <a:bodyPr/>
          <a:lstStyle/>
          <a:p>
            <a:r>
              <a:rPr lang="en-US" dirty="0"/>
              <a:t>PAPER - 2</a:t>
            </a:r>
          </a:p>
        </p:txBody>
      </p:sp>
      <p:graphicFrame>
        <p:nvGraphicFramePr>
          <p:cNvPr id="5" name="Content Placeholder 2">
            <a:extLst>
              <a:ext uri="{FF2B5EF4-FFF2-40B4-BE49-F238E27FC236}">
                <a16:creationId xmlns:a16="http://schemas.microsoft.com/office/drawing/2014/main" id="{079A5DB9-D1D4-7464-B7DC-9945BCA62F33}"/>
              </a:ext>
            </a:extLst>
          </p:cNvPr>
          <p:cNvGraphicFramePr>
            <a:graphicFrameLocks noGrp="1"/>
          </p:cNvGraphicFramePr>
          <p:nvPr>
            <p:ph idx="1"/>
          </p:nvPr>
        </p:nvGraphicFramePr>
        <p:xfrm>
          <a:off x="851398" y="1937312"/>
          <a:ext cx="10485016" cy="425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632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1088136" y="1088136"/>
            <a:ext cx="10270671" cy="1188720"/>
          </a:xfrm>
        </p:spPr>
        <p:txBody>
          <a:bodyPr>
            <a:normAutofit/>
          </a:bodyPr>
          <a:lstStyle/>
          <a:p>
            <a:r>
              <a:rPr lang="en-US" sz="4800" dirty="0"/>
              <a:t>PAPER - 2</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482646" y="1845978"/>
            <a:ext cx="5815297" cy="4388736"/>
          </a:xfrm>
        </p:spPr>
        <p:txBody>
          <a:bodyPr vert="horz" lIns="91440" tIns="45720" rIns="91440" bIns="45720" rtlCol="0" anchor="t">
            <a:noAutofit/>
          </a:bodyPr>
          <a:lstStyle/>
          <a:p>
            <a:pPr marL="0" indent="0">
              <a:lnSpc>
                <a:spcPct val="120000"/>
              </a:lnSpc>
              <a:buNone/>
            </a:pPr>
            <a:r>
              <a:rPr lang="en-US" b="1" dirty="0"/>
              <a:t>Research Gaps : </a:t>
            </a:r>
          </a:p>
          <a:p>
            <a:pPr marL="0" indent="0">
              <a:lnSpc>
                <a:spcPct val="120000"/>
              </a:lnSpc>
              <a:buNone/>
            </a:pPr>
            <a:r>
              <a:rPr lang="en-US" dirty="0">
                <a:latin typeface="Arial"/>
                <a:cs typeface="Arial"/>
              </a:rPr>
              <a:t>• Limited time period dataset </a:t>
            </a:r>
            <a:endParaRPr lang="en-US" dirty="0">
              <a:latin typeface="Neue Haas Grotesk Text Pro"/>
              <a:cs typeface="Arial"/>
            </a:endParaRPr>
          </a:p>
          <a:p>
            <a:pPr marL="0" indent="0">
              <a:lnSpc>
                <a:spcPct val="120000"/>
              </a:lnSpc>
              <a:buNone/>
            </a:pPr>
            <a:r>
              <a:rPr lang="en-US" dirty="0">
                <a:latin typeface="Arial"/>
                <a:cs typeface="Arial"/>
              </a:rPr>
              <a:t>• Limited only to the S&amp;P 500 as a single stock market index </a:t>
            </a:r>
            <a:endParaRPr lang="en-US" dirty="0">
              <a:latin typeface="Neue Haas Grotesk Text Pro"/>
              <a:cs typeface="Arial"/>
            </a:endParaRPr>
          </a:p>
          <a:p>
            <a:pPr marL="0" indent="0">
              <a:lnSpc>
                <a:spcPct val="120000"/>
              </a:lnSpc>
              <a:buNone/>
            </a:pPr>
            <a:r>
              <a:rPr lang="en-US" dirty="0">
                <a:latin typeface="Arial"/>
                <a:cs typeface="Arial"/>
              </a:rPr>
              <a:t>• Incorporating only internal factors, not included external economic factors, news sentiment and geopolitical events </a:t>
            </a:r>
            <a:endParaRPr lang="en-US">
              <a:latin typeface="Neue Haas Grotesk Text Pro"/>
              <a:cs typeface="Arial"/>
            </a:endParaRPr>
          </a:p>
          <a:p>
            <a:pPr marL="0" indent="0">
              <a:lnSpc>
                <a:spcPct val="120000"/>
              </a:lnSpc>
              <a:buNone/>
            </a:pPr>
            <a:r>
              <a:rPr lang="en-US" dirty="0">
                <a:latin typeface="Arial"/>
                <a:cs typeface="Arial"/>
              </a:rPr>
              <a:t>• ARIMA - baseline model</a:t>
            </a:r>
            <a:endParaRPr lang="en-US" dirty="0"/>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22404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7A25-EA47-99CD-BAC9-B65AD5D02C05}"/>
              </a:ext>
            </a:extLst>
          </p:cNvPr>
          <p:cNvSpPr>
            <a:spLocks noGrp="1"/>
          </p:cNvSpPr>
          <p:nvPr>
            <p:ph type="title"/>
          </p:nvPr>
        </p:nvSpPr>
        <p:spPr>
          <a:xfrm>
            <a:off x="1091203" y="1069848"/>
            <a:ext cx="6308775" cy="2049620"/>
          </a:xfrm>
        </p:spPr>
        <p:txBody>
          <a:bodyPr vert="horz" lIns="91440" tIns="45720" rIns="91440" bIns="45720" rtlCol="0">
            <a:normAutofit/>
          </a:bodyPr>
          <a:lstStyle/>
          <a:p>
            <a:r>
              <a:rPr lang="en-US" sz="6000" cap="all" dirty="0"/>
              <a:t>Paper - 3</a:t>
            </a:r>
            <a:endParaRPr lang="en-US" sz="6000" dirty="0"/>
          </a:p>
        </p:txBody>
      </p:sp>
      <p:cxnSp>
        <p:nvCxnSpPr>
          <p:cNvPr id="22" name="Straight Connector 2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E50D9-8EEC-0648-11C2-ECE9D526ED9B}"/>
              </a:ext>
            </a:extLst>
          </p:cNvPr>
          <p:cNvSpPr>
            <a:spLocks noGrp="1"/>
          </p:cNvSpPr>
          <p:nvPr>
            <p:ph idx="1"/>
          </p:nvPr>
        </p:nvSpPr>
        <p:spPr>
          <a:xfrm>
            <a:off x="1134270" y="2366736"/>
            <a:ext cx="6223996" cy="3105978"/>
          </a:xfrm>
        </p:spPr>
        <p:txBody>
          <a:bodyPr vert="horz" lIns="91440" tIns="45720" rIns="91440" bIns="45720" rtlCol="0" anchor="t">
            <a:normAutofit lnSpcReduction="10000"/>
          </a:bodyPr>
          <a:lstStyle/>
          <a:p>
            <a:pPr marL="0" indent="0">
              <a:lnSpc>
                <a:spcPct val="120000"/>
              </a:lnSpc>
              <a:buNone/>
            </a:pPr>
            <a:r>
              <a:rPr lang="en-US" b="1" dirty="0">
                <a:ea typeface="+mn-lt"/>
                <a:cs typeface="+mn-lt"/>
              </a:rPr>
              <a:t>Title </a:t>
            </a:r>
            <a:r>
              <a:rPr lang="en-US" dirty="0">
                <a:ea typeface="+mn-lt"/>
                <a:cs typeface="+mn-lt"/>
              </a:rPr>
              <a:t>: </a:t>
            </a:r>
            <a:r>
              <a:rPr lang="en-US" dirty="0">
                <a:latin typeface="Arial"/>
                <a:ea typeface="+mn-lt"/>
                <a:cs typeface="Arial"/>
              </a:rPr>
              <a:t>Uncovering dynamic stock return correlations with multilayer network analysis (2019)</a:t>
            </a:r>
          </a:p>
          <a:p>
            <a:pPr marL="0" indent="0">
              <a:lnSpc>
                <a:spcPct val="120000"/>
              </a:lnSpc>
              <a:buNone/>
            </a:pPr>
            <a:r>
              <a:rPr lang="en-US" b="1" dirty="0">
                <a:latin typeface="Arial"/>
                <a:cs typeface="Arial"/>
              </a:rPr>
              <a:t>Author </a:t>
            </a:r>
            <a:r>
              <a:rPr lang="en-US" dirty="0">
                <a:latin typeface="Arial"/>
                <a:cs typeface="Arial"/>
              </a:rPr>
              <a:t>: </a:t>
            </a:r>
            <a:r>
              <a:rPr lang="en-US" dirty="0">
                <a:solidFill>
                  <a:srgbClr val="000000"/>
                </a:solidFill>
                <a:latin typeface="Arial"/>
                <a:ea typeface="+mn-lt"/>
                <a:cs typeface="Arial"/>
              </a:rPr>
              <a:t>Danielle N. Rubin, Danielle S Bassett and Robert Ready</a:t>
            </a:r>
            <a:endParaRPr lang="en-US" dirty="0">
              <a:latin typeface="Arial"/>
              <a:cs typeface="Arial"/>
            </a:endParaRPr>
          </a:p>
          <a:p>
            <a:pPr marL="0" indent="0">
              <a:lnSpc>
                <a:spcPct val="120000"/>
              </a:lnSpc>
              <a:buNone/>
            </a:pPr>
            <a:r>
              <a:rPr lang="en-US" b="1" dirty="0">
                <a:latin typeface="Arial"/>
                <a:cs typeface="Arial"/>
              </a:rPr>
              <a:t>Problem Statement</a:t>
            </a:r>
            <a:r>
              <a:rPr lang="en-US" dirty="0">
                <a:latin typeface="Arial"/>
                <a:cs typeface="Arial"/>
              </a:rPr>
              <a:t> : The paper aims to investigate correlations of stock returns within 30 industry portfolios from 1927 to 2014 and to understand the changing mesoscale network structure of the correlations, to understand the factors influencing the evolution</a:t>
            </a:r>
          </a:p>
        </p:txBody>
      </p:sp>
      <p:pic>
        <p:nvPicPr>
          <p:cNvPr id="16" name="Picture 15" descr="Codes on papers">
            <a:extLst>
              <a:ext uri="{FF2B5EF4-FFF2-40B4-BE49-F238E27FC236}">
                <a16:creationId xmlns:a16="http://schemas.microsoft.com/office/drawing/2014/main" id="{58445C3E-ED9B-101D-7705-DD67E5652005}"/>
              </a:ext>
            </a:extLst>
          </p:cNvPr>
          <p:cNvPicPr>
            <a:picLocks noChangeAspect="1"/>
          </p:cNvPicPr>
          <p:nvPr/>
        </p:nvPicPr>
        <p:blipFill rotWithShape="1">
          <a:blip r:embed="rId2"/>
          <a:srcRect l="26674" r="37778" b="-3"/>
          <a:stretch/>
        </p:blipFill>
        <p:spPr>
          <a:xfrm>
            <a:off x="8534400" y="10"/>
            <a:ext cx="3657601" cy="6857990"/>
          </a:xfrm>
          <a:prstGeom prst="rect">
            <a:avLst/>
          </a:prstGeom>
        </p:spPr>
      </p:pic>
    </p:spTree>
    <p:extLst>
      <p:ext uri="{BB962C8B-B14F-4D97-AF65-F5344CB8AC3E}">
        <p14:creationId xmlns:p14="http://schemas.microsoft.com/office/powerpoint/2010/main" val="217568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807010" y="629457"/>
            <a:ext cx="10270671" cy="1188720"/>
          </a:xfrm>
        </p:spPr>
        <p:txBody>
          <a:bodyPr>
            <a:normAutofit/>
          </a:bodyPr>
          <a:lstStyle/>
          <a:p>
            <a:r>
              <a:rPr lang="en-US" sz="4800" dirty="0"/>
              <a:t>PAPER - 3</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808160" y="1402094"/>
            <a:ext cx="5963257" cy="4891803"/>
          </a:xfrm>
        </p:spPr>
        <p:txBody>
          <a:bodyPr vert="horz" lIns="91440" tIns="45720" rIns="91440" bIns="45720" rtlCol="0" anchor="t">
            <a:noAutofit/>
          </a:bodyPr>
          <a:lstStyle/>
          <a:p>
            <a:pPr marL="0" indent="0">
              <a:lnSpc>
                <a:spcPct val="120000"/>
              </a:lnSpc>
              <a:buNone/>
            </a:pPr>
            <a:r>
              <a:rPr lang="en-US" sz="1500" b="1" dirty="0"/>
              <a:t>Key Argument</a:t>
            </a:r>
            <a:r>
              <a:rPr lang="en-US" sz="1500" dirty="0"/>
              <a:t> :</a:t>
            </a:r>
            <a:r>
              <a:rPr lang="en-US" sz="1500" dirty="0">
                <a:latin typeface="Arial"/>
                <a:cs typeface="Arial"/>
              </a:rPr>
              <a:t> Applying network science techniques to </a:t>
            </a:r>
            <a:r>
              <a:rPr lang="en-US" sz="1500" dirty="0" err="1">
                <a:latin typeface="Arial"/>
                <a:cs typeface="Arial"/>
              </a:rPr>
              <a:t>analyse</a:t>
            </a:r>
            <a:r>
              <a:rPr lang="en-US" sz="1500" dirty="0">
                <a:latin typeface="Arial"/>
                <a:cs typeface="Arial"/>
              </a:rPr>
              <a:t> time-varying correlations of stock returns among industry portfolios. The changes reflect shifts in the US economy and industry dynamics, that are not explained by traditional measures like average correlations</a:t>
            </a:r>
            <a:endParaRPr lang="en-US" sz="1500" dirty="0"/>
          </a:p>
          <a:p>
            <a:pPr marL="0" indent="0">
              <a:lnSpc>
                <a:spcPct val="120000"/>
              </a:lnSpc>
              <a:buNone/>
            </a:pPr>
            <a:r>
              <a:rPr lang="en-US" sz="1500" b="1" dirty="0">
                <a:latin typeface="Arial"/>
                <a:cs typeface="Arial"/>
              </a:rPr>
              <a:t>Dataset and Tools Used:</a:t>
            </a:r>
            <a:r>
              <a:rPr lang="en-US" sz="1500" dirty="0">
                <a:latin typeface="Arial"/>
                <a:cs typeface="Arial"/>
              </a:rPr>
              <a:t> • Daily stock return time series for 30 different industry portfolios spanning from 1927-2014 • Network Science methods • Multilayer Network Analysis • Community Detection • Statistical Testing</a:t>
            </a:r>
          </a:p>
          <a:p>
            <a:pPr marL="0" indent="0">
              <a:lnSpc>
                <a:spcPct val="120000"/>
              </a:lnSpc>
              <a:buNone/>
            </a:pPr>
            <a:r>
              <a:rPr lang="en-US" sz="1500" b="1" dirty="0">
                <a:latin typeface="Arial"/>
                <a:cs typeface="Arial"/>
              </a:rPr>
              <a:t>Research Method : </a:t>
            </a:r>
            <a:endParaRPr lang="en-US" sz="1500" dirty="0"/>
          </a:p>
          <a:p>
            <a:pPr marL="0" indent="0">
              <a:lnSpc>
                <a:spcPct val="120000"/>
              </a:lnSpc>
              <a:buNone/>
            </a:pPr>
            <a:r>
              <a:rPr lang="en-US" sz="1500" dirty="0">
                <a:latin typeface="Arial"/>
                <a:cs typeface="Arial"/>
              </a:rPr>
              <a:t>1. Network Science - representing network </a:t>
            </a:r>
            <a:endParaRPr lang="en-US" sz="1500">
              <a:latin typeface="Neue Haas Grotesk Text Pro"/>
              <a:cs typeface="Arial"/>
            </a:endParaRPr>
          </a:p>
          <a:p>
            <a:pPr marL="0" indent="0">
              <a:lnSpc>
                <a:spcPct val="120000"/>
              </a:lnSpc>
              <a:buNone/>
            </a:pPr>
            <a:r>
              <a:rPr lang="en-US" sz="1500" dirty="0">
                <a:latin typeface="Arial"/>
                <a:cs typeface="Arial"/>
              </a:rPr>
              <a:t>2. Community Detection </a:t>
            </a:r>
            <a:endParaRPr lang="en-US" sz="1500">
              <a:latin typeface="Neue Haas Grotesk Text Pro"/>
              <a:cs typeface="Arial"/>
            </a:endParaRPr>
          </a:p>
          <a:p>
            <a:pPr marL="0" indent="0">
              <a:lnSpc>
                <a:spcPct val="120000"/>
              </a:lnSpc>
              <a:buNone/>
            </a:pPr>
            <a:r>
              <a:rPr lang="en-US" sz="1500" dirty="0">
                <a:latin typeface="Arial"/>
                <a:cs typeface="Arial"/>
              </a:rPr>
              <a:t>3. Temporal Analysis - time-series + mathematical modeling </a:t>
            </a:r>
            <a:endParaRPr lang="en-US" sz="1500">
              <a:latin typeface="Neue Haas Grotesk Text Pro"/>
              <a:cs typeface="Arial"/>
            </a:endParaRPr>
          </a:p>
          <a:p>
            <a:pPr marL="0" indent="0">
              <a:lnSpc>
                <a:spcPct val="120000"/>
              </a:lnSpc>
              <a:buNone/>
            </a:pPr>
            <a:r>
              <a:rPr lang="en-US" sz="1500" dirty="0">
                <a:latin typeface="Arial"/>
                <a:cs typeface="Arial"/>
              </a:rPr>
              <a:t>4. Statistical Testing - random permutations using p-values </a:t>
            </a:r>
            <a:endParaRPr lang="en-US" sz="1500">
              <a:latin typeface="Neue Haas Grotesk Text Pro"/>
              <a:cs typeface="Arial"/>
            </a:endParaRPr>
          </a:p>
          <a:p>
            <a:pPr marL="0" indent="0">
              <a:lnSpc>
                <a:spcPct val="120000"/>
              </a:lnSpc>
              <a:buNone/>
            </a:pPr>
            <a:r>
              <a:rPr lang="en-US" sz="1500">
                <a:latin typeface="Arial"/>
                <a:cs typeface="Arial"/>
              </a:rPr>
              <a:t>5. Robustness Analysis - resolution </a:t>
            </a:r>
            <a:r>
              <a:rPr lang="en-US" sz="1500" dirty="0">
                <a:latin typeface="Arial"/>
                <a:cs typeface="Arial"/>
              </a:rPr>
              <a:t>parameters </a:t>
            </a:r>
            <a:endParaRPr lang="en-US" sz="1500" dirty="0"/>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273665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B36F-0500-17BE-58A5-8E476464D736}"/>
              </a:ext>
            </a:extLst>
          </p:cNvPr>
          <p:cNvSpPr>
            <a:spLocks noGrp="1"/>
          </p:cNvSpPr>
          <p:nvPr>
            <p:ph type="title"/>
          </p:nvPr>
        </p:nvSpPr>
        <p:spPr/>
        <p:txBody>
          <a:bodyPr/>
          <a:lstStyle/>
          <a:p>
            <a:r>
              <a:rPr lang="en-US" dirty="0"/>
              <a:t>PAPER - 3</a:t>
            </a:r>
          </a:p>
        </p:txBody>
      </p:sp>
      <p:graphicFrame>
        <p:nvGraphicFramePr>
          <p:cNvPr id="5" name="Content Placeholder 2">
            <a:extLst>
              <a:ext uri="{FF2B5EF4-FFF2-40B4-BE49-F238E27FC236}">
                <a16:creationId xmlns:a16="http://schemas.microsoft.com/office/drawing/2014/main" id="{079A5DB9-D1D4-7464-B7DC-9945BCA62F33}"/>
              </a:ext>
            </a:extLst>
          </p:cNvPr>
          <p:cNvGraphicFramePr>
            <a:graphicFrameLocks noGrp="1"/>
          </p:cNvGraphicFramePr>
          <p:nvPr>
            <p:ph idx="1"/>
          </p:nvPr>
        </p:nvGraphicFramePr>
        <p:xfrm>
          <a:off x="851398" y="1937312"/>
          <a:ext cx="10485016" cy="425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49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1088136" y="1088136"/>
            <a:ext cx="10270671" cy="1188720"/>
          </a:xfrm>
        </p:spPr>
        <p:txBody>
          <a:bodyPr>
            <a:normAutofit/>
          </a:bodyPr>
          <a:lstStyle/>
          <a:p>
            <a:r>
              <a:rPr lang="en-US" sz="4800" dirty="0"/>
              <a:t>PAPER - 3</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482646" y="1845978"/>
            <a:ext cx="5815297" cy="4388736"/>
          </a:xfrm>
        </p:spPr>
        <p:txBody>
          <a:bodyPr vert="horz" lIns="91440" tIns="45720" rIns="91440" bIns="45720" rtlCol="0" anchor="t">
            <a:noAutofit/>
          </a:bodyPr>
          <a:lstStyle/>
          <a:p>
            <a:pPr marL="0" indent="0">
              <a:lnSpc>
                <a:spcPct val="120000"/>
              </a:lnSpc>
              <a:buNone/>
            </a:pPr>
            <a:r>
              <a:rPr lang="en-US" b="1" dirty="0"/>
              <a:t>Research Gaps : </a:t>
            </a:r>
          </a:p>
          <a:p>
            <a:pPr marL="0" indent="0">
              <a:lnSpc>
                <a:spcPct val="120000"/>
              </a:lnSpc>
              <a:buNone/>
            </a:pPr>
            <a:r>
              <a:rPr lang="en-US" dirty="0">
                <a:latin typeface="Arial"/>
                <a:cs typeface="Arial"/>
              </a:rPr>
              <a:t>• Does not delve deep into underlying causal mechanisms driving the changes </a:t>
            </a:r>
            <a:endParaRPr lang="en-US" dirty="0">
              <a:latin typeface="Neue Haas Grotesk Text Pro"/>
              <a:cs typeface="Arial"/>
            </a:endParaRPr>
          </a:p>
          <a:p>
            <a:pPr marL="0" indent="0">
              <a:lnSpc>
                <a:spcPct val="120000"/>
              </a:lnSpc>
              <a:buNone/>
            </a:pPr>
            <a:r>
              <a:rPr lang="en-US" dirty="0">
                <a:latin typeface="Arial"/>
                <a:cs typeface="Arial"/>
              </a:rPr>
              <a:t>• Focuses only on the US stock market, no global perspective </a:t>
            </a:r>
            <a:endParaRPr lang="en-US">
              <a:latin typeface="Neue Haas Grotesk Text Pro"/>
              <a:cs typeface="Arial"/>
            </a:endParaRPr>
          </a:p>
          <a:p>
            <a:pPr marL="0" indent="0">
              <a:lnSpc>
                <a:spcPct val="120000"/>
              </a:lnSpc>
              <a:buNone/>
            </a:pPr>
            <a:r>
              <a:rPr lang="en-US" dirty="0">
                <a:latin typeface="Arial"/>
                <a:cs typeface="Arial"/>
              </a:rPr>
              <a:t>• Only talks about IT and Energy sector, more detailed sectoral analysis can be done </a:t>
            </a:r>
            <a:endParaRPr lang="en-US">
              <a:latin typeface="Neue Haas Grotesk Text Pro"/>
              <a:cs typeface="Arial"/>
            </a:endParaRPr>
          </a:p>
          <a:p>
            <a:pPr marL="0" indent="0">
              <a:lnSpc>
                <a:spcPct val="120000"/>
              </a:lnSpc>
              <a:buNone/>
            </a:pPr>
            <a:r>
              <a:rPr lang="en-US" dirty="0">
                <a:latin typeface="Arial"/>
                <a:cs typeface="Arial"/>
              </a:rPr>
              <a:t>• Role of govt policies, regulations in shaping industry could be another approach </a:t>
            </a:r>
            <a:endParaRPr lang="en-US">
              <a:cs typeface="Arial"/>
            </a:endParaRPr>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266813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7A25-EA47-99CD-BAC9-B65AD5D02C05}"/>
              </a:ext>
            </a:extLst>
          </p:cNvPr>
          <p:cNvSpPr>
            <a:spLocks noGrp="1"/>
          </p:cNvSpPr>
          <p:nvPr>
            <p:ph type="title"/>
          </p:nvPr>
        </p:nvSpPr>
        <p:spPr>
          <a:xfrm>
            <a:off x="1091203" y="1069848"/>
            <a:ext cx="6308775" cy="2049620"/>
          </a:xfrm>
        </p:spPr>
        <p:txBody>
          <a:bodyPr vert="horz" lIns="91440" tIns="45720" rIns="91440" bIns="45720" rtlCol="0">
            <a:normAutofit/>
          </a:bodyPr>
          <a:lstStyle/>
          <a:p>
            <a:r>
              <a:rPr lang="en-US" sz="6000" cap="all" dirty="0"/>
              <a:t>Paper - 4</a:t>
            </a:r>
            <a:endParaRPr lang="en-US" sz="6000" dirty="0"/>
          </a:p>
        </p:txBody>
      </p:sp>
      <p:cxnSp>
        <p:nvCxnSpPr>
          <p:cNvPr id="22" name="Straight Connector 2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E50D9-8EEC-0648-11C2-ECE9D526ED9B}"/>
              </a:ext>
            </a:extLst>
          </p:cNvPr>
          <p:cNvSpPr>
            <a:spLocks noGrp="1"/>
          </p:cNvSpPr>
          <p:nvPr>
            <p:ph idx="1"/>
          </p:nvPr>
        </p:nvSpPr>
        <p:spPr>
          <a:xfrm>
            <a:off x="1134270" y="2366736"/>
            <a:ext cx="6223996" cy="3105978"/>
          </a:xfrm>
        </p:spPr>
        <p:txBody>
          <a:bodyPr vert="horz" lIns="91440" tIns="45720" rIns="91440" bIns="45720" rtlCol="0" anchor="t">
            <a:normAutofit lnSpcReduction="10000"/>
          </a:bodyPr>
          <a:lstStyle/>
          <a:p>
            <a:pPr marL="0" indent="0">
              <a:lnSpc>
                <a:spcPct val="120000"/>
              </a:lnSpc>
              <a:buNone/>
            </a:pPr>
            <a:r>
              <a:rPr lang="en-US" b="1" dirty="0">
                <a:ea typeface="+mn-lt"/>
                <a:cs typeface="+mn-lt"/>
              </a:rPr>
              <a:t>Title </a:t>
            </a:r>
            <a:r>
              <a:rPr lang="en-US" dirty="0">
                <a:ea typeface="+mn-lt"/>
                <a:cs typeface="+mn-lt"/>
              </a:rPr>
              <a:t>: </a:t>
            </a:r>
            <a:r>
              <a:rPr lang="en-US" dirty="0">
                <a:latin typeface="Arial"/>
                <a:ea typeface="+mn-lt"/>
                <a:cs typeface="Arial"/>
              </a:rPr>
              <a:t>Correlation Network Analysis in the Stock Exchange of Thailand (2021)</a:t>
            </a:r>
          </a:p>
          <a:p>
            <a:pPr marL="0" indent="0">
              <a:lnSpc>
                <a:spcPct val="120000"/>
              </a:lnSpc>
              <a:buNone/>
            </a:pPr>
            <a:r>
              <a:rPr lang="en-US" b="1" dirty="0">
                <a:latin typeface="Arial"/>
                <a:cs typeface="Arial"/>
              </a:rPr>
              <a:t>Author </a:t>
            </a:r>
            <a:r>
              <a:rPr lang="en-US" dirty="0">
                <a:latin typeface="Arial"/>
                <a:cs typeface="Arial"/>
              </a:rPr>
              <a:t>: </a:t>
            </a:r>
            <a:r>
              <a:rPr lang="en-US" dirty="0" err="1">
                <a:solidFill>
                  <a:srgbClr val="000000"/>
                </a:solidFill>
                <a:latin typeface="Arial"/>
                <a:ea typeface="+mn-lt"/>
                <a:cs typeface="Arial"/>
              </a:rPr>
              <a:t>Nuttapol</a:t>
            </a:r>
            <a:r>
              <a:rPr lang="en-US" dirty="0">
                <a:solidFill>
                  <a:srgbClr val="000000"/>
                </a:solidFill>
                <a:latin typeface="Arial"/>
                <a:ea typeface="+mn-lt"/>
                <a:cs typeface="Arial"/>
              </a:rPr>
              <a:t> </a:t>
            </a:r>
            <a:r>
              <a:rPr lang="en-US" dirty="0" err="1">
                <a:solidFill>
                  <a:srgbClr val="000000"/>
                </a:solidFill>
                <a:latin typeface="Arial"/>
                <a:ea typeface="+mn-lt"/>
                <a:cs typeface="Arial"/>
              </a:rPr>
              <a:t>Thitaweera</a:t>
            </a:r>
            <a:r>
              <a:rPr lang="en-US" dirty="0">
                <a:solidFill>
                  <a:srgbClr val="000000"/>
                </a:solidFill>
                <a:latin typeface="Arial"/>
                <a:ea typeface="+mn-lt"/>
                <a:cs typeface="Arial"/>
              </a:rPr>
              <a:t> and </a:t>
            </a:r>
            <a:r>
              <a:rPr lang="en-US" dirty="0" err="1">
                <a:solidFill>
                  <a:srgbClr val="000000"/>
                </a:solidFill>
                <a:latin typeface="Arial"/>
                <a:ea typeface="+mn-lt"/>
                <a:cs typeface="Arial"/>
              </a:rPr>
              <a:t>Sukree</a:t>
            </a:r>
            <a:r>
              <a:rPr lang="en-US" dirty="0">
                <a:solidFill>
                  <a:srgbClr val="000000"/>
                </a:solidFill>
                <a:latin typeface="Arial"/>
                <a:ea typeface="+mn-lt"/>
                <a:cs typeface="Arial"/>
              </a:rPr>
              <a:t> </a:t>
            </a:r>
            <a:r>
              <a:rPr lang="en-US" dirty="0" err="1">
                <a:solidFill>
                  <a:srgbClr val="000000"/>
                </a:solidFill>
                <a:latin typeface="Arial"/>
                <a:ea typeface="+mn-lt"/>
                <a:cs typeface="Arial"/>
              </a:rPr>
              <a:t>Sinthupinyo</a:t>
            </a:r>
            <a:endParaRPr lang="en-US" dirty="0" err="1">
              <a:latin typeface="Arial"/>
              <a:cs typeface="Arial"/>
            </a:endParaRPr>
          </a:p>
          <a:p>
            <a:pPr marL="0" indent="0">
              <a:lnSpc>
                <a:spcPct val="120000"/>
              </a:lnSpc>
              <a:buNone/>
            </a:pPr>
            <a:r>
              <a:rPr lang="en-US" b="1" dirty="0">
                <a:latin typeface="Arial"/>
                <a:cs typeface="Arial"/>
              </a:rPr>
              <a:t>Problem Statement</a:t>
            </a:r>
            <a:r>
              <a:rPr lang="en-US" dirty="0">
                <a:latin typeface="Arial"/>
                <a:cs typeface="Arial"/>
              </a:rPr>
              <a:t> : The paper focuses on analyzing stock relationships in Thailand's top hundred stocks by market capitalization using dynamic time warping (DTW) and network analysis. It aims to develop a method for assessing stock correlations, addressing stock market complexity and volatility.</a:t>
            </a:r>
          </a:p>
        </p:txBody>
      </p:sp>
      <p:pic>
        <p:nvPicPr>
          <p:cNvPr id="16" name="Picture 15" descr="Codes on papers">
            <a:extLst>
              <a:ext uri="{FF2B5EF4-FFF2-40B4-BE49-F238E27FC236}">
                <a16:creationId xmlns:a16="http://schemas.microsoft.com/office/drawing/2014/main" id="{58445C3E-ED9B-101D-7705-DD67E5652005}"/>
              </a:ext>
            </a:extLst>
          </p:cNvPr>
          <p:cNvPicPr>
            <a:picLocks noChangeAspect="1"/>
          </p:cNvPicPr>
          <p:nvPr/>
        </p:nvPicPr>
        <p:blipFill rotWithShape="1">
          <a:blip r:embed="rId2"/>
          <a:srcRect l="26674" r="37778" b="-3"/>
          <a:stretch/>
        </p:blipFill>
        <p:spPr>
          <a:xfrm>
            <a:off x="8534400" y="10"/>
            <a:ext cx="3657601" cy="6857990"/>
          </a:xfrm>
          <a:prstGeom prst="rect">
            <a:avLst/>
          </a:prstGeom>
        </p:spPr>
      </p:pic>
    </p:spTree>
    <p:extLst>
      <p:ext uri="{BB962C8B-B14F-4D97-AF65-F5344CB8AC3E}">
        <p14:creationId xmlns:p14="http://schemas.microsoft.com/office/powerpoint/2010/main" val="290625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807010" y="629457"/>
            <a:ext cx="10270671" cy="1188720"/>
          </a:xfrm>
        </p:spPr>
        <p:txBody>
          <a:bodyPr>
            <a:normAutofit/>
          </a:bodyPr>
          <a:lstStyle/>
          <a:p>
            <a:r>
              <a:rPr lang="en-US" sz="4800" dirty="0"/>
              <a:t>PAPER - 4</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808160" y="1402094"/>
            <a:ext cx="5963257" cy="5172929"/>
          </a:xfrm>
        </p:spPr>
        <p:txBody>
          <a:bodyPr vert="horz" lIns="91440" tIns="45720" rIns="91440" bIns="45720" rtlCol="0" anchor="t">
            <a:noAutofit/>
          </a:bodyPr>
          <a:lstStyle/>
          <a:p>
            <a:pPr marL="0" indent="0">
              <a:lnSpc>
                <a:spcPct val="120000"/>
              </a:lnSpc>
              <a:buNone/>
            </a:pPr>
            <a:r>
              <a:rPr lang="en-US" sz="1500" b="1" dirty="0"/>
              <a:t>Key Argument</a:t>
            </a:r>
            <a:r>
              <a:rPr lang="en-US" sz="1500" dirty="0"/>
              <a:t> :</a:t>
            </a:r>
            <a:r>
              <a:rPr lang="en-US" sz="1500" dirty="0">
                <a:latin typeface="Arial"/>
                <a:cs typeface="Arial"/>
              </a:rPr>
              <a:t> The research paper argues that employing dynamic time warping (DTW) for stock correlation analysis • Network analysis techniques, coupled with DTW, unveil valuable insights into stock network dynamics, such as identifying influential stocks and detecting hidden community structures.</a:t>
            </a:r>
            <a:endParaRPr lang="en-US" sz="1500" dirty="0"/>
          </a:p>
          <a:p>
            <a:pPr marL="0" indent="0">
              <a:lnSpc>
                <a:spcPct val="120000"/>
              </a:lnSpc>
              <a:buNone/>
            </a:pPr>
            <a:r>
              <a:rPr lang="en-US" sz="1500" b="1" dirty="0">
                <a:latin typeface="Arial"/>
                <a:cs typeface="Arial"/>
              </a:rPr>
              <a:t>Dataset and Tools Used:</a:t>
            </a:r>
            <a:r>
              <a:rPr lang="en-US" sz="1500" dirty="0">
                <a:latin typeface="Arial"/>
                <a:cs typeface="Arial"/>
              </a:rPr>
              <a:t> Daily closing price data of stocks from July 2018 to June 2020 (Yahoo Finance) • Gephi for network visualization and analysis • dynamic time warping (DTW)  • various network centrality measures for assessing stock importance.</a:t>
            </a:r>
          </a:p>
          <a:p>
            <a:pPr marL="0" indent="0">
              <a:lnSpc>
                <a:spcPct val="120000"/>
              </a:lnSpc>
              <a:buNone/>
            </a:pPr>
            <a:r>
              <a:rPr lang="en-US" sz="1500" b="1" dirty="0">
                <a:latin typeface="Arial"/>
                <a:cs typeface="Arial"/>
              </a:rPr>
              <a:t>Research Method : </a:t>
            </a:r>
            <a:endParaRPr lang="en-US" sz="1500" dirty="0"/>
          </a:p>
          <a:p>
            <a:pPr marL="0" indent="0">
              <a:lnSpc>
                <a:spcPct val="120000"/>
              </a:lnSpc>
              <a:buNone/>
            </a:pPr>
            <a:r>
              <a:rPr lang="en-US" sz="1500" dirty="0">
                <a:latin typeface="Arial"/>
                <a:cs typeface="Arial"/>
              </a:rPr>
              <a:t>1. Time Series Decomposition 2. Dynamic Time Warping (DTW) </a:t>
            </a:r>
          </a:p>
          <a:p>
            <a:pPr marL="0" indent="0">
              <a:lnSpc>
                <a:spcPct val="120000"/>
              </a:lnSpc>
              <a:buNone/>
            </a:pPr>
            <a:r>
              <a:rPr lang="en-US" sz="1500" dirty="0">
                <a:latin typeface="Arial"/>
                <a:cs typeface="Arial"/>
              </a:rPr>
              <a:t>3. Graph Theory  4. Network Centrality Measures </a:t>
            </a:r>
          </a:p>
          <a:p>
            <a:pPr marL="0" indent="0">
              <a:lnSpc>
                <a:spcPct val="120000"/>
              </a:lnSpc>
              <a:buNone/>
            </a:pPr>
            <a:r>
              <a:rPr lang="en-US" sz="1500" dirty="0">
                <a:latin typeface="Arial"/>
                <a:cs typeface="Arial"/>
              </a:rPr>
              <a:t>5. Community Detection Algorithms 6. Data Visualization (using Gephi) </a:t>
            </a:r>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3499691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B36F-0500-17BE-58A5-8E476464D736}"/>
              </a:ext>
            </a:extLst>
          </p:cNvPr>
          <p:cNvSpPr>
            <a:spLocks noGrp="1"/>
          </p:cNvSpPr>
          <p:nvPr>
            <p:ph type="title"/>
          </p:nvPr>
        </p:nvSpPr>
        <p:spPr/>
        <p:txBody>
          <a:bodyPr/>
          <a:lstStyle/>
          <a:p>
            <a:r>
              <a:rPr lang="en-US" dirty="0"/>
              <a:t>PAPER - 4</a:t>
            </a:r>
          </a:p>
        </p:txBody>
      </p:sp>
      <p:graphicFrame>
        <p:nvGraphicFramePr>
          <p:cNvPr id="5" name="Content Placeholder 2">
            <a:extLst>
              <a:ext uri="{FF2B5EF4-FFF2-40B4-BE49-F238E27FC236}">
                <a16:creationId xmlns:a16="http://schemas.microsoft.com/office/drawing/2014/main" id="{079A5DB9-D1D4-7464-B7DC-9945BCA62F33}"/>
              </a:ext>
            </a:extLst>
          </p:cNvPr>
          <p:cNvGraphicFramePr>
            <a:graphicFrameLocks noGrp="1"/>
          </p:cNvGraphicFramePr>
          <p:nvPr>
            <p:ph idx="1"/>
          </p:nvPr>
        </p:nvGraphicFramePr>
        <p:xfrm>
          <a:off x="851398" y="1937312"/>
          <a:ext cx="10485016" cy="425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229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1088136" y="1088136"/>
            <a:ext cx="10270671" cy="1188720"/>
          </a:xfrm>
        </p:spPr>
        <p:txBody>
          <a:bodyPr>
            <a:normAutofit/>
          </a:bodyPr>
          <a:lstStyle/>
          <a:p>
            <a:r>
              <a:rPr lang="en-US" sz="4800" dirty="0"/>
              <a:t>PAPER - 4</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482646" y="1845978"/>
            <a:ext cx="5815297" cy="4388736"/>
          </a:xfrm>
        </p:spPr>
        <p:txBody>
          <a:bodyPr vert="horz" lIns="91440" tIns="45720" rIns="91440" bIns="45720" rtlCol="0" anchor="t">
            <a:noAutofit/>
          </a:bodyPr>
          <a:lstStyle/>
          <a:p>
            <a:pPr marL="0" indent="0">
              <a:lnSpc>
                <a:spcPct val="120000"/>
              </a:lnSpc>
              <a:buNone/>
            </a:pPr>
            <a:r>
              <a:rPr lang="en-US" b="1" dirty="0"/>
              <a:t>Research Gaps : </a:t>
            </a:r>
          </a:p>
          <a:p>
            <a:pPr marL="171450" indent="-171450">
              <a:lnSpc>
                <a:spcPct val="120000"/>
              </a:lnSpc>
              <a:buFont typeface="Wingdings"/>
              <a:buChar char="§"/>
            </a:pPr>
            <a:r>
              <a:rPr lang="en-US" dirty="0">
                <a:latin typeface="Arial"/>
                <a:cs typeface="Arial"/>
              </a:rPr>
              <a:t>Limited Time Frame (July 2018 to June 2020) </a:t>
            </a:r>
          </a:p>
          <a:p>
            <a:pPr marL="171450" indent="-171450">
              <a:lnSpc>
                <a:spcPct val="120000"/>
              </a:lnSpc>
              <a:buFont typeface="Wingdings"/>
              <a:buChar char="§"/>
            </a:pPr>
            <a:r>
              <a:rPr lang="en-US" dirty="0">
                <a:latin typeface="Arial"/>
                <a:cs typeface="Arial"/>
              </a:rPr>
              <a:t>Exclusion of Additional Data Sources </a:t>
            </a:r>
          </a:p>
          <a:p>
            <a:pPr marL="171450" indent="-171450">
              <a:lnSpc>
                <a:spcPct val="120000"/>
              </a:lnSpc>
              <a:buFont typeface="Wingdings"/>
              <a:buChar char="§"/>
            </a:pPr>
            <a:r>
              <a:rPr lang="en-US" dirty="0">
                <a:latin typeface="Arial"/>
                <a:cs typeface="Arial"/>
              </a:rPr>
              <a:t>Neglect of External Factors </a:t>
            </a:r>
          </a:p>
          <a:p>
            <a:pPr marL="171450" indent="-171450">
              <a:lnSpc>
                <a:spcPct val="120000"/>
              </a:lnSpc>
              <a:buFont typeface="Wingdings"/>
              <a:buChar char="§"/>
            </a:pPr>
            <a:r>
              <a:rPr lang="en-US" dirty="0">
                <a:latin typeface="Arial"/>
                <a:cs typeface="Arial"/>
              </a:rPr>
              <a:t>Absence of Predictive Analysis </a:t>
            </a:r>
            <a:br>
              <a:rPr lang="en-US" dirty="0">
                <a:latin typeface="Arial"/>
                <a:cs typeface="Arial"/>
              </a:rPr>
            </a:br>
            <a:endParaRPr lang="en-US" dirty="0">
              <a:latin typeface="Arial"/>
              <a:cs typeface="Arial"/>
            </a:endParaRPr>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4269258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CE54A2A-DF49-4800-82E7-3AF9353F8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10808031-C130-FCEB-1BB9-FCC42B39EF05}"/>
              </a:ext>
            </a:extLst>
          </p:cNvPr>
          <p:cNvPicPr>
            <a:picLocks noChangeAspect="1"/>
          </p:cNvPicPr>
          <p:nvPr/>
        </p:nvPicPr>
        <p:blipFill rotWithShape="1">
          <a:blip r:embed="rId2">
            <a:alphaModFix amt="60000"/>
          </a:blip>
          <a:srcRect b="3434"/>
          <a:stretch/>
        </p:blipFill>
        <p:spPr>
          <a:xfrm>
            <a:off x="20" y="10"/>
            <a:ext cx="12191980" cy="6857990"/>
          </a:xfrm>
          <a:prstGeom prst="rect">
            <a:avLst/>
          </a:prstGeom>
        </p:spPr>
      </p:pic>
      <p:sp>
        <p:nvSpPr>
          <p:cNvPr id="2" name="Title 1"/>
          <p:cNvSpPr>
            <a:spLocks noGrp="1"/>
          </p:cNvSpPr>
          <p:nvPr>
            <p:ph type="ctrTitle"/>
          </p:nvPr>
        </p:nvSpPr>
        <p:spPr>
          <a:xfrm>
            <a:off x="1007758" y="2364888"/>
            <a:ext cx="10654171" cy="2133754"/>
          </a:xfrm>
        </p:spPr>
        <p:txBody>
          <a:bodyPr anchor="t">
            <a:normAutofit fontScale="90000"/>
          </a:bodyPr>
          <a:lstStyle/>
          <a:p>
            <a:pPr algn="ctr"/>
            <a:r>
              <a:rPr lang="en-US" sz="4000" dirty="0">
                <a:solidFill>
                  <a:srgbClr val="FFFFFF"/>
                </a:solidFill>
                <a:ea typeface="+mj-lt"/>
                <a:cs typeface="+mj-lt"/>
              </a:rPr>
              <a:t>Title</a:t>
            </a:r>
            <a:br>
              <a:rPr lang="en-US" sz="4000" u="sng" dirty="0">
                <a:solidFill>
                  <a:srgbClr val="FFFFFF"/>
                </a:solidFill>
                <a:ea typeface="+mj-lt"/>
                <a:cs typeface="+mj-lt"/>
              </a:rPr>
            </a:br>
            <a:r>
              <a:rPr lang="en-US" sz="4000" dirty="0">
                <a:solidFill>
                  <a:srgbClr val="FFFFFF"/>
                </a:solidFill>
                <a:ea typeface="+mj-lt"/>
                <a:cs typeface="+mj-lt"/>
              </a:rPr>
              <a:t> </a:t>
            </a:r>
            <a:br>
              <a:rPr lang="en-US" sz="4000" dirty="0">
                <a:solidFill>
                  <a:srgbClr val="FFFFFF"/>
                </a:solidFill>
                <a:ea typeface="+mj-lt"/>
                <a:cs typeface="+mj-lt"/>
              </a:rPr>
            </a:br>
            <a:r>
              <a:rPr lang="en-US" sz="4000" b="0" dirty="0">
                <a:solidFill>
                  <a:srgbClr val="FFFFFF"/>
                </a:solidFill>
                <a:ea typeface="+mj-lt"/>
                <a:cs typeface="+mj-lt"/>
              </a:rPr>
              <a:t>Enhancing Stock Market Insights with Network-Based Analysis</a:t>
            </a:r>
            <a:endParaRPr lang="en-US" sz="4000" b="0">
              <a:solidFill>
                <a:srgbClr val="FFFFFF"/>
              </a:solidFill>
            </a:endParaRPr>
          </a:p>
          <a:p>
            <a:endParaRPr lang="en-US" sz="6200">
              <a:solidFill>
                <a:srgbClr val="FFFFFF"/>
              </a:solidFill>
            </a:endParaRPr>
          </a:p>
        </p:txBody>
      </p:sp>
      <p:cxnSp>
        <p:nvCxnSpPr>
          <p:cNvPr id="22" name="Straight Connector 21">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6934"/>
            <a:ext cx="804195" cy="0"/>
          </a:xfrm>
          <a:prstGeom prst="line">
            <a:avLst/>
          </a:prstGeom>
          <a:ln w="1238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7A25-EA47-99CD-BAC9-B65AD5D02C05}"/>
              </a:ext>
            </a:extLst>
          </p:cNvPr>
          <p:cNvSpPr>
            <a:spLocks noGrp="1"/>
          </p:cNvSpPr>
          <p:nvPr>
            <p:ph type="title"/>
          </p:nvPr>
        </p:nvSpPr>
        <p:spPr>
          <a:xfrm>
            <a:off x="1091203" y="1069848"/>
            <a:ext cx="6308775" cy="2049620"/>
          </a:xfrm>
        </p:spPr>
        <p:txBody>
          <a:bodyPr vert="horz" lIns="91440" tIns="45720" rIns="91440" bIns="45720" rtlCol="0">
            <a:normAutofit/>
          </a:bodyPr>
          <a:lstStyle/>
          <a:p>
            <a:r>
              <a:rPr lang="en-US" sz="6000" cap="all" dirty="0"/>
              <a:t>Paper - 5</a:t>
            </a:r>
            <a:endParaRPr lang="en-US" sz="6000" dirty="0"/>
          </a:p>
        </p:txBody>
      </p:sp>
      <p:cxnSp>
        <p:nvCxnSpPr>
          <p:cNvPr id="22" name="Straight Connector 2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E50D9-8EEC-0648-11C2-ECE9D526ED9B}"/>
              </a:ext>
            </a:extLst>
          </p:cNvPr>
          <p:cNvSpPr>
            <a:spLocks noGrp="1"/>
          </p:cNvSpPr>
          <p:nvPr>
            <p:ph idx="1"/>
          </p:nvPr>
        </p:nvSpPr>
        <p:spPr>
          <a:xfrm>
            <a:off x="1134270" y="2366736"/>
            <a:ext cx="6223996" cy="3105978"/>
          </a:xfrm>
        </p:spPr>
        <p:txBody>
          <a:bodyPr vert="horz" lIns="91440" tIns="45720" rIns="91440" bIns="45720" rtlCol="0" anchor="t">
            <a:normAutofit fontScale="92500" lnSpcReduction="20000"/>
          </a:bodyPr>
          <a:lstStyle/>
          <a:p>
            <a:pPr marL="0" indent="0">
              <a:lnSpc>
                <a:spcPct val="120000"/>
              </a:lnSpc>
              <a:buNone/>
            </a:pPr>
            <a:r>
              <a:rPr lang="en-US" b="1" dirty="0">
                <a:ea typeface="+mn-lt"/>
                <a:cs typeface="+mn-lt"/>
              </a:rPr>
              <a:t>Title </a:t>
            </a:r>
            <a:r>
              <a:rPr lang="en-US" dirty="0">
                <a:ea typeface="+mn-lt"/>
                <a:cs typeface="+mn-lt"/>
              </a:rPr>
              <a:t>: </a:t>
            </a:r>
            <a:r>
              <a:rPr lang="en-US" dirty="0">
                <a:latin typeface="Arial"/>
                <a:ea typeface="+mn-lt"/>
                <a:cs typeface="Arial"/>
              </a:rPr>
              <a:t>Structure and dynamics of </a:t>
            </a:r>
            <a:r>
              <a:rPr lang="en-US" err="1">
                <a:latin typeface="Arial"/>
                <a:ea typeface="+mn-lt"/>
                <a:cs typeface="Arial"/>
              </a:rPr>
              <a:t>fnancial</a:t>
            </a:r>
            <a:r>
              <a:rPr lang="en-US" dirty="0">
                <a:latin typeface="Arial"/>
                <a:ea typeface="+mn-lt"/>
                <a:cs typeface="Arial"/>
              </a:rPr>
              <a:t> networks by feature ranking method (2021)</a:t>
            </a:r>
          </a:p>
          <a:p>
            <a:pPr marL="0" indent="0">
              <a:lnSpc>
                <a:spcPct val="120000"/>
              </a:lnSpc>
              <a:buNone/>
            </a:pPr>
            <a:r>
              <a:rPr lang="en-US" b="1" dirty="0">
                <a:latin typeface="Arial"/>
                <a:cs typeface="Arial"/>
              </a:rPr>
              <a:t>Author </a:t>
            </a:r>
            <a:r>
              <a:rPr lang="en-US" dirty="0">
                <a:latin typeface="Arial"/>
                <a:cs typeface="Arial"/>
              </a:rPr>
              <a:t>: </a:t>
            </a:r>
            <a:r>
              <a:rPr lang="en-US" dirty="0">
                <a:solidFill>
                  <a:srgbClr val="000000"/>
                </a:solidFill>
                <a:latin typeface="Arial"/>
                <a:ea typeface="+mn-lt"/>
                <a:cs typeface="Arial"/>
              </a:rPr>
              <a:t>Mahmudul Islam Rakib, </a:t>
            </a:r>
            <a:r>
              <a:rPr lang="en-US" dirty="0" err="1">
                <a:solidFill>
                  <a:srgbClr val="000000"/>
                </a:solidFill>
                <a:latin typeface="Arial"/>
                <a:ea typeface="+mn-lt"/>
                <a:cs typeface="Arial"/>
              </a:rPr>
              <a:t>Ashadun</a:t>
            </a:r>
            <a:r>
              <a:rPr lang="en-US" dirty="0">
                <a:solidFill>
                  <a:srgbClr val="000000"/>
                </a:solidFill>
                <a:latin typeface="Arial"/>
                <a:ea typeface="+mn-lt"/>
                <a:cs typeface="Arial"/>
              </a:rPr>
              <a:t> Nobi, Jae Woo Lee</a:t>
            </a:r>
            <a:endParaRPr lang="en-US" dirty="0" err="1">
              <a:latin typeface="Arial"/>
              <a:cs typeface="Arial"/>
            </a:endParaRPr>
          </a:p>
          <a:p>
            <a:pPr marL="0" indent="0">
              <a:lnSpc>
                <a:spcPct val="120000"/>
              </a:lnSpc>
              <a:buNone/>
            </a:pPr>
            <a:r>
              <a:rPr lang="en-US" b="1" dirty="0">
                <a:latin typeface="Arial"/>
                <a:cs typeface="Arial"/>
              </a:rPr>
              <a:t>Problem Statement</a:t>
            </a:r>
            <a:r>
              <a:rPr lang="en-US" dirty="0">
                <a:latin typeface="Arial"/>
                <a:cs typeface="Arial"/>
              </a:rPr>
              <a:t> : The paper addresses the challenge of reconstructing financial networks using a novel feature ranking approach in machine learning. It aims to better understand financial market dynamics, identify influential stocks, and detect potential market crashes using network analysis and entropy. </a:t>
            </a:r>
            <a:br>
              <a:rPr lang="en-US" dirty="0">
                <a:latin typeface="Arial"/>
                <a:cs typeface="Arial"/>
              </a:rPr>
            </a:br>
            <a:endParaRPr lang="en-US" dirty="0">
              <a:latin typeface="Arial"/>
              <a:cs typeface="Arial"/>
            </a:endParaRPr>
          </a:p>
        </p:txBody>
      </p:sp>
      <p:pic>
        <p:nvPicPr>
          <p:cNvPr id="16" name="Picture 15" descr="Codes on papers">
            <a:extLst>
              <a:ext uri="{FF2B5EF4-FFF2-40B4-BE49-F238E27FC236}">
                <a16:creationId xmlns:a16="http://schemas.microsoft.com/office/drawing/2014/main" id="{58445C3E-ED9B-101D-7705-DD67E5652005}"/>
              </a:ext>
            </a:extLst>
          </p:cNvPr>
          <p:cNvPicPr>
            <a:picLocks noChangeAspect="1"/>
          </p:cNvPicPr>
          <p:nvPr/>
        </p:nvPicPr>
        <p:blipFill rotWithShape="1">
          <a:blip r:embed="rId2"/>
          <a:srcRect l="26674" r="37778" b="-3"/>
          <a:stretch/>
        </p:blipFill>
        <p:spPr>
          <a:xfrm>
            <a:off x="8534400" y="10"/>
            <a:ext cx="3657601" cy="6857990"/>
          </a:xfrm>
          <a:prstGeom prst="rect">
            <a:avLst/>
          </a:prstGeom>
        </p:spPr>
      </p:pic>
    </p:spTree>
    <p:extLst>
      <p:ext uri="{BB962C8B-B14F-4D97-AF65-F5344CB8AC3E}">
        <p14:creationId xmlns:p14="http://schemas.microsoft.com/office/powerpoint/2010/main" val="161348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807010" y="207768"/>
            <a:ext cx="10270671" cy="1188720"/>
          </a:xfrm>
        </p:spPr>
        <p:txBody>
          <a:bodyPr>
            <a:normAutofit/>
          </a:bodyPr>
          <a:lstStyle/>
          <a:p>
            <a:r>
              <a:rPr lang="en-US" sz="4800" dirty="0"/>
              <a:t>PAPER - 5</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741578" y="1061783"/>
            <a:ext cx="5963257" cy="5172929"/>
          </a:xfrm>
        </p:spPr>
        <p:txBody>
          <a:bodyPr vert="horz" lIns="91440" tIns="45720" rIns="91440" bIns="45720" rtlCol="0" anchor="t">
            <a:noAutofit/>
          </a:bodyPr>
          <a:lstStyle/>
          <a:p>
            <a:pPr marL="0" indent="0">
              <a:lnSpc>
                <a:spcPct val="120000"/>
              </a:lnSpc>
              <a:buNone/>
            </a:pPr>
            <a:r>
              <a:rPr lang="en-US" sz="1500" b="1" dirty="0"/>
              <a:t>Key Argument</a:t>
            </a:r>
            <a:r>
              <a:rPr lang="en-US" sz="1500" dirty="0"/>
              <a:t> :</a:t>
            </a:r>
            <a:r>
              <a:rPr lang="en-US" sz="1500" dirty="0">
                <a:latin typeface="Arial"/>
                <a:cs typeface="Arial"/>
              </a:rPr>
              <a:t> The research paper argues that dynamic thresholds derived from feature ranking matrices can effectively identify financial crises, highlights influential companies during crises, and emphasizes the utility of increasing entropy as a market instability indicator.</a:t>
            </a:r>
            <a:endParaRPr lang="en-US" sz="1500" dirty="0"/>
          </a:p>
          <a:p>
            <a:pPr marL="0" indent="0">
              <a:lnSpc>
                <a:spcPct val="120000"/>
              </a:lnSpc>
              <a:buNone/>
            </a:pPr>
            <a:r>
              <a:rPr lang="en-US" sz="1500" b="1" dirty="0">
                <a:latin typeface="Arial"/>
                <a:cs typeface="Arial"/>
              </a:rPr>
              <a:t>Dataset and Tools Used: </a:t>
            </a:r>
            <a:r>
              <a:rPr lang="en-US" sz="1500" dirty="0">
                <a:latin typeface="Arial"/>
                <a:cs typeface="Arial"/>
              </a:rPr>
              <a:t>Daily closing price data for 375 companies listed in the S&amp;P 500 index from 1998 to 2012, sourced from Yahoo Finance • Random Forest and </a:t>
            </a:r>
            <a:r>
              <a:rPr lang="en-US" sz="1500" dirty="0" err="1">
                <a:latin typeface="Arial"/>
                <a:cs typeface="Arial"/>
              </a:rPr>
              <a:t>XGBoost</a:t>
            </a:r>
            <a:r>
              <a:rPr lang="en-US" sz="1500" dirty="0">
                <a:latin typeface="Arial"/>
                <a:cs typeface="Arial"/>
              </a:rPr>
              <a:t> algorithms, to construct feature ranking matrices </a:t>
            </a:r>
            <a:endParaRPr lang="en-US" sz="1500" dirty="0">
              <a:latin typeface="Neue Haas Grotesk Text Pro"/>
              <a:cs typeface="Arial"/>
            </a:endParaRPr>
          </a:p>
          <a:p>
            <a:pPr marL="0" indent="0">
              <a:lnSpc>
                <a:spcPct val="120000"/>
              </a:lnSpc>
              <a:buNone/>
            </a:pPr>
            <a:r>
              <a:rPr lang="en-US" sz="1500" b="1" dirty="0">
                <a:latin typeface="Arial"/>
                <a:cs typeface="Arial"/>
              </a:rPr>
              <a:t>Research Method : </a:t>
            </a:r>
            <a:endParaRPr lang="en-US" sz="1500" dirty="0"/>
          </a:p>
          <a:p>
            <a:pPr>
              <a:lnSpc>
                <a:spcPct val="120000"/>
              </a:lnSpc>
              <a:buAutoNum type="arabicPeriod"/>
            </a:pPr>
            <a:r>
              <a:rPr lang="en-US" sz="1500" dirty="0">
                <a:latin typeface="Arial"/>
                <a:cs typeface="Arial"/>
              </a:rPr>
              <a:t>Feature Ranking: Random Forest, </a:t>
            </a:r>
            <a:r>
              <a:rPr lang="en-US" sz="1500" dirty="0" err="1">
                <a:latin typeface="Arial"/>
                <a:cs typeface="Arial"/>
              </a:rPr>
              <a:t>XGBoost</a:t>
            </a:r>
            <a:r>
              <a:rPr lang="en-US" sz="1500" dirty="0">
                <a:latin typeface="Arial"/>
                <a:cs typeface="Arial"/>
              </a:rPr>
              <a:t> - to create feature ranking matrices. </a:t>
            </a:r>
            <a:endParaRPr lang="en-US" sz="1500">
              <a:latin typeface="Neue Haas Grotesk Text Pro"/>
              <a:cs typeface="Arial"/>
            </a:endParaRPr>
          </a:p>
          <a:p>
            <a:pPr>
              <a:lnSpc>
                <a:spcPct val="120000"/>
              </a:lnSpc>
              <a:buAutoNum type="arabicPeriod"/>
            </a:pPr>
            <a:r>
              <a:rPr lang="en-US" sz="1500" dirty="0">
                <a:latin typeface="Arial"/>
                <a:cs typeface="Arial"/>
              </a:rPr>
              <a:t>Threshold Calculation: Dynamic and static thresholds derived from feature ranking matrices. </a:t>
            </a:r>
            <a:endParaRPr lang="en-US" sz="1500">
              <a:latin typeface="Neue Haas Grotesk Text Pro"/>
              <a:cs typeface="Arial"/>
            </a:endParaRPr>
          </a:p>
          <a:p>
            <a:pPr>
              <a:lnSpc>
                <a:spcPct val="120000"/>
              </a:lnSpc>
              <a:buAutoNum type="arabicPeriod"/>
            </a:pPr>
            <a:r>
              <a:rPr lang="en-US" sz="1500" dirty="0">
                <a:latin typeface="Arial"/>
                <a:cs typeface="Arial"/>
              </a:rPr>
              <a:t>Network Construction: Creation of directed networks to visualize relationships among financial entities. </a:t>
            </a:r>
            <a:endParaRPr lang="en-US" sz="1500">
              <a:latin typeface="Neue Haas Grotesk Text Pro"/>
              <a:cs typeface="Arial"/>
            </a:endParaRPr>
          </a:p>
          <a:p>
            <a:pPr>
              <a:lnSpc>
                <a:spcPct val="120000"/>
              </a:lnSpc>
              <a:buAutoNum type="arabicPeriod"/>
            </a:pPr>
            <a:r>
              <a:rPr lang="en-US" sz="1500" dirty="0">
                <a:latin typeface="Arial"/>
                <a:cs typeface="Arial"/>
              </a:rPr>
              <a:t>Influential Company Identification     5. Entropy Analysis</a:t>
            </a:r>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324221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B36F-0500-17BE-58A5-8E476464D736}"/>
              </a:ext>
            </a:extLst>
          </p:cNvPr>
          <p:cNvSpPr>
            <a:spLocks noGrp="1"/>
          </p:cNvSpPr>
          <p:nvPr>
            <p:ph type="title"/>
          </p:nvPr>
        </p:nvSpPr>
        <p:spPr/>
        <p:txBody>
          <a:bodyPr/>
          <a:lstStyle/>
          <a:p>
            <a:r>
              <a:rPr lang="en-US" dirty="0"/>
              <a:t>PAPER - 5</a:t>
            </a:r>
          </a:p>
        </p:txBody>
      </p:sp>
      <p:graphicFrame>
        <p:nvGraphicFramePr>
          <p:cNvPr id="5" name="Content Placeholder 2">
            <a:extLst>
              <a:ext uri="{FF2B5EF4-FFF2-40B4-BE49-F238E27FC236}">
                <a16:creationId xmlns:a16="http://schemas.microsoft.com/office/drawing/2014/main" id="{079A5DB9-D1D4-7464-B7DC-9945BCA62F33}"/>
              </a:ext>
            </a:extLst>
          </p:cNvPr>
          <p:cNvGraphicFramePr>
            <a:graphicFrameLocks noGrp="1"/>
          </p:cNvGraphicFramePr>
          <p:nvPr>
            <p:ph idx="1"/>
          </p:nvPr>
        </p:nvGraphicFramePr>
        <p:xfrm>
          <a:off x="851398" y="1937312"/>
          <a:ext cx="10485016" cy="425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067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1088136" y="1088136"/>
            <a:ext cx="10270671" cy="1188720"/>
          </a:xfrm>
        </p:spPr>
        <p:txBody>
          <a:bodyPr>
            <a:normAutofit/>
          </a:bodyPr>
          <a:lstStyle/>
          <a:p>
            <a:r>
              <a:rPr lang="en-US" sz="4800" dirty="0"/>
              <a:t>PAPER - 5</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482646" y="1845978"/>
            <a:ext cx="5815297" cy="4388736"/>
          </a:xfrm>
        </p:spPr>
        <p:txBody>
          <a:bodyPr vert="horz" lIns="91440" tIns="45720" rIns="91440" bIns="45720" rtlCol="0" anchor="t">
            <a:noAutofit/>
          </a:bodyPr>
          <a:lstStyle/>
          <a:p>
            <a:pPr marL="0" indent="0">
              <a:lnSpc>
                <a:spcPct val="120000"/>
              </a:lnSpc>
              <a:buNone/>
            </a:pPr>
            <a:r>
              <a:rPr lang="en-US" sz="2000" b="1" dirty="0"/>
              <a:t>Research Gaps : </a:t>
            </a:r>
          </a:p>
          <a:p>
            <a:pPr marL="171450" indent="-171450">
              <a:lnSpc>
                <a:spcPct val="120000"/>
              </a:lnSpc>
              <a:buFont typeface="Wingdings"/>
              <a:buChar char="§"/>
            </a:pPr>
            <a:r>
              <a:rPr lang="en-US" sz="2000" dirty="0">
                <a:latin typeface="Arial"/>
                <a:cs typeface="Arial"/>
              </a:rPr>
              <a:t>Limited temporal coverage (1998-2012). </a:t>
            </a:r>
          </a:p>
          <a:p>
            <a:pPr marL="171450" indent="-171450">
              <a:lnSpc>
                <a:spcPct val="120000"/>
              </a:lnSpc>
              <a:buFont typeface="Wingdings"/>
              <a:buChar char="§"/>
            </a:pPr>
            <a:r>
              <a:rPr lang="en-US" sz="2000" dirty="0">
                <a:latin typeface="Arial"/>
                <a:cs typeface="Arial"/>
              </a:rPr>
              <a:t>Need for generalization of feature ranking methods. </a:t>
            </a:r>
          </a:p>
          <a:p>
            <a:pPr marL="171450" indent="-171450">
              <a:lnSpc>
                <a:spcPct val="120000"/>
              </a:lnSpc>
              <a:buFont typeface="Wingdings"/>
              <a:buChar char="§"/>
            </a:pPr>
            <a:r>
              <a:rPr lang="en-US" sz="2000" dirty="0">
                <a:latin typeface="Arial"/>
                <a:cs typeface="Arial"/>
              </a:rPr>
              <a:t>Lack of exploration into the impact of external factors during financial crises.</a:t>
            </a:r>
            <a:br>
              <a:rPr lang="en-US" sz="2000" dirty="0">
                <a:latin typeface="Arial"/>
                <a:cs typeface="Arial"/>
              </a:rPr>
            </a:br>
            <a:endParaRPr lang="en-US" sz="2000" dirty="0">
              <a:latin typeface="Arial"/>
              <a:cs typeface="Arial"/>
            </a:endParaRPr>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124554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7A25-EA47-99CD-BAC9-B65AD5D02C05}"/>
              </a:ext>
            </a:extLst>
          </p:cNvPr>
          <p:cNvSpPr>
            <a:spLocks noGrp="1"/>
          </p:cNvSpPr>
          <p:nvPr>
            <p:ph type="title"/>
          </p:nvPr>
        </p:nvSpPr>
        <p:spPr>
          <a:xfrm>
            <a:off x="1091203" y="1069848"/>
            <a:ext cx="6308775" cy="2049620"/>
          </a:xfrm>
        </p:spPr>
        <p:txBody>
          <a:bodyPr vert="horz" lIns="91440" tIns="45720" rIns="91440" bIns="45720" rtlCol="0">
            <a:normAutofit/>
          </a:bodyPr>
          <a:lstStyle/>
          <a:p>
            <a:r>
              <a:rPr lang="en-US" sz="6000" cap="all" dirty="0"/>
              <a:t>Paper - 6</a:t>
            </a:r>
            <a:endParaRPr lang="en-US" sz="6000" dirty="0"/>
          </a:p>
        </p:txBody>
      </p:sp>
      <p:cxnSp>
        <p:nvCxnSpPr>
          <p:cNvPr id="22" name="Straight Connector 2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E50D9-8EEC-0648-11C2-ECE9D526ED9B}"/>
              </a:ext>
            </a:extLst>
          </p:cNvPr>
          <p:cNvSpPr>
            <a:spLocks noGrp="1"/>
          </p:cNvSpPr>
          <p:nvPr>
            <p:ph idx="1"/>
          </p:nvPr>
        </p:nvSpPr>
        <p:spPr>
          <a:xfrm>
            <a:off x="1134270" y="2366736"/>
            <a:ext cx="6223996" cy="3105978"/>
          </a:xfrm>
        </p:spPr>
        <p:txBody>
          <a:bodyPr vert="horz" lIns="91440" tIns="45720" rIns="91440" bIns="45720" rtlCol="0" anchor="t">
            <a:noAutofit/>
          </a:bodyPr>
          <a:lstStyle/>
          <a:p>
            <a:pPr marL="0" indent="0">
              <a:lnSpc>
                <a:spcPct val="120000"/>
              </a:lnSpc>
              <a:buNone/>
            </a:pPr>
            <a:r>
              <a:rPr lang="en-US" b="1" dirty="0">
                <a:ea typeface="+mn-lt"/>
                <a:cs typeface="+mn-lt"/>
              </a:rPr>
              <a:t>Title </a:t>
            </a:r>
            <a:r>
              <a:rPr lang="en-US" dirty="0">
                <a:ea typeface="+mn-lt"/>
                <a:cs typeface="+mn-lt"/>
              </a:rPr>
              <a:t>: </a:t>
            </a:r>
            <a:r>
              <a:rPr lang="en-US" dirty="0">
                <a:latin typeface="Arial"/>
                <a:ea typeface="+mn-lt"/>
                <a:cs typeface="Arial"/>
              </a:rPr>
              <a:t>Coarse Graining on Financial Correlation Networks (2022)</a:t>
            </a:r>
          </a:p>
          <a:p>
            <a:pPr marL="0" indent="0">
              <a:lnSpc>
                <a:spcPct val="120000"/>
              </a:lnSpc>
              <a:buNone/>
            </a:pPr>
            <a:r>
              <a:rPr lang="en-US" b="1" dirty="0">
                <a:latin typeface="Arial"/>
                <a:cs typeface="Arial"/>
              </a:rPr>
              <a:t>Author </a:t>
            </a:r>
            <a:r>
              <a:rPr lang="en-US" dirty="0">
                <a:latin typeface="Arial"/>
                <a:cs typeface="Arial"/>
              </a:rPr>
              <a:t>: Dr. Mehmet Ali BALCI</a:t>
            </a:r>
            <a:r>
              <a:rPr lang="en-US" dirty="0">
                <a:solidFill>
                  <a:srgbClr val="000000"/>
                </a:solidFill>
                <a:latin typeface="Arial"/>
                <a:ea typeface="+mn-lt"/>
                <a:cs typeface="Arial"/>
              </a:rPr>
              <a:t>, Dr. Larissa </a:t>
            </a:r>
            <a:r>
              <a:rPr lang="en-US" dirty="0" err="1">
                <a:solidFill>
                  <a:srgbClr val="000000"/>
                </a:solidFill>
                <a:latin typeface="Arial"/>
                <a:ea typeface="+mn-lt"/>
                <a:cs typeface="Arial"/>
              </a:rPr>
              <a:t>Batrancea</a:t>
            </a:r>
            <a:r>
              <a:rPr lang="en-US" dirty="0">
                <a:solidFill>
                  <a:srgbClr val="000000"/>
                </a:solidFill>
                <a:latin typeface="Arial"/>
                <a:ea typeface="+mn-lt"/>
                <a:cs typeface="Arial"/>
              </a:rPr>
              <a:t>, Dr. Omer </a:t>
            </a:r>
            <a:r>
              <a:rPr lang="en-US" dirty="0" err="1">
                <a:solidFill>
                  <a:srgbClr val="000000"/>
                </a:solidFill>
                <a:latin typeface="Arial"/>
                <a:ea typeface="+mn-lt"/>
                <a:cs typeface="Arial"/>
              </a:rPr>
              <a:t>Akguller</a:t>
            </a:r>
            <a:r>
              <a:rPr lang="en-US" dirty="0">
                <a:solidFill>
                  <a:srgbClr val="000000"/>
                </a:solidFill>
                <a:latin typeface="Arial"/>
                <a:ea typeface="+mn-lt"/>
                <a:cs typeface="Arial"/>
              </a:rPr>
              <a:t> and Dr. Anca Nichita</a:t>
            </a:r>
            <a:endParaRPr lang="en-US" dirty="0">
              <a:latin typeface="Arial"/>
              <a:cs typeface="Arial"/>
            </a:endParaRPr>
          </a:p>
          <a:p>
            <a:pPr marL="0" indent="0">
              <a:lnSpc>
                <a:spcPct val="120000"/>
              </a:lnSpc>
              <a:buNone/>
            </a:pPr>
            <a:r>
              <a:rPr lang="en-US" b="1" dirty="0">
                <a:latin typeface="Arial"/>
                <a:cs typeface="Arial"/>
              </a:rPr>
              <a:t>Problem Statement</a:t>
            </a:r>
            <a:r>
              <a:rPr lang="en-US" dirty="0">
                <a:latin typeface="Arial"/>
                <a:cs typeface="Arial"/>
              </a:rPr>
              <a:t> : Financial networks have a natural multi-grained structure that leads to different community structures at different levels. In this paper, a geometric coarse graining method based on Voronoi regions of a financial network is explored. Rather than studying the dense structure of the network, they perform the analysis on the triangular maximally filtering of a financial network.</a:t>
            </a:r>
          </a:p>
        </p:txBody>
      </p:sp>
      <p:pic>
        <p:nvPicPr>
          <p:cNvPr id="16" name="Picture 15" descr="Codes on papers">
            <a:extLst>
              <a:ext uri="{FF2B5EF4-FFF2-40B4-BE49-F238E27FC236}">
                <a16:creationId xmlns:a16="http://schemas.microsoft.com/office/drawing/2014/main" id="{58445C3E-ED9B-101D-7705-DD67E5652005}"/>
              </a:ext>
            </a:extLst>
          </p:cNvPr>
          <p:cNvPicPr>
            <a:picLocks noChangeAspect="1"/>
          </p:cNvPicPr>
          <p:nvPr/>
        </p:nvPicPr>
        <p:blipFill rotWithShape="1">
          <a:blip r:embed="rId2"/>
          <a:srcRect l="26674" r="37778" b="-3"/>
          <a:stretch/>
        </p:blipFill>
        <p:spPr>
          <a:xfrm>
            <a:off x="8534400" y="10"/>
            <a:ext cx="3657601" cy="6857990"/>
          </a:xfrm>
          <a:prstGeom prst="rect">
            <a:avLst/>
          </a:prstGeom>
        </p:spPr>
      </p:pic>
    </p:spTree>
    <p:extLst>
      <p:ext uri="{BB962C8B-B14F-4D97-AF65-F5344CB8AC3E}">
        <p14:creationId xmlns:p14="http://schemas.microsoft.com/office/powerpoint/2010/main" val="860619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807010" y="207768"/>
            <a:ext cx="10270671" cy="1188720"/>
          </a:xfrm>
        </p:spPr>
        <p:txBody>
          <a:bodyPr>
            <a:normAutofit/>
          </a:bodyPr>
          <a:lstStyle/>
          <a:p>
            <a:r>
              <a:rPr lang="en-US" sz="4800" dirty="0"/>
              <a:t>PAPER - 6</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741578" y="1061783"/>
            <a:ext cx="5963257" cy="5172929"/>
          </a:xfrm>
        </p:spPr>
        <p:txBody>
          <a:bodyPr vert="horz" lIns="91440" tIns="45720" rIns="91440" bIns="45720" rtlCol="0" anchor="t">
            <a:noAutofit/>
          </a:bodyPr>
          <a:lstStyle/>
          <a:p>
            <a:pPr marL="0" indent="0">
              <a:lnSpc>
                <a:spcPct val="120000"/>
              </a:lnSpc>
              <a:buNone/>
            </a:pPr>
            <a:r>
              <a:rPr lang="en-US" sz="1500" b="1" dirty="0"/>
              <a:t>Key Argument</a:t>
            </a:r>
            <a:r>
              <a:rPr lang="en-US" sz="1500" dirty="0"/>
              <a:t> :</a:t>
            </a:r>
            <a:r>
              <a:rPr lang="en-US" sz="1500" dirty="0">
                <a:latin typeface="Arial"/>
                <a:cs typeface="Arial"/>
              </a:rPr>
              <a:t> </a:t>
            </a:r>
            <a:r>
              <a:rPr lang="en-US" sz="1500" dirty="0">
                <a:solidFill>
                  <a:srgbClr val="000000"/>
                </a:solidFill>
                <a:latin typeface="Arial"/>
                <a:cs typeface="Arial"/>
              </a:rPr>
              <a:t>Used</a:t>
            </a:r>
            <a:r>
              <a:rPr lang="en-US" sz="1500" dirty="0">
                <a:solidFill>
                  <a:srgbClr val="222222"/>
                </a:solidFill>
                <a:latin typeface="Arial"/>
                <a:cs typeface="Arial"/>
              </a:rPr>
              <a:t> a discrete analogous </a:t>
            </a:r>
            <a:r>
              <a:rPr lang="en-US" sz="1500" dirty="0" err="1">
                <a:solidFill>
                  <a:srgbClr val="222222"/>
                </a:solidFill>
                <a:latin typeface="Arial"/>
                <a:cs typeface="Arial"/>
              </a:rPr>
              <a:t>Haantjes</a:t>
            </a:r>
            <a:r>
              <a:rPr lang="en-US" sz="1500" dirty="0">
                <a:solidFill>
                  <a:srgbClr val="222222"/>
                </a:solidFill>
                <a:latin typeface="Arial"/>
                <a:cs typeface="Arial"/>
              </a:rPr>
              <a:t> curvature of a curve in a metric space to capture such geometric changes. During crisis situations, they detected significant changes for Borsa Istanbul, London Stock Exchange, and NASDAQ.  </a:t>
            </a:r>
            <a:endParaRPr lang="en-US" sz="1500" dirty="0">
              <a:latin typeface="Neue Haas Grotesk Text Pro"/>
              <a:cs typeface="Arial"/>
            </a:endParaRPr>
          </a:p>
          <a:p>
            <a:pPr marL="0" indent="0">
              <a:lnSpc>
                <a:spcPct val="120000"/>
              </a:lnSpc>
              <a:buNone/>
            </a:pPr>
            <a:r>
              <a:rPr lang="en-US" sz="1500" b="1" dirty="0">
                <a:latin typeface="Arial"/>
                <a:cs typeface="Arial"/>
              </a:rPr>
              <a:t>Dataset and Tools Used: </a:t>
            </a:r>
            <a:r>
              <a:rPr lang="en-US" sz="1500" dirty="0">
                <a:latin typeface="Arial"/>
                <a:cs typeface="Arial"/>
              </a:rPr>
              <a:t>FTSE100 Index, BIST Index and Nasdaq-100 Index from 2004 to 2015 • Triangulated Maximally Filtered Graph (TMFG) • Planar Maximally Filtering Graph (PMFG) •Minimum Spanning Trees (MST) </a:t>
            </a:r>
            <a:endParaRPr lang="en-US" sz="1500">
              <a:latin typeface="Neue Haas Grotesk Text Pro"/>
              <a:cs typeface="Arial"/>
            </a:endParaRPr>
          </a:p>
          <a:p>
            <a:pPr marL="0" indent="0">
              <a:lnSpc>
                <a:spcPct val="120000"/>
              </a:lnSpc>
              <a:buNone/>
            </a:pPr>
            <a:r>
              <a:rPr lang="en-US" sz="1500" b="1" dirty="0">
                <a:latin typeface="Arial"/>
                <a:cs typeface="Arial"/>
              </a:rPr>
              <a:t>Research Method : </a:t>
            </a:r>
            <a:endParaRPr lang="en-US" sz="1500" dirty="0"/>
          </a:p>
          <a:p>
            <a:pPr>
              <a:lnSpc>
                <a:spcPct val="120000"/>
              </a:lnSpc>
              <a:buAutoNum type="arabicPeriod"/>
            </a:pPr>
            <a:r>
              <a:rPr lang="en-US" sz="1500" dirty="0">
                <a:latin typeface="Arial"/>
                <a:cs typeface="Arial"/>
              </a:rPr>
              <a:t>Pearson correlation </a:t>
            </a:r>
            <a:endParaRPr lang="en-US" sz="1500">
              <a:latin typeface="Neue Haas Grotesk Text Pro"/>
              <a:cs typeface="Arial"/>
            </a:endParaRPr>
          </a:p>
          <a:p>
            <a:pPr>
              <a:lnSpc>
                <a:spcPct val="120000"/>
              </a:lnSpc>
              <a:buAutoNum type="arabicPeriod"/>
            </a:pPr>
            <a:r>
              <a:rPr lang="en-US" sz="1500" dirty="0">
                <a:latin typeface="Arial"/>
                <a:cs typeface="Arial"/>
              </a:rPr>
              <a:t>Minimum Spanning Trees (MST) </a:t>
            </a:r>
            <a:endParaRPr lang="en-US" sz="1500">
              <a:latin typeface="Neue Haas Grotesk Text Pro"/>
              <a:cs typeface="Arial"/>
            </a:endParaRPr>
          </a:p>
          <a:p>
            <a:pPr>
              <a:lnSpc>
                <a:spcPct val="120000"/>
              </a:lnSpc>
              <a:buAutoNum type="arabicPeriod"/>
            </a:pPr>
            <a:r>
              <a:rPr lang="en-US" sz="1500" dirty="0">
                <a:latin typeface="Arial"/>
                <a:cs typeface="Arial"/>
              </a:rPr>
              <a:t>Triangulated Maximally Filtered Graph (TMFG) </a:t>
            </a:r>
            <a:endParaRPr lang="en-US" sz="1500">
              <a:latin typeface="Neue Haas Grotesk Text Pro"/>
              <a:cs typeface="Arial"/>
            </a:endParaRPr>
          </a:p>
          <a:p>
            <a:pPr>
              <a:lnSpc>
                <a:spcPct val="120000"/>
              </a:lnSpc>
              <a:buAutoNum type="arabicPeriod"/>
            </a:pPr>
            <a:r>
              <a:rPr lang="en-US" sz="1500" dirty="0">
                <a:latin typeface="Arial"/>
                <a:cs typeface="Arial"/>
              </a:rPr>
              <a:t>Planar Maximally Filtering Graph (PMFG) </a:t>
            </a:r>
            <a:endParaRPr lang="en-US" sz="1500">
              <a:latin typeface="Neue Haas Grotesk Text Pro"/>
              <a:cs typeface="Arial"/>
            </a:endParaRPr>
          </a:p>
          <a:p>
            <a:pPr>
              <a:lnSpc>
                <a:spcPct val="120000"/>
              </a:lnSpc>
              <a:buAutoNum type="arabicPeriod"/>
            </a:pPr>
            <a:r>
              <a:rPr lang="en-US" sz="1500" dirty="0" err="1">
                <a:latin typeface="Arial"/>
                <a:cs typeface="Arial"/>
              </a:rPr>
              <a:t>Haantjes</a:t>
            </a:r>
            <a:r>
              <a:rPr lang="en-US" sz="1500" dirty="0">
                <a:latin typeface="Arial"/>
                <a:cs typeface="Arial"/>
              </a:rPr>
              <a:t> Curvature </a:t>
            </a:r>
            <a:endParaRPr lang="en-US" sz="1500" dirty="0">
              <a:latin typeface="Neue Haas Grotesk Text Pro"/>
              <a:cs typeface="Arial"/>
            </a:endParaRPr>
          </a:p>
          <a:p>
            <a:pPr>
              <a:lnSpc>
                <a:spcPct val="120000"/>
              </a:lnSpc>
              <a:buAutoNum type="arabicPeriod"/>
            </a:pPr>
            <a:r>
              <a:rPr lang="en-US" sz="1500" dirty="0">
                <a:latin typeface="Arial"/>
                <a:cs typeface="Arial"/>
              </a:rPr>
              <a:t>Voronoi Diagrams</a:t>
            </a:r>
            <a:endParaRPr lang="en-US" sz="1500" dirty="0">
              <a:latin typeface="Neue Haas Grotesk Text Pro"/>
              <a:cs typeface="Arial"/>
            </a:endParaRPr>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1581390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B36F-0500-17BE-58A5-8E476464D736}"/>
              </a:ext>
            </a:extLst>
          </p:cNvPr>
          <p:cNvSpPr>
            <a:spLocks noGrp="1"/>
          </p:cNvSpPr>
          <p:nvPr>
            <p:ph type="title"/>
          </p:nvPr>
        </p:nvSpPr>
        <p:spPr/>
        <p:txBody>
          <a:bodyPr/>
          <a:lstStyle/>
          <a:p>
            <a:r>
              <a:rPr lang="en-US" dirty="0"/>
              <a:t>PAPER - 6</a:t>
            </a:r>
          </a:p>
        </p:txBody>
      </p:sp>
      <p:graphicFrame>
        <p:nvGraphicFramePr>
          <p:cNvPr id="5" name="Content Placeholder 2">
            <a:extLst>
              <a:ext uri="{FF2B5EF4-FFF2-40B4-BE49-F238E27FC236}">
                <a16:creationId xmlns:a16="http://schemas.microsoft.com/office/drawing/2014/main" id="{079A5DB9-D1D4-7464-B7DC-9945BCA62F33}"/>
              </a:ext>
            </a:extLst>
          </p:cNvPr>
          <p:cNvGraphicFramePr>
            <a:graphicFrameLocks noGrp="1"/>
          </p:cNvGraphicFramePr>
          <p:nvPr>
            <p:ph idx="1"/>
          </p:nvPr>
        </p:nvGraphicFramePr>
        <p:xfrm>
          <a:off x="851398" y="1937312"/>
          <a:ext cx="10485016" cy="425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2192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1088136" y="1088136"/>
            <a:ext cx="10270671" cy="1188720"/>
          </a:xfrm>
        </p:spPr>
        <p:txBody>
          <a:bodyPr>
            <a:normAutofit/>
          </a:bodyPr>
          <a:lstStyle/>
          <a:p>
            <a:r>
              <a:rPr lang="en-US" sz="4800" dirty="0"/>
              <a:t>PAPER - 6</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482646" y="1845978"/>
            <a:ext cx="5815297" cy="4388736"/>
          </a:xfrm>
        </p:spPr>
        <p:txBody>
          <a:bodyPr vert="horz" lIns="91440" tIns="45720" rIns="91440" bIns="45720" rtlCol="0" anchor="t">
            <a:noAutofit/>
          </a:bodyPr>
          <a:lstStyle/>
          <a:p>
            <a:pPr marL="0" indent="0">
              <a:lnSpc>
                <a:spcPct val="120000"/>
              </a:lnSpc>
              <a:buNone/>
            </a:pPr>
            <a:r>
              <a:rPr lang="en-US" b="1" dirty="0"/>
              <a:t>Research Gaps : </a:t>
            </a:r>
          </a:p>
          <a:p>
            <a:pPr marL="171450" indent="-171450">
              <a:lnSpc>
                <a:spcPct val="120000"/>
              </a:lnSpc>
              <a:buFont typeface="Wingdings"/>
              <a:buChar char="§"/>
            </a:pPr>
            <a:r>
              <a:rPr lang="en-US" dirty="0">
                <a:latin typeface="Arial"/>
                <a:cs typeface="Arial"/>
              </a:rPr>
              <a:t>The paper does not thoroughly discuss the limitations and potential biases of the study, such as the assumptions made, data availability, and the impact of the chosen correlation distance function. </a:t>
            </a:r>
          </a:p>
          <a:p>
            <a:pPr marL="171450" indent="-171450">
              <a:lnSpc>
                <a:spcPct val="120000"/>
              </a:lnSpc>
              <a:buFont typeface="Wingdings"/>
              <a:buChar char="§"/>
            </a:pPr>
            <a:r>
              <a:rPr lang="en-US" dirty="0">
                <a:latin typeface="Arial"/>
                <a:cs typeface="Arial"/>
              </a:rPr>
              <a:t>The paper focuses on the Triangulate Maximally Filtering Graph (TMFG) approach for filtering financial networks. </a:t>
            </a:r>
          </a:p>
          <a:p>
            <a:pPr marL="171450" indent="-171450">
              <a:lnSpc>
                <a:spcPct val="120000"/>
              </a:lnSpc>
              <a:buFont typeface="Wingdings"/>
              <a:buChar char="§"/>
            </a:pPr>
            <a:r>
              <a:rPr lang="en-US" dirty="0">
                <a:latin typeface="Arial"/>
                <a:cs typeface="Arial"/>
              </a:rPr>
              <a:t>However, it does not explore the potential impact of other filtering methods on the results </a:t>
            </a:r>
            <a:br>
              <a:rPr lang="en-US" dirty="0">
                <a:latin typeface="Arial"/>
                <a:cs typeface="Arial"/>
              </a:rPr>
            </a:br>
            <a:br>
              <a:rPr lang="en-US" dirty="0">
                <a:latin typeface="Arial"/>
                <a:cs typeface="Arial"/>
              </a:rPr>
            </a:br>
            <a:endParaRPr lang="en-US" dirty="0">
              <a:latin typeface="Arial"/>
              <a:cs typeface="Arial"/>
            </a:endParaRPr>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1316069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7ACE-1CD7-B005-3E7A-A5FE75E66DF6}"/>
              </a:ext>
            </a:extLst>
          </p:cNvPr>
          <p:cNvSpPr>
            <a:spLocks noGrp="1"/>
          </p:cNvSpPr>
          <p:nvPr>
            <p:ph type="title"/>
          </p:nvPr>
        </p:nvSpPr>
        <p:spPr/>
        <p:txBody>
          <a:bodyPr/>
          <a:lstStyle/>
          <a:p>
            <a:r>
              <a:rPr lang="en-US" dirty="0"/>
              <a:t>Synthesis Table</a:t>
            </a:r>
          </a:p>
        </p:txBody>
      </p:sp>
      <p:graphicFrame>
        <p:nvGraphicFramePr>
          <p:cNvPr id="4" name="Table 3">
            <a:extLst>
              <a:ext uri="{FF2B5EF4-FFF2-40B4-BE49-F238E27FC236}">
                <a16:creationId xmlns:a16="http://schemas.microsoft.com/office/drawing/2014/main" id="{511B12BF-5B39-5BFB-AE50-B9E51F539E95}"/>
              </a:ext>
            </a:extLst>
          </p:cNvPr>
          <p:cNvGraphicFramePr>
            <a:graphicFrameLocks noGrp="1"/>
          </p:cNvGraphicFramePr>
          <p:nvPr>
            <p:extLst>
              <p:ext uri="{D42A27DB-BD31-4B8C-83A1-F6EECF244321}">
                <p14:modId xmlns:p14="http://schemas.microsoft.com/office/powerpoint/2010/main" val="738939679"/>
              </p:ext>
            </p:extLst>
          </p:nvPr>
        </p:nvGraphicFramePr>
        <p:xfrm>
          <a:off x="1212690" y="2009638"/>
          <a:ext cx="9870222" cy="4379618"/>
        </p:xfrm>
        <a:graphic>
          <a:graphicData uri="http://schemas.openxmlformats.org/drawingml/2006/table">
            <a:tbl>
              <a:tblPr firstRow="1" bandRow="1">
                <a:tableStyleId>{5C22544A-7EE6-4342-B048-85BDC9FD1C3A}</a:tableStyleId>
              </a:tblPr>
              <a:tblGrid>
                <a:gridCol w="3290074">
                  <a:extLst>
                    <a:ext uri="{9D8B030D-6E8A-4147-A177-3AD203B41FA5}">
                      <a16:colId xmlns:a16="http://schemas.microsoft.com/office/drawing/2014/main" val="2481829724"/>
                    </a:ext>
                  </a:extLst>
                </a:gridCol>
                <a:gridCol w="3290074">
                  <a:extLst>
                    <a:ext uri="{9D8B030D-6E8A-4147-A177-3AD203B41FA5}">
                      <a16:colId xmlns:a16="http://schemas.microsoft.com/office/drawing/2014/main" val="2526100114"/>
                    </a:ext>
                  </a:extLst>
                </a:gridCol>
                <a:gridCol w="3290074">
                  <a:extLst>
                    <a:ext uri="{9D8B030D-6E8A-4147-A177-3AD203B41FA5}">
                      <a16:colId xmlns:a16="http://schemas.microsoft.com/office/drawing/2014/main" val="3067678844"/>
                    </a:ext>
                  </a:extLst>
                </a:gridCol>
              </a:tblGrid>
              <a:tr h="772000">
                <a:tc>
                  <a:txBody>
                    <a:bodyPr/>
                    <a:lstStyle/>
                    <a:p>
                      <a:pPr algn="l"/>
                      <a:r>
                        <a:rPr lang="en-US" dirty="0"/>
                        <a:t>Paper 1</a:t>
                      </a:r>
                    </a:p>
                  </a:txBody>
                  <a:tcPr/>
                </a:tc>
                <a:tc>
                  <a:txBody>
                    <a:bodyPr/>
                    <a:lstStyle/>
                    <a:p>
                      <a:pPr algn="l"/>
                      <a:r>
                        <a:rPr lang="en-US" dirty="0"/>
                        <a:t>Paper 2</a:t>
                      </a:r>
                    </a:p>
                  </a:txBody>
                  <a:tcPr/>
                </a:tc>
                <a:tc>
                  <a:txBody>
                    <a:bodyPr/>
                    <a:lstStyle/>
                    <a:p>
                      <a:pPr algn="l"/>
                      <a:r>
                        <a:rPr lang="en-US" dirty="0"/>
                        <a:t>Paper 3</a:t>
                      </a:r>
                    </a:p>
                  </a:txBody>
                  <a:tcPr/>
                </a:tc>
                <a:extLst>
                  <a:ext uri="{0D108BD9-81ED-4DB2-BD59-A6C34878D82A}">
                    <a16:rowId xmlns:a16="http://schemas.microsoft.com/office/drawing/2014/main" val="494886038"/>
                  </a:ext>
                </a:extLst>
              </a:tr>
              <a:tr h="3607618">
                <a:tc>
                  <a:txBody>
                    <a:bodyPr/>
                    <a:lstStyle/>
                    <a:p>
                      <a:pPr lvl="0" algn="l">
                        <a:buNone/>
                      </a:pPr>
                      <a:r>
                        <a:rPr lang="en-US" sz="1500" b="0" i="0" u="none" strike="noStrike" noProof="0" dirty="0">
                          <a:solidFill>
                            <a:srgbClr val="000000"/>
                          </a:solidFill>
                          <a:latin typeface="Arial"/>
                        </a:rPr>
                        <a:t>• Interesting interdisciplinary approach using CPCA and RMT. </a:t>
                      </a:r>
                    </a:p>
                    <a:p>
                      <a:pPr lvl="0" algn="l">
                        <a:buNone/>
                      </a:pPr>
                      <a:r>
                        <a:rPr lang="en-US" sz="1500" b="0" i="0" u="none" strike="noStrike" noProof="0" dirty="0">
                          <a:solidFill>
                            <a:srgbClr val="000000"/>
                          </a:solidFill>
                          <a:latin typeface="Arial"/>
                        </a:rPr>
                        <a:t>• Network analysis provides a visual &amp; intuitive way to understand relationships between stocks </a:t>
                      </a:r>
                    </a:p>
                    <a:p>
                      <a:pPr lvl="0" algn="l">
                        <a:buNone/>
                      </a:pPr>
                      <a:r>
                        <a:rPr lang="en-US" sz="1500" b="0" i="0" u="none" strike="noStrike" noProof="0" dirty="0">
                          <a:solidFill>
                            <a:srgbClr val="000000"/>
                          </a:solidFill>
                          <a:latin typeface="Arial"/>
                        </a:rPr>
                        <a:t>• Community structure - stable throughout </a:t>
                      </a:r>
                    </a:p>
                    <a:p>
                      <a:pPr lvl="0" algn="l">
                        <a:buNone/>
                      </a:pPr>
                      <a:r>
                        <a:rPr lang="en-US" sz="1500" b="0" i="0" u="none" strike="noStrike" noProof="0" dirty="0">
                          <a:solidFill>
                            <a:srgbClr val="000000"/>
                          </a:solidFill>
                          <a:latin typeface="Arial"/>
                        </a:rPr>
                        <a:t>• Practical relevance for investors, asset managers, risk analysts? </a:t>
                      </a:r>
                    </a:p>
                    <a:p>
                      <a:pPr lvl="0" algn="l">
                        <a:buNone/>
                      </a:pPr>
                      <a:r>
                        <a:rPr lang="en-US" sz="1500" b="0" i="0" u="none" strike="noStrike" noProof="0" dirty="0">
                          <a:solidFill>
                            <a:srgbClr val="000000"/>
                          </a:solidFill>
                          <a:latin typeface="Arial"/>
                        </a:rPr>
                        <a:t>• Details of dataset not provided </a:t>
                      </a:r>
                    </a:p>
                    <a:p>
                      <a:pPr lvl="0" algn="l">
                        <a:buNone/>
                      </a:pPr>
                      <a:r>
                        <a:rPr lang="en-US" sz="1500" b="0" i="0" u="none" strike="noStrike" noProof="0" dirty="0">
                          <a:solidFill>
                            <a:srgbClr val="000000"/>
                          </a:solidFill>
                          <a:latin typeface="Arial"/>
                        </a:rPr>
                        <a:t>• Potential avenues for future research? </a:t>
                      </a:r>
                    </a:p>
                    <a:p>
                      <a:pPr lvl="0" algn="l">
                        <a:buNone/>
                      </a:pPr>
                      <a:r>
                        <a:rPr lang="en-US" sz="1500" b="0" i="0" u="none" strike="noStrike" noProof="0" dirty="0">
                          <a:solidFill>
                            <a:srgbClr val="000000"/>
                          </a:solidFill>
                          <a:latin typeface="Arial"/>
                        </a:rPr>
                        <a:t>• How this can aid in risk </a:t>
                      </a:r>
                      <a:r>
                        <a:rPr lang="en-US" sz="1500" b="0" i="0" u="none" strike="noStrike" noProof="0" dirty="0" err="1">
                          <a:solidFill>
                            <a:srgbClr val="000000"/>
                          </a:solidFill>
                          <a:latin typeface="Arial"/>
                        </a:rPr>
                        <a:t>mgmt</a:t>
                      </a:r>
                      <a:r>
                        <a:rPr lang="en-US" sz="1500" b="0" i="0" u="none" strike="noStrike" noProof="0" dirty="0">
                          <a:solidFill>
                            <a:srgbClr val="000000"/>
                          </a:solidFill>
                          <a:latin typeface="Arial"/>
                        </a:rPr>
                        <a:t> and portfolio optimization? </a:t>
                      </a:r>
                      <a:br>
                        <a:rPr lang="en-US" sz="1000" b="0" i="0" u="none" strike="noStrike" noProof="0" dirty="0">
                          <a:solidFill>
                            <a:srgbClr val="000000"/>
                          </a:solidFill>
                          <a:latin typeface="Arial"/>
                        </a:rPr>
                      </a:br>
                      <a:endParaRPr lang="en-US" sz="1000" b="0" i="0" u="none" strike="noStrike" noProof="0" dirty="0">
                        <a:solidFill>
                          <a:srgbClr val="000000"/>
                        </a:solidFill>
                        <a:latin typeface="Arial"/>
                      </a:endParaRPr>
                    </a:p>
                  </a:txBody>
                  <a:tcPr/>
                </a:tc>
                <a:tc>
                  <a:txBody>
                    <a:bodyPr/>
                    <a:lstStyle/>
                    <a:p>
                      <a:pPr lvl="0" algn="l">
                        <a:buNone/>
                      </a:pPr>
                      <a:r>
                        <a:rPr lang="en-US" sz="1500" b="0" i="0" u="none" strike="noStrike" noProof="0" dirty="0">
                          <a:solidFill>
                            <a:srgbClr val="000000"/>
                          </a:solidFill>
                          <a:latin typeface="Arial"/>
                        </a:rPr>
                        <a:t>• Accuracy and reliability of predictions is highly dependent on the availability and quality of data</a:t>
                      </a:r>
                    </a:p>
                    <a:p>
                      <a:pPr lvl="0" algn="l">
                        <a:buNone/>
                      </a:pPr>
                      <a:r>
                        <a:rPr lang="en-US" sz="1500" b="0" i="0" u="none" strike="noStrike" noProof="0" dirty="0">
                          <a:solidFill>
                            <a:srgbClr val="000000"/>
                          </a:solidFill>
                          <a:latin typeface="Arial"/>
                        </a:rPr>
                        <a:t>• Dynamic nature of stock markets must be considered </a:t>
                      </a:r>
                    </a:p>
                    <a:p>
                      <a:pPr lvl="0" algn="l">
                        <a:buNone/>
                      </a:pPr>
                      <a:r>
                        <a:rPr lang="en-US" sz="1500" b="0" i="0" u="none" strike="noStrike" noProof="0" dirty="0">
                          <a:solidFill>
                            <a:srgbClr val="000000"/>
                          </a:solidFill>
                          <a:latin typeface="Arial"/>
                        </a:rPr>
                        <a:t>• How useful for policymakers and investors? </a:t>
                      </a:r>
                    </a:p>
                    <a:p>
                      <a:pPr lvl="0" algn="l">
                        <a:buNone/>
                      </a:pPr>
                      <a:r>
                        <a:rPr lang="en-US" sz="1500" b="0" i="0" u="none" strike="noStrike" noProof="0" dirty="0">
                          <a:solidFill>
                            <a:srgbClr val="000000"/>
                          </a:solidFill>
                          <a:latin typeface="Arial"/>
                        </a:rPr>
                        <a:t>• Highlights the intricate relationships of non linear patterns </a:t>
                      </a:r>
                      <a:br>
                        <a:rPr lang="en-US" sz="1500" b="0" i="0" u="none" strike="noStrike" noProof="0" dirty="0">
                          <a:solidFill>
                            <a:srgbClr val="000000"/>
                          </a:solidFill>
                          <a:latin typeface="Arial"/>
                        </a:rPr>
                      </a:br>
                      <a:endParaRPr lang="en-US" sz="1500" b="0" i="0" u="none" strike="noStrike" noProof="0" dirty="0">
                        <a:solidFill>
                          <a:srgbClr val="000000"/>
                        </a:solidFill>
                        <a:latin typeface="Arial"/>
                      </a:endParaRPr>
                    </a:p>
                  </a:txBody>
                  <a:tcPr/>
                </a:tc>
                <a:tc>
                  <a:txBody>
                    <a:bodyPr/>
                    <a:lstStyle/>
                    <a:p>
                      <a:pPr lvl="0" algn="l">
                        <a:buNone/>
                      </a:pPr>
                      <a:r>
                        <a:rPr lang="en-US" sz="1500" b="0" i="0" u="none" strike="noStrike" noProof="0" dirty="0">
                          <a:solidFill>
                            <a:srgbClr val="000000"/>
                          </a:solidFill>
                          <a:latin typeface="Arial"/>
                        </a:rPr>
                        <a:t>• Paper presents a valuable application of network science to financial markets, providing insights into the dynamics of industry stock return correlations over time. </a:t>
                      </a:r>
                      <a:endParaRPr lang="en-US" sz="1500"/>
                    </a:p>
                    <a:p>
                      <a:pPr lvl="0" algn="l">
                        <a:buNone/>
                      </a:pPr>
                      <a:r>
                        <a:rPr lang="en-US" sz="1500" b="0" i="0" u="none" strike="noStrike" noProof="0" dirty="0">
                          <a:solidFill>
                            <a:srgbClr val="000000"/>
                          </a:solidFill>
                          <a:latin typeface="Arial"/>
                        </a:rPr>
                        <a:t>• Could delve into causes of these changes </a:t>
                      </a:r>
                      <a:endParaRPr lang="en-US" sz="1500" dirty="0"/>
                    </a:p>
                    <a:p>
                      <a:pPr lvl="0" algn="l">
                        <a:buNone/>
                      </a:pPr>
                      <a:r>
                        <a:rPr lang="en-US" sz="1500" b="0" i="0" u="none" strike="noStrike" noProof="0" dirty="0">
                          <a:solidFill>
                            <a:srgbClr val="000000"/>
                          </a:solidFill>
                          <a:latin typeface="Arial"/>
                        </a:rPr>
                        <a:t>• Doesn't address individual stocks?</a:t>
                      </a:r>
                      <a:endParaRPr lang="en-US" sz="1500"/>
                    </a:p>
                  </a:txBody>
                  <a:tcPr/>
                </a:tc>
                <a:extLst>
                  <a:ext uri="{0D108BD9-81ED-4DB2-BD59-A6C34878D82A}">
                    <a16:rowId xmlns:a16="http://schemas.microsoft.com/office/drawing/2014/main" val="3913550784"/>
                  </a:ext>
                </a:extLst>
              </a:tr>
            </a:tbl>
          </a:graphicData>
        </a:graphic>
      </p:graphicFrame>
    </p:spTree>
    <p:extLst>
      <p:ext uri="{BB962C8B-B14F-4D97-AF65-F5344CB8AC3E}">
        <p14:creationId xmlns:p14="http://schemas.microsoft.com/office/powerpoint/2010/main" val="325882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7ACE-1CD7-B005-3E7A-A5FE75E66DF6}"/>
              </a:ext>
            </a:extLst>
          </p:cNvPr>
          <p:cNvSpPr>
            <a:spLocks noGrp="1"/>
          </p:cNvSpPr>
          <p:nvPr>
            <p:ph type="title"/>
          </p:nvPr>
        </p:nvSpPr>
        <p:spPr/>
        <p:txBody>
          <a:bodyPr/>
          <a:lstStyle/>
          <a:p>
            <a:r>
              <a:rPr lang="en-US" dirty="0"/>
              <a:t>Synthesis Table</a:t>
            </a:r>
          </a:p>
        </p:txBody>
      </p:sp>
      <p:graphicFrame>
        <p:nvGraphicFramePr>
          <p:cNvPr id="5" name="Table 4">
            <a:extLst>
              <a:ext uri="{FF2B5EF4-FFF2-40B4-BE49-F238E27FC236}">
                <a16:creationId xmlns:a16="http://schemas.microsoft.com/office/drawing/2014/main" id="{37B6C643-6D45-47FE-3D33-1BDF37E3650E}"/>
              </a:ext>
            </a:extLst>
          </p:cNvPr>
          <p:cNvGraphicFramePr>
            <a:graphicFrameLocks noGrp="1"/>
          </p:cNvGraphicFramePr>
          <p:nvPr>
            <p:extLst>
              <p:ext uri="{D42A27DB-BD31-4B8C-83A1-F6EECF244321}">
                <p14:modId xmlns:p14="http://schemas.microsoft.com/office/powerpoint/2010/main" val="1978427363"/>
              </p:ext>
            </p:extLst>
          </p:nvPr>
        </p:nvGraphicFramePr>
        <p:xfrm>
          <a:off x="1262062" y="2382619"/>
          <a:ext cx="9667908" cy="3193724"/>
        </p:xfrm>
        <a:graphic>
          <a:graphicData uri="http://schemas.openxmlformats.org/drawingml/2006/table">
            <a:tbl>
              <a:tblPr firstRow="1" bandRow="1">
                <a:tableStyleId>{5C22544A-7EE6-4342-B048-85BDC9FD1C3A}</a:tableStyleId>
              </a:tblPr>
              <a:tblGrid>
                <a:gridCol w="3222636">
                  <a:extLst>
                    <a:ext uri="{9D8B030D-6E8A-4147-A177-3AD203B41FA5}">
                      <a16:colId xmlns:a16="http://schemas.microsoft.com/office/drawing/2014/main" val="2201613571"/>
                    </a:ext>
                  </a:extLst>
                </a:gridCol>
                <a:gridCol w="3222636">
                  <a:extLst>
                    <a:ext uri="{9D8B030D-6E8A-4147-A177-3AD203B41FA5}">
                      <a16:colId xmlns:a16="http://schemas.microsoft.com/office/drawing/2014/main" val="3660402186"/>
                    </a:ext>
                  </a:extLst>
                </a:gridCol>
                <a:gridCol w="3222636">
                  <a:extLst>
                    <a:ext uri="{9D8B030D-6E8A-4147-A177-3AD203B41FA5}">
                      <a16:colId xmlns:a16="http://schemas.microsoft.com/office/drawing/2014/main" val="1887337712"/>
                    </a:ext>
                  </a:extLst>
                </a:gridCol>
              </a:tblGrid>
              <a:tr h="425830">
                <a:tc>
                  <a:txBody>
                    <a:bodyPr/>
                    <a:lstStyle/>
                    <a:p>
                      <a:pPr fontAlgn="base"/>
                      <a:r>
                        <a:rPr lang="en-US" sz="1500" dirty="0">
                          <a:effectLst/>
                        </a:rPr>
                        <a:t>Paper 4​</a:t>
                      </a:r>
                      <a:endParaRPr lang="en-US" sz="1500" b="1">
                        <a:solidFill>
                          <a:srgbClr val="FFFFFF"/>
                        </a:solidFill>
                        <a:effectLst/>
                      </a:endParaRPr>
                    </a:p>
                  </a:txBody>
                  <a:tcPr/>
                </a:tc>
                <a:tc>
                  <a:txBody>
                    <a:bodyPr/>
                    <a:lstStyle/>
                    <a:p>
                      <a:pPr fontAlgn="base"/>
                      <a:r>
                        <a:rPr lang="en-US" sz="1500" dirty="0">
                          <a:effectLst/>
                        </a:rPr>
                        <a:t>Paper 5​</a:t>
                      </a:r>
                      <a:endParaRPr lang="en-US" sz="1500" b="1">
                        <a:solidFill>
                          <a:srgbClr val="FFFFFF"/>
                        </a:solidFill>
                        <a:effectLst/>
                      </a:endParaRPr>
                    </a:p>
                  </a:txBody>
                  <a:tcPr/>
                </a:tc>
                <a:tc>
                  <a:txBody>
                    <a:bodyPr/>
                    <a:lstStyle/>
                    <a:p>
                      <a:pPr fontAlgn="base"/>
                      <a:r>
                        <a:rPr lang="en-US" sz="1500" dirty="0">
                          <a:effectLst/>
                        </a:rPr>
                        <a:t>Paper 6​</a:t>
                      </a:r>
                      <a:endParaRPr lang="en-US" sz="1500" b="1">
                        <a:solidFill>
                          <a:srgbClr val="FFFFFF"/>
                        </a:solidFill>
                        <a:effectLst/>
                      </a:endParaRPr>
                    </a:p>
                  </a:txBody>
                  <a:tcPr/>
                </a:tc>
                <a:extLst>
                  <a:ext uri="{0D108BD9-81ED-4DB2-BD59-A6C34878D82A}">
                    <a16:rowId xmlns:a16="http://schemas.microsoft.com/office/drawing/2014/main" val="3161456622"/>
                  </a:ext>
                </a:extLst>
              </a:tr>
              <a:tr h="2767894">
                <a:tc>
                  <a:txBody>
                    <a:bodyPr/>
                    <a:lstStyle/>
                    <a:p>
                      <a:pPr fontAlgn="auto"/>
                      <a:r>
                        <a:rPr lang="en-US" sz="1500" dirty="0">
                          <a:effectLst/>
                        </a:rPr>
                        <a:t>​</a:t>
                      </a:r>
                      <a:r>
                        <a:rPr lang="en-US" sz="1500" b="0" i="0" u="none" strike="noStrike" noProof="0" dirty="0">
                          <a:solidFill>
                            <a:srgbClr val="000000"/>
                          </a:solidFill>
                          <a:effectLst/>
                          <a:latin typeface="Arial"/>
                        </a:rPr>
                        <a:t>• Effective DTW for non-linear relationships. </a:t>
                      </a:r>
                    </a:p>
                    <a:p>
                      <a:pPr lvl="0">
                        <a:buNone/>
                      </a:pPr>
                      <a:r>
                        <a:rPr lang="en-US" sz="1500" b="0" i="0" u="none" strike="noStrike" noProof="0" dirty="0">
                          <a:solidFill>
                            <a:srgbClr val="000000"/>
                          </a:solidFill>
                          <a:effectLst/>
                          <a:latin typeface="Arial"/>
                        </a:rPr>
                        <a:t>• Valuable insights from network analysis. </a:t>
                      </a:r>
                    </a:p>
                    <a:p>
                      <a:pPr lvl="0">
                        <a:buNone/>
                      </a:pPr>
                      <a:r>
                        <a:rPr lang="en-US" sz="1500" b="0" i="0" u="none" strike="noStrike" noProof="0" dirty="0">
                          <a:solidFill>
                            <a:srgbClr val="000000"/>
                          </a:solidFill>
                          <a:effectLst/>
                          <a:latin typeface="Arial"/>
                        </a:rPr>
                        <a:t>• Data limitations, suggesting data source diversification. </a:t>
                      </a:r>
                    </a:p>
                    <a:p>
                      <a:pPr lvl="0">
                        <a:buNone/>
                      </a:pPr>
                      <a:r>
                        <a:rPr lang="en-US" sz="1500" b="0" i="0" u="none" strike="noStrike" noProof="0" dirty="0">
                          <a:solidFill>
                            <a:srgbClr val="000000"/>
                          </a:solidFill>
                          <a:effectLst/>
                          <a:latin typeface="Arial"/>
                        </a:rPr>
                        <a:t>• Encouraging future research in predictive modeling and external factors.</a:t>
                      </a:r>
                    </a:p>
                    <a:p>
                      <a:pPr lvl="0">
                        <a:buNone/>
                      </a:pPr>
                      <a:endParaRPr lang="en-US" sz="1500" dirty="0">
                        <a:effectLst/>
                      </a:endParaRPr>
                    </a:p>
                  </a:txBody>
                  <a:tcPr/>
                </a:tc>
                <a:tc>
                  <a:txBody>
                    <a:bodyPr/>
                    <a:lstStyle/>
                    <a:p>
                      <a:pPr fontAlgn="auto"/>
                      <a:r>
                        <a:rPr lang="en-US" sz="1500" dirty="0">
                          <a:effectLst/>
                        </a:rPr>
                        <a:t>​</a:t>
                      </a:r>
                      <a:r>
                        <a:rPr lang="en-US" sz="1500" b="0" i="0" u="none" strike="noStrike" noProof="0" dirty="0">
                          <a:solidFill>
                            <a:srgbClr val="000000"/>
                          </a:solidFill>
                          <a:effectLst/>
                          <a:latin typeface="Arial"/>
                        </a:rPr>
                        <a:t>• Emphasis on feature ranking for network reconstruction is novel. </a:t>
                      </a:r>
                      <a:endParaRPr lang="en-US" sz="1500">
                        <a:effectLst/>
                        <a:latin typeface="Neue Haas Grotesk Text Pro"/>
                      </a:endParaRPr>
                    </a:p>
                    <a:p>
                      <a:pPr lvl="0">
                        <a:buNone/>
                      </a:pPr>
                      <a:r>
                        <a:rPr lang="en-US" sz="1500" b="0" i="0" u="none" strike="noStrike" noProof="0" dirty="0">
                          <a:solidFill>
                            <a:srgbClr val="000000"/>
                          </a:solidFill>
                          <a:effectLst/>
                          <a:latin typeface="Arial"/>
                        </a:rPr>
                        <a:t>• Crucial insights into market instability using entropy. </a:t>
                      </a:r>
                      <a:endParaRPr lang="en-US" sz="1500">
                        <a:effectLst/>
                        <a:latin typeface="Neue Haas Grotesk Text Pro"/>
                      </a:endParaRPr>
                    </a:p>
                    <a:p>
                      <a:pPr lvl="0">
                        <a:buNone/>
                      </a:pPr>
                      <a:r>
                        <a:rPr lang="en-US" sz="1500" b="0" i="0" u="none" strike="noStrike" noProof="0" dirty="0">
                          <a:solidFill>
                            <a:srgbClr val="000000"/>
                          </a:solidFill>
                          <a:effectLst/>
                          <a:latin typeface="Arial"/>
                        </a:rPr>
                        <a:t>• Need for a broader dataset to enhance model generalization.</a:t>
                      </a:r>
                      <a:endParaRPr lang="en-US" sz="1500" dirty="0">
                        <a:effectLst/>
                        <a:latin typeface="Neue Haas Grotesk Text Pro"/>
                      </a:endParaRPr>
                    </a:p>
                  </a:txBody>
                  <a:tcPr/>
                </a:tc>
                <a:tc>
                  <a:txBody>
                    <a:bodyPr/>
                    <a:lstStyle/>
                    <a:p>
                      <a:pPr fontAlgn="auto"/>
                      <a:r>
                        <a:rPr lang="en-US" sz="1500" dirty="0">
                          <a:effectLst/>
                        </a:rPr>
                        <a:t>​</a:t>
                      </a:r>
                      <a:r>
                        <a:rPr lang="en-US" sz="1500" b="0" i="0" u="none" strike="noStrike" noProof="0" dirty="0">
                          <a:solidFill>
                            <a:srgbClr val="000000"/>
                          </a:solidFill>
                          <a:effectLst/>
                          <a:latin typeface="Arial"/>
                        </a:rPr>
                        <a:t>• They didn't explain why it is better to see the </a:t>
                      </a:r>
                      <a:r>
                        <a:rPr lang="en-US" sz="1500" b="0" i="0" u="none" strike="noStrike" noProof="0" dirty="0" err="1">
                          <a:solidFill>
                            <a:srgbClr val="000000"/>
                          </a:solidFill>
                          <a:effectLst/>
                          <a:latin typeface="Arial"/>
                        </a:rPr>
                        <a:t>Haantjes</a:t>
                      </a:r>
                      <a:r>
                        <a:rPr lang="en-US" sz="1500" b="0" i="0" u="none" strike="noStrike" noProof="0" dirty="0">
                          <a:solidFill>
                            <a:srgbClr val="000000"/>
                          </a:solidFill>
                          <a:effectLst/>
                          <a:latin typeface="Arial"/>
                        </a:rPr>
                        <a:t> curvature through TMFG filtering than PMFG filtering. </a:t>
                      </a:r>
                      <a:endParaRPr lang="en-US" sz="1500">
                        <a:effectLst/>
                        <a:latin typeface="Neue Haas Grotesk Text Pro"/>
                      </a:endParaRPr>
                    </a:p>
                    <a:p>
                      <a:pPr lvl="0">
                        <a:buNone/>
                      </a:pPr>
                      <a:r>
                        <a:rPr lang="en-US" sz="1500" b="0" i="0" u="none" strike="noStrike" noProof="0" dirty="0">
                          <a:solidFill>
                            <a:srgbClr val="000000"/>
                          </a:solidFill>
                          <a:effectLst/>
                          <a:latin typeface="Arial"/>
                        </a:rPr>
                        <a:t>• The paper does not compare the proposed geometric coarse graining method with existing methods or alternative approaches</a:t>
                      </a:r>
                    </a:p>
                  </a:txBody>
                  <a:tcPr/>
                </a:tc>
                <a:extLst>
                  <a:ext uri="{0D108BD9-81ED-4DB2-BD59-A6C34878D82A}">
                    <a16:rowId xmlns:a16="http://schemas.microsoft.com/office/drawing/2014/main" val="4182651285"/>
                  </a:ext>
                </a:extLst>
              </a:tr>
            </a:tbl>
          </a:graphicData>
        </a:graphic>
      </p:graphicFrame>
    </p:spTree>
    <p:extLst>
      <p:ext uri="{BB962C8B-B14F-4D97-AF65-F5344CB8AC3E}">
        <p14:creationId xmlns:p14="http://schemas.microsoft.com/office/powerpoint/2010/main" val="359862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B6C6491-4A25-4638-B352-7708F0A2A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125ED7-F0CF-40D9-8C60-51E188053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7A25-EA47-99CD-BAC9-B65AD5D02C05}"/>
              </a:ext>
            </a:extLst>
          </p:cNvPr>
          <p:cNvSpPr>
            <a:spLocks noGrp="1"/>
          </p:cNvSpPr>
          <p:nvPr>
            <p:ph type="title"/>
          </p:nvPr>
        </p:nvSpPr>
        <p:spPr>
          <a:xfrm>
            <a:off x="1052146" y="1077626"/>
            <a:ext cx="9958754" cy="2966487"/>
          </a:xfrm>
        </p:spPr>
        <p:txBody>
          <a:bodyPr vert="horz" lIns="91440" tIns="45720" rIns="91440" bIns="45720" rtlCol="0" anchor="t">
            <a:normAutofit/>
          </a:bodyPr>
          <a:lstStyle/>
          <a:p>
            <a:r>
              <a:rPr lang="en-US" sz="4000" cap="all">
                <a:solidFill>
                  <a:schemeClr val="bg1"/>
                </a:solidFill>
              </a:rPr>
              <a:t>Problem Statement</a:t>
            </a:r>
          </a:p>
        </p:txBody>
      </p:sp>
      <p:sp>
        <p:nvSpPr>
          <p:cNvPr id="3" name="Content Placeholder 2">
            <a:extLst>
              <a:ext uri="{FF2B5EF4-FFF2-40B4-BE49-F238E27FC236}">
                <a16:creationId xmlns:a16="http://schemas.microsoft.com/office/drawing/2014/main" id="{57AE50D9-8EEC-0648-11C2-ECE9D526ED9B}"/>
              </a:ext>
            </a:extLst>
          </p:cNvPr>
          <p:cNvSpPr>
            <a:spLocks noGrp="1"/>
          </p:cNvSpPr>
          <p:nvPr>
            <p:ph idx="1"/>
          </p:nvPr>
        </p:nvSpPr>
        <p:spPr>
          <a:xfrm>
            <a:off x="1053903" y="2101286"/>
            <a:ext cx="10722327" cy="2805997"/>
          </a:xfrm>
        </p:spPr>
        <p:txBody>
          <a:bodyPr vert="horz" lIns="91440" tIns="45720" rIns="91440" bIns="45720" rtlCol="0" anchor="b">
            <a:noAutofit/>
          </a:bodyPr>
          <a:lstStyle/>
          <a:p>
            <a:pPr marL="0" indent="0">
              <a:lnSpc>
                <a:spcPct val="120000"/>
              </a:lnSpc>
              <a:buNone/>
            </a:pPr>
            <a:r>
              <a:rPr lang="en-US" sz="2400" dirty="0">
                <a:solidFill>
                  <a:srgbClr val="D1D5DB"/>
                </a:solidFill>
                <a:ea typeface="+mn-lt"/>
                <a:cs typeface="+mn-lt"/>
              </a:rPr>
              <a:t>The problem is to develop a </a:t>
            </a:r>
            <a:r>
              <a:rPr lang="en-US" sz="2400" b="1" dirty="0">
                <a:solidFill>
                  <a:srgbClr val="D1D5DB"/>
                </a:solidFill>
                <a:ea typeface="+mn-lt"/>
                <a:cs typeface="+mn-lt"/>
              </a:rPr>
              <a:t>dynamic stock market analysis</a:t>
            </a:r>
            <a:r>
              <a:rPr lang="en-US" sz="2400" dirty="0">
                <a:solidFill>
                  <a:srgbClr val="D1D5DB"/>
                </a:solidFill>
                <a:ea typeface="+mn-lt"/>
                <a:cs typeface="+mn-lt"/>
              </a:rPr>
              <a:t> system using </a:t>
            </a:r>
            <a:r>
              <a:rPr lang="en-US" sz="2400" b="1" dirty="0">
                <a:solidFill>
                  <a:srgbClr val="D1D5DB"/>
                </a:solidFill>
                <a:ea typeface="+mn-lt"/>
                <a:cs typeface="+mn-lt"/>
              </a:rPr>
              <a:t>network analysis</a:t>
            </a:r>
            <a:r>
              <a:rPr lang="en-US" sz="2400" dirty="0">
                <a:solidFill>
                  <a:srgbClr val="D1D5DB"/>
                </a:solidFill>
                <a:ea typeface="+mn-lt"/>
                <a:cs typeface="+mn-lt"/>
              </a:rPr>
              <a:t> techniques to provide real-time insights and predictions for investors and traders. This system aims to refine traditional stock market analysis methods by leveraging network analysis to capture and visualize complex relationships and dependencies among various financial instruments, market participants, and external factors.</a:t>
            </a:r>
            <a:endParaRPr lang="en-US" sz="2400"/>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14"/>
            <a:ext cx="804195" cy="0"/>
          </a:xfrm>
          <a:prstGeom prst="line">
            <a:avLst/>
          </a:prstGeom>
          <a:ln w="857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093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07F1A2B-7836-4300-AA71-0D56FA4CA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E8CE7A4-970B-4DA2-BC23-BAF196F18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F2EF5-4855-E905-220B-3E0FDF9E0F17}"/>
              </a:ext>
            </a:extLst>
          </p:cNvPr>
          <p:cNvSpPr>
            <a:spLocks noGrp="1"/>
          </p:cNvSpPr>
          <p:nvPr>
            <p:ph type="title"/>
          </p:nvPr>
        </p:nvSpPr>
        <p:spPr>
          <a:xfrm>
            <a:off x="1039322" y="1065861"/>
            <a:ext cx="10581178" cy="3947757"/>
          </a:xfrm>
        </p:spPr>
        <p:txBody>
          <a:bodyPr vert="horz" lIns="91440" tIns="45720" rIns="91440" bIns="45720" rtlCol="0" anchor="t">
            <a:normAutofit/>
          </a:bodyPr>
          <a:lstStyle/>
          <a:p>
            <a:r>
              <a:rPr lang="en-US" sz="8000" cap="all">
                <a:solidFill>
                  <a:schemeClr val="bg1"/>
                </a:solidFill>
              </a:rPr>
              <a:t>Thank You</a:t>
            </a:r>
          </a:p>
        </p:txBody>
      </p:sp>
      <p:cxnSp>
        <p:nvCxnSpPr>
          <p:cNvPr id="27" name="Straight Connector 26">
            <a:extLst>
              <a:ext uri="{FF2B5EF4-FFF2-40B4-BE49-F238E27FC236}">
                <a16:creationId xmlns:a16="http://schemas.microsoft.com/office/drawing/2014/main" id="{BBC0B8F1-C234-43A3-9450-4770CDF9B3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8325"/>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1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7A25-EA47-99CD-BAC9-B65AD5D02C05}"/>
              </a:ext>
            </a:extLst>
          </p:cNvPr>
          <p:cNvSpPr>
            <a:spLocks noGrp="1"/>
          </p:cNvSpPr>
          <p:nvPr>
            <p:ph type="title"/>
          </p:nvPr>
        </p:nvSpPr>
        <p:spPr>
          <a:xfrm>
            <a:off x="1091203" y="1069848"/>
            <a:ext cx="6308775" cy="2049620"/>
          </a:xfrm>
        </p:spPr>
        <p:txBody>
          <a:bodyPr vert="horz" lIns="91440" tIns="45720" rIns="91440" bIns="45720" rtlCol="0">
            <a:normAutofit/>
          </a:bodyPr>
          <a:lstStyle/>
          <a:p>
            <a:r>
              <a:rPr lang="en-US" sz="6000" cap="all"/>
              <a:t>Paper - 1</a:t>
            </a:r>
            <a:endParaRPr lang="en-US" sz="6000"/>
          </a:p>
        </p:txBody>
      </p:sp>
      <p:cxnSp>
        <p:nvCxnSpPr>
          <p:cNvPr id="22" name="Straight Connector 2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E50D9-8EEC-0648-11C2-ECE9D526ED9B}"/>
              </a:ext>
            </a:extLst>
          </p:cNvPr>
          <p:cNvSpPr>
            <a:spLocks noGrp="1"/>
          </p:cNvSpPr>
          <p:nvPr>
            <p:ph idx="1"/>
          </p:nvPr>
        </p:nvSpPr>
        <p:spPr>
          <a:xfrm>
            <a:off x="1134270" y="2366736"/>
            <a:ext cx="6223996" cy="3105978"/>
          </a:xfrm>
        </p:spPr>
        <p:txBody>
          <a:bodyPr vert="horz" lIns="91440" tIns="45720" rIns="91440" bIns="45720" rtlCol="0" anchor="t">
            <a:normAutofit/>
          </a:bodyPr>
          <a:lstStyle/>
          <a:p>
            <a:pPr marL="0" indent="0">
              <a:lnSpc>
                <a:spcPct val="120000"/>
              </a:lnSpc>
              <a:buNone/>
            </a:pPr>
            <a:r>
              <a:rPr lang="en-US" b="1" dirty="0">
                <a:ea typeface="+mn-lt"/>
                <a:cs typeface="+mn-lt"/>
              </a:rPr>
              <a:t>Title </a:t>
            </a:r>
            <a:r>
              <a:rPr lang="en-US" dirty="0">
                <a:ea typeface="+mn-lt"/>
                <a:cs typeface="+mn-lt"/>
              </a:rPr>
              <a:t>: </a:t>
            </a:r>
            <a:r>
              <a:rPr lang="en-US" dirty="0">
                <a:latin typeface="Arial"/>
                <a:ea typeface="+mn-lt"/>
                <a:cs typeface="Arial"/>
              </a:rPr>
              <a:t>Dynamic Stock Correlation Network (2015)</a:t>
            </a:r>
          </a:p>
          <a:p>
            <a:pPr marL="0" indent="0">
              <a:lnSpc>
                <a:spcPct val="120000"/>
              </a:lnSpc>
              <a:buNone/>
            </a:pPr>
            <a:r>
              <a:rPr lang="en-US" b="1" dirty="0">
                <a:latin typeface="Arial"/>
                <a:cs typeface="Arial"/>
              </a:rPr>
              <a:t>Author </a:t>
            </a:r>
            <a:r>
              <a:rPr lang="en-US" dirty="0">
                <a:latin typeface="Arial"/>
                <a:cs typeface="Arial"/>
              </a:rPr>
              <a:t>: Yuta Araia, Takeo </a:t>
            </a:r>
            <a:r>
              <a:rPr lang="en-US" err="1">
                <a:latin typeface="Arial"/>
                <a:cs typeface="Arial"/>
              </a:rPr>
              <a:t>Yoshikawab</a:t>
            </a:r>
            <a:r>
              <a:rPr lang="en-US" dirty="0">
                <a:latin typeface="Arial"/>
                <a:cs typeface="Arial"/>
              </a:rPr>
              <a:t>, Hiroshi </a:t>
            </a:r>
            <a:r>
              <a:rPr lang="en-US" err="1">
                <a:latin typeface="Arial"/>
                <a:cs typeface="Arial"/>
              </a:rPr>
              <a:t>Iyetomic</a:t>
            </a:r>
            <a:endParaRPr lang="en-US">
              <a:latin typeface="Arial"/>
              <a:cs typeface="Arial"/>
            </a:endParaRPr>
          </a:p>
          <a:p>
            <a:pPr marL="0" indent="0">
              <a:lnSpc>
                <a:spcPct val="120000"/>
              </a:lnSpc>
              <a:buNone/>
            </a:pPr>
            <a:r>
              <a:rPr lang="en-US" b="1" dirty="0">
                <a:latin typeface="Arial"/>
                <a:cs typeface="Arial"/>
              </a:rPr>
              <a:t>Problem Statement</a:t>
            </a:r>
            <a:r>
              <a:rPr lang="en-US" dirty="0">
                <a:latin typeface="Arial"/>
                <a:cs typeface="Arial"/>
              </a:rPr>
              <a:t> : To analyze and uncover the dynamic correlations between different stocks in the S&amp;P 500 stock market, using Complex Principal Component Analysis (CPCA) and Random Matrix Theory (RMT), and to detect communities of comoving stocks within the correlation network.</a:t>
            </a:r>
          </a:p>
        </p:txBody>
      </p:sp>
      <p:pic>
        <p:nvPicPr>
          <p:cNvPr id="16" name="Picture 15" descr="Codes on papers">
            <a:extLst>
              <a:ext uri="{FF2B5EF4-FFF2-40B4-BE49-F238E27FC236}">
                <a16:creationId xmlns:a16="http://schemas.microsoft.com/office/drawing/2014/main" id="{58445C3E-ED9B-101D-7705-DD67E5652005}"/>
              </a:ext>
            </a:extLst>
          </p:cNvPr>
          <p:cNvPicPr>
            <a:picLocks noChangeAspect="1"/>
          </p:cNvPicPr>
          <p:nvPr/>
        </p:nvPicPr>
        <p:blipFill rotWithShape="1">
          <a:blip r:embed="rId2"/>
          <a:srcRect l="26674" r="37778" b="-3"/>
          <a:stretch/>
        </p:blipFill>
        <p:spPr>
          <a:xfrm>
            <a:off x="8534400" y="10"/>
            <a:ext cx="3657601" cy="6857990"/>
          </a:xfrm>
          <a:prstGeom prst="rect">
            <a:avLst/>
          </a:prstGeom>
        </p:spPr>
      </p:pic>
    </p:spTree>
    <p:extLst>
      <p:ext uri="{BB962C8B-B14F-4D97-AF65-F5344CB8AC3E}">
        <p14:creationId xmlns:p14="http://schemas.microsoft.com/office/powerpoint/2010/main" val="360813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1088136" y="1088136"/>
            <a:ext cx="10270671" cy="1188720"/>
          </a:xfrm>
        </p:spPr>
        <p:txBody>
          <a:bodyPr>
            <a:normAutofit/>
          </a:bodyPr>
          <a:lstStyle/>
          <a:p>
            <a:r>
              <a:rPr lang="en-US" sz="4800" dirty="0"/>
              <a:t>PAPER - 1</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482646" y="1845978"/>
            <a:ext cx="5815297" cy="4388736"/>
          </a:xfrm>
        </p:spPr>
        <p:txBody>
          <a:bodyPr vert="horz" lIns="91440" tIns="45720" rIns="91440" bIns="45720" rtlCol="0" anchor="t">
            <a:noAutofit/>
          </a:bodyPr>
          <a:lstStyle/>
          <a:p>
            <a:pPr marL="0" indent="0">
              <a:lnSpc>
                <a:spcPct val="120000"/>
              </a:lnSpc>
              <a:buNone/>
            </a:pPr>
            <a:r>
              <a:rPr lang="en-US" sz="1500" b="1" dirty="0"/>
              <a:t>Key Argument</a:t>
            </a:r>
            <a:r>
              <a:rPr lang="en-US" sz="1500" dirty="0"/>
              <a:t> : </a:t>
            </a:r>
            <a:r>
              <a:rPr lang="en-US" sz="1500" dirty="0">
                <a:latin typeface="Arial"/>
                <a:cs typeface="Arial"/>
              </a:rPr>
              <a:t>By employing CPCA and RMT, it is possible to uncover and analyze dynamic correlations among stocks in the S&amp;P500 that can help detect stable communities of comoving stocks</a:t>
            </a:r>
            <a:endParaRPr lang="en-US" sz="1500" dirty="0"/>
          </a:p>
          <a:p>
            <a:pPr marL="0" indent="0">
              <a:lnSpc>
                <a:spcPct val="120000"/>
              </a:lnSpc>
              <a:buNone/>
            </a:pPr>
            <a:r>
              <a:rPr lang="en-US" sz="1500" b="1" dirty="0">
                <a:latin typeface="Arial"/>
                <a:cs typeface="Arial"/>
              </a:rPr>
              <a:t>Dataset and Tools Used:</a:t>
            </a:r>
            <a:r>
              <a:rPr lang="en-US" sz="1500" dirty="0">
                <a:latin typeface="Arial"/>
                <a:cs typeface="Arial"/>
              </a:rPr>
              <a:t> S&amp;P 500 Index from 2008-2011 data Complex Principal Component Analysis (CPCA) Random Matrix Theory (RMT) Network Analysis Community Detection Algorithms</a:t>
            </a:r>
          </a:p>
          <a:p>
            <a:pPr marL="0" indent="0">
              <a:lnSpc>
                <a:spcPct val="120000"/>
              </a:lnSpc>
              <a:buNone/>
            </a:pPr>
            <a:r>
              <a:rPr lang="en-US" sz="1500" b="1" dirty="0">
                <a:latin typeface="Arial"/>
                <a:cs typeface="Arial"/>
              </a:rPr>
              <a:t>Research Method : </a:t>
            </a:r>
          </a:p>
          <a:p>
            <a:pPr marL="0" indent="0">
              <a:lnSpc>
                <a:spcPct val="120000"/>
              </a:lnSpc>
              <a:buNone/>
            </a:pPr>
            <a:r>
              <a:rPr lang="en-US" sz="1500" dirty="0">
                <a:latin typeface="Arial"/>
                <a:cs typeface="Arial"/>
              </a:rPr>
              <a:t>1. CPCA  </a:t>
            </a:r>
            <a:endParaRPr lang="en-US" sz="1500" dirty="0"/>
          </a:p>
          <a:p>
            <a:pPr marL="0" indent="0">
              <a:lnSpc>
                <a:spcPct val="120000"/>
              </a:lnSpc>
              <a:buNone/>
            </a:pPr>
            <a:r>
              <a:rPr lang="en-US" sz="1500" dirty="0">
                <a:latin typeface="Arial"/>
                <a:cs typeface="Arial"/>
              </a:rPr>
              <a:t>2. RMT </a:t>
            </a:r>
            <a:endParaRPr lang="en-US" sz="1500">
              <a:latin typeface="Neue Haas Grotesk Text Pro"/>
              <a:cs typeface="Arial"/>
            </a:endParaRPr>
          </a:p>
          <a:p>
            <a:pPr marL="0" indent="0">
              <a:lnSpc>
                <a:spcPct val="120000"/>
              </a:lnSpc>
              <a:buNone/>
            </a:pPr>
            <a:r>
              <a:rPr lang="en-US" sz="1500" dirty="0">
                <a:latin typeface="Arial"/>
                <a:cs typeface="Arial"/>
              </a:rPr>
              <a:t>3. Network Analysis </a:t>
            </a:r>
            <a:endParaRPr lang="en-US" sz="1500">
              <a:latin typeface="Neue Haas Grotesk Text Pro"/>
              <a:cs typeface="Arial"/>
            </a:endParaRPr>
          </a:p>
          <a:p>
            <a:pPr marL="0" indent="0">
              <a:lnSpc>
                <a:spcPct val="120000"/>
              </a:lnSpc>
              <a:buNone/>
            </a:pPr>
            <a:r>
              <a:rPr lang="en-US" sz="1500" dirty="0">
                <a:latin typeface="Arial"/>
                <a:cs typeface="Arial"/>
              </a:rPr>
              <a:t>4. Community Detection  </a:t>
            </a:r>
            <a:endParaRPr lang="en-US" sz="1500">
              <a:latin typeface="Neue Haas Grotesk Text Pro"/>
              <a:cs typeface="Arial"/>
            </a:endParaRPr>
          </a:p>
          <a:p>
            <a:pPr marL="0" indent="0">
              <a:lnSpc>
                <a:spcPct val="120000"/>
              </a:lnSpc>
              <a:buNone/>
            </a:pPr>
            <a:r>
              <a:rPr lang="en-US" sz="1500" dirty="0">
                <a:latin typeface="Arial"/>
                <a:cs typeface="Arial"/>
              </a:rPr>
              <a:t>5. Statistical Analysis </a:t>
            </a:r>
            <a:endParaRPr lang="en-US" sz="1500" dirty="0"/>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193228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B36F-0500-17BE-58A5-8E476464D736}"/>
              </a:ext>
            </a:extLst>
          </p:cNvPr>
          <p:cNvSpPr>
            <a:spLocks noGrp="1"/>
          </p:cNvSpPr>
          <p:nvPr>
            <p:ph type="title"/>
          </p:nvPr>
        </p:nvSpPr>
        <p:spPr/>
        <p:txBody>
          <a:bodyPr/>
          <a:lstStyle/>
          <a:p>
            <a:r>
              <a:rPr lang="en-US" dirty="0"/>
              <a:t>PAPER - 1</a:t>
            </a:r>
          </a:p>
        </p:txBody>
      </p:sp>
      <p:graphicFrame>
        <p:nvGraphicFramePr>
          <p:cNvPr id="5" name="Content Placeholder 2">
            <a:extLst>
              <a:ext uri="{FF2B5EF4-FFF2-40B4-BE49-F238E27FC236}">
                <a16:creationId xmlns:a16="http://schemas.microsoft.com/office/drawing/2014/main" id="{079A5DB9-D1D4-7464-B7DC-9945BCA62F33}"/>
              </a:ext>
            </a:extLst>
          </p:cNvPr>
          <p:cNvGraphicFramePr>
            <a:graphicFrameLocks noGrp="1"/>
          </p:cNvGraphicFramePr>
          <p:nvPr>
            <p:ph idx="1"/>
            <p:extLst>
              <p:ext uri="{D42A27DB-BD31-4B8C-83A1-F6EECF244321}">
                <p14:modId xmlns:p14="http://schemas.microsoft.com/office/powerpoint/2010/main" val="3636043646"/>
              </p:ext>
            </p:extLst>
          </p:nvPr>
        </p:nvGraphicFramePr>
        <p:xfrm>
          <a:off x="851398" y="1937312"/>
          <a:ext cx="10485016" cy="425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432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1088136" y="1088136"/>
            <a:ext cx="10270671" cy="1188720"/>
          </a:xfrm>
        </p:spPr>
        <p:txBody>
          <a:bodyPr>
            <a:normAutofit/>
          </a:bodyPr>
          <a:lstStyle/>
          <a:p>
            <a:r>
              <a:rPr lang="en-US" sz="4800" dirty="0"/>
              <a:t>PAPER - 1</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482646" y="1845978"/>
            <a:ext cx="5815297" cy="4388736"/>
          </a:xfrm>
        </p:spPr>
        <p:txBody>
          <a:bodyPr vert="horz" lIns="91440" tIns="45720" rIns="91440" bIns="45720" rtlCol="0" anchor="t">
            <a:noAutofit/>
          </a:bodyPr>
          <a:lstStyle/>
          <a:p>
            <a:pPr marL="0" indent="0">
              <a:lnSpc>
                <a:spcPct val="120000"/>
              </a:lnSpc>
              <a:buNone/>
            </a:pPr>
            <a:r>
              <a:rPr lang="en-US" sz="2000" b="1" dirty="0"/>
              <a:t>Research Gaps : </a:t>
            </a:r>
          </a:p>
          <a:p>
            <a:pPr marL="0" indent="0">
              <a:lnSpc>
                <a:spcPct val="120000"/>
              </a:lnSpc>
              <a:buNone/>
            </a:pPr>
            <a:r>
              <a:rPr lang="en-US" sz="2000" dirty="0">
                <a:latin typeface="Arial"/>
                <a:cs typeface="Arial"/>
              </a:rPr>
              <a:t>• Dynamic nature of correlations </a:t>
            </a:r>
            <a:endParaRPr lang="en-US" sz="2000" dirty="0">
              <a:latin typeface="Neue Haas Grotesk Text Pro"/>
              <a:cs typeface="Arial"/>
            </a:endParaRPr>
          </a:p>
          <a:p>
            <a:pPr marL="0" indent="0">
              <a:lnSpc>
                <a:spcPct val="120000"/>
              </a:lnSpc>
              <a:buNone/>
            </a:pPr>
            <a:r>
              <a:rPr lang="en-US" sz="2000" dirty="0">
                <a:latin typeface="Arial"/>
                <a:cs typeface="Arial"/>
              </a:rPr>
              <a:t>• Causality and Lead-Lag relationships </a:t>
            </a:r>
            <a:endParaRPr lang="en-US" sz="2000">
              <a:latin typeface="Neue Haas Grotesk Text Pro"/>
              <a:cs typeface="Arial"/>
            </a:endParaRPr>
          </a:p>
          <a:p>
            <a:pPr marL="0" indent="0">
              <a:lnSpc>
                <a:spcPct val="120000"/>
              </a:lnSpc>
              <a:buNone/>
            </a:pPr>
            <a:r>
              <a:rPr lang="en-US" sz="2000" dirty="0">
                <a:latin typeface="Arial"/>
                <a:cs typeface="Arial"/>
              </a:rPr>
              <a:t>• External factors (global events) </a:t>
            </a:r>
            <a:endParaRPr lang="en-US" sz="2000">
              <a:latin typeface="Neue Haas Grotesk Text Pro"/>
              <a:cs typeface="Arial"/>
            </a:endParaRPr>
          </a:p>
          <a:p>
            <a:pPr marL="0" indent="0">
              <a:lnSpc>
                <a:spcPct val="120000"/>
              </a:lnSpc>
              <a:buNone/>
            </a:pPr>
            <a:r>
              <a:rPr lang="en-US" sz="2000" dirty="0">
                <a:latin typeface="Arial"/>
                <a:cs typeface="Arial"/>
              </a:rPr>
              <a:t>Overall the paper lays the foundation for studying dynamic correlations in financial markets, but there are opportunities for further research to deepen understanding and practical applications of these findings</a:t>
            </a:r>
            <a:endParaRPr lang="en-US" sz="2000"/>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355289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7A25-EA47-99CD-BAC9-B65AD5D02C05}"/>
              </a:ext>
            </a:extLst>
          </p:cNvPr>
          <p:cNvSpPr>
            <a:spLocks noGrp="1"/>
          </p:cNvSpPr>
          <p:nvPr>
            <p:ph type="title"/>
          </p:nvPr>
        </p:nvSpPr>
        <p:spPr>
          <a:xfrm>
            <a:off x="1091203" y="1069848"/>
            <a:ext cx="6308775" cy="2049620"/>
          </a:xfrm>
        </p:spPr>
        <p:txBody>
          <a:bodyPr vert="horz" lIns="91440" tIns="45720" rIns="91440" bIns="45720" rtlCol="0">
            <a:normAutofit/>
          </a:bodyPr>
          <a:lstStyle/>
          <a:p>
            <a:r>
              <a:rPr lang="en-US" sz="6000" cap="all" dirty="0"/>
              <a:t>Paper - 2</a:t>
            </a:r>
            <a:endParaRPr lang="en-US" sz="6000" dirty="0"/>
          </a:p>
        </p:txBody>
      </p:sp>
      <p:cxnSp>
        <p:nvCxnSpPr>
          <p:cNvPr id="22" name="Straight Connector 2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AE50D9-8EEC-0648-11C2-ECE9D526ED9B}"/>
              </a:ext>
            </a:extLst>
          </p:cNvPr>
          <p:cNvSpPr>
            <a:spLocks noGrp="1"/>
          </p:cNvSpPr>
          <p:nvPr>
            <p:ph idx="1"/>
          </p:nvPr>
        </p:nvSpPr>
        <p:spPr>
          <a:xfrm>
            <a:off x="1134270" y="2366736"/>
            <a:ext cx="6223996" cy="3105978"/>
          </a:xfrm>
        </p:spPr>
        <p:txBody>
          <a:bodyPr vert="horz" lIns="91440" tIns="45720" rIns="91440" bIns="45720" rtlCol="0" anchor="t">
            <a:normAutofit/>
          </a:bodyPr>
          <a:lstStyle/>
          <a:p>
            <a:pPr marL="0" indent="0">
              <a:lnSpc>
                <a:spcPct val="120000"/>
              </a:lnSpc>
              <a:buNone/>
            </a:pPr>
            <a:r>
              <a:rPr lang="en-US" b="1" dirty="0">
                <a:ea typeface="+mn-lt"/>
                <a:cs typeface="+mn-lt"/>
              </a:rPr>
              <a:t>Title </a:t>
            </a:r>
            <a:r>
              <a:rPr lang="en-US" dirty="0">
                <a:ea typeface="+mn-lt"/>
                <a:cs typeface="+mn-lt"/>
              </a:rPr>
              <a:t>: </a:t>
            </a:r>
            <a:r>
              <a:rPr lang="en-US" dirty="0">
                <a:latin typeface="Arial"/>
                <a:ea typeface="+mn-lt"/>
                <a:cs typeface="Arial"/>
              </a:rPr>
              <a:t>Predicting stock market movements using network science: an information theoretic approach (2017)</a:t>
            </a:r>
          </a:p>
          <a:p>
            <a:pPr marL="0" indent="0">
              <a:lnSpc>
                <a:spcPct val="120000"/>
              </a:lnSpc>
              <a:buNone/>
            </a:pPr>
            <a:r>
              <a:rPr lang="en-US" b="1" dirty="0">
                <a:latin typeface="Arial"/>
                <a:cs typeface="Arial"/>
              </a:rPr>
              <a:t>Author </a:t>
            </a:r>
            <a:r>
              <a:rPr lang="en-US" dirty="0">
                <a:latin typeface="Arial"/>
                <a:cs typeface="Arial"/>
              </a:rPr>
              <a:t>: </a:t>
            </a:r>
            <a:r>
              <a:rPr lang="en-US" dirty="0">
                <a:solidFill>
                  <a:srgbClr val="1F1F1F"/>
                </a:solidFill>
                <a:ea typeface="+mn-lt"/>
                <a:cs typeface="+mn-lt"/>
              </a:rPr>
              <a:t>Minjun Kim and Hiroki Sayama</a:t>
            </a:r>
            <a:endParaRPr lang="en-US" dirty="0">
              <a:latin typeface="Arial"/>
              <a:cs typeface="Arial"/>
            </a:endParaRPr>
          </a:p>
          <a:p>
            <a:pPr marL="0" indent="0">
              <a:lnSpc>
                <a:spcPct val="120000"/>
              </a:lnSpc>
              <a:buNone/>
            </a:pPr>
            <a:r>
              <a:rPr lang="en-US" b="1" dirty="0">
                <a:latin typeface="Arial"/>
                <a:cs typeface="Arial"/>
              </a:rPr>
              <a:t>Problem Statement</a:t>
            </a:r>
            <a:r>
              <a:rPr lang="en-US" dirty="0">
                <a:latin typeface="Arial"/>
                <a:cs typeface="Arial"/>
              </a:rPr>
              <a:t> : The problem addressed in this paper is the challenge of accurately predicting the future movements of the S&amp;P 500 in the stock market. The study aims to develop a novel prediction method by constructing time-series complex networks.</a:t>
            </a:r>
          </a:p>
        </p:txBody>
      </p:sp>
      <p:pic>
        <p:nvPicPr>
          <p:cNvPr id="16" name="Picture 15" descr="Codes on papers">
            <a:extLst>
              <a:ext uri="{FF2B5EF4-FFF2-40B4-BE49-F238E27FC236}">
                <a16:creationId xmlns:a16="http://schemas.microsoft.com/office/drawing/2014/main" id="{58445C3E-ED9B-101D-7705-DD67E5652005}"/>
              </a:ext>
            </a:extLst>
          </p:cNvPr>
          <p:cNvPicPr>
            <a:picLocks noChangeAspect="1"/>
          </p:cNvPicPr>
          <p:nvPr/>
        </p:nvPicPr>
        <p:blipFill rotWithShape="1">
          <a:blip r:embed="rId2"/>
          <a:srcRect l="26674" r="37778" b="-3"/>
          <a:stretch/>
        </p:blipFill>
        <p:spPr>
          <a:xfrm>
            <a:off x="8534400" y="10"/>
            <a:ext cx="3657601" cy="6857990"/>
          </a:xfrm>
          <a:prstGeom prst="rect">
            <a:avLst/>
          </a:prstGeom>
        </p:spPr>
      </p:pic>
    </p:spTree>
    <p:extLst>
      <p:ext uri="{BB962C8B-B14F-4D97-AF65-F5344CB8AC3E}">
        <p14:creationId xmlns:p14="http://schemas.microsoft.com/office/powerpoint/2010/main" val="271787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7C135-FCCF-A6D7-6842-319DD23B258A}"/>
              </a:ext>
            </a:extLst>
          </p:cNvPr>
          <p:cNvSpPr>
            <a:spLocks noGrp="1"/>
          </p:cNvSpPr>
          <p:nvPr>
            <p:ph type="title"/>
          </p:nvPr>
        </p:nvSpPr>
        <p:spPr>
          <a:xfrm>
            <a:off x="910583" y="807010"/>
            <a:ext cx="10270671" cy="1188720"/>
          </a:xfrm>
        </p:spPr>
        <p:txBody>
          <a:bodyPr>
            <a:normAutofit/>
          </a:bodyPr>
          <a:lstStyle/>
          <a:p>
            <a:r>
              <a:rPr lang="en-US" sz="4800" dirty="0"/>
              <a:t>PAPER - 2</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E840-E790-ABBB-1E2B-3BC54133DC9E}"/>
              </a:ext>
            </a:extLst>
          </p:cNvPr>
          <p:cNvSpPr>
            <a:spLocks noGrp="1"/>
          </p:cNvSpPr>
          <p:nvPr>
            <p:ph idx="1"/>
          </p:nvPr>
        </p:nvSpPr>
        <p:spPr>
          <a:xfrm>
            <a:off x="497442" y="1609240"/>
            <a:ext cx="5904073" cy="4891803"/>
          </a:xfrm>
        </p:spPr>
        <p:txBody>
          <a:bodyPr vert="horz" lIns="91440" tIns="45720" rIns="91440" bIns="45720" rtlCol="0" anchor="t">
            <a:noAutofit/>
          </a:bodyPr>
          <a:lstStyle/>
          <a:p>
            <a:pPr marL="0" indent="0">
              <a:lnSpc>
                <a:spcPct val="120000"/>
              </a:lnSpc>
              <a:buNone/>
            </a:pPr>
            <a:r>
              <a:rPr lang="en-US" sz="1500" b="1" dirty="0"/>
              <a:t>Key Argument</a:t>
            </a:r>
            <a:r>
              <a:rPr lang="en-US" sz="1500" dirty="0"/>
              <a:t> :</a:t>
            </a:r>
            <a:r>
              <a:rPr lang="en-US" sz="1500" dirty="0">
                <a:latin typeface="Arial"/>
                <a:cs typeface="Arial"/>
              </a:rPr>
              <a:t> Utilizing network science </a:t>
            </a:r>
            <a:r>
              <a:rPr lang="en-US" sz="1500" dirty="0" err="1">
                <a:latin typeface="Arial"/>
                <a:cs typeface="Arial"/>
              </a:rPr>
              <a:t>ie</a:t>
            </a:r>
            <a:r>
              <a:rPr lang="en-US" sz="1500" dirty="0">
                <a:latin typeface="Arial"/>
                <a:cs typeface="Arial"/>
              </a:rPr>
              <a:t>., construction and analysis of time-series complex networks of S&amp;P500 Index based on mutual information. Changes in strength distributions and network measurements within these networks can be used to predict stock market fluctuations and improve prediction models accuracy.</a:t>
            </a:r>
            <a:endParaRPr lang="en-US" sz="1500" dirty="0"/>
          </a:p>
          <a:p>
            <a:pPr marL="0" indent="0">
              <a:lnSpc>
                <a:spcPct val="120000"/>
              </a:lnSpc>
              <a:buNone/>
            </a:pPr>
            <a:r>
              <a:rPr lang="en-US" sz="1500" b="1" dirty="0">
                <a:latin typeface="Arial"/>
                <a:cs typeface="Arial"/>
              </a:rPr>
              <a:t>Dataset and Tools Used:</a:t>
            </a:r>
            <a:r>
              <a:rPr lang="en-US" sz="1500" dirty="0">
                <a:latin typeface="Arial"/>
                <a:cs typeface="Arial"/>
              </a:rPr>
              <a:t> S&amp;P 500 Index from Sept 22, 2016 - Oct 11, 2016 consisting of 89 consecutive trading hours (475 companies) • Python libraries - </a:t>
            </a:r>
            <a:r>
              <a:rPr lang="en-US" sz="1500" dirty="0" err="1">
                <a:latin typeface="Arial"/>
                <a:cs typeface="Arial"/>
              </a:rPr>
              <a:t>networkX</a:t>
            </a:r>
            <a:r>
              <a:rPr lang="en-US" sz="1500" dirty="0">
                <a:latin typeface="Arial"/>
                <a:cs typeface="Arial"/>
              </a:rPr>
              <a:t>, scikit-learn, and </a:t>
            </a:r>
            <a:r>
              <a:rPr lang="en-US" sz="1500" dirty="0" err="1">
                <a:latin typeface="Arial"/>
                <a:cs typeface="Arial"/>
              </a:rPr>
              <a:t>statmodels</a:t>
            </a:r>
            <a:r>
              <a:rPr lang="en-US" sz="1500" dirty="0">
                <a:latin typeface="Arial"/>
                <a:cs typeface="Arial"/>
              </a:rPr>
              <a:t> • Hot deck imputation data • Statistical &amp; Regression analysis tools </a:t>
            </a:r>
          </a:p>
          <a:p>
            <a:pPr marL="0" indent="0">
              <a:lnSpc>
                <a:spcPct val="120000"/>
              </a:lnSpc>
              <a:buNone/>
            </a:pPr>
            <a:r>
              <a:rPr lang="en-US" sz="1500" b="1" dirty="0">
                <a:latin typeface="Arial"/>
                <a:cs typeface="Arial"/>
              </a:rPr>
              <a:t>Research Method : </a:t>
            </a:r>
            <a:endParaRPr lang="en-US" dirty="0"/>
          </a:p>
          <a:p>
            <a:pPr marL="0" indent="0">
              <a:lnSpc>
                <a:spcPct val="120000"/>
              </a:lnSpc>
              <a:buNone/>
            </a:pPr>
            <a:r>
              <a:rPr lang="en-US" sz="1500" dirty="0">
                <a:latin typeface="Arial"/>
                <a:cs typeface="Arial"/>
              </a:rPr>
              <a:t>1. Data Gathering 2. Data Preprocessing 3. Network Construction 4. Statistical Analysis 5. Metric Analysis 6. Predictive Modeling (ARIMA) 7. Regression Analysis - linear and polynomial</a:t>
            </a:r>
            <a:endParaRPr lang="en-US" sz="1500" dirty="0"/>
          </a:p>
        </p:txBody>
      </p:sp>
      <p:pic>
        <p:nvPicPr>
          <p:cNvPr id="5" name="Picture 4" descr="Graph on document with pen">
            <a:extLst>
              <a:ext uri="{FF2B5EF4-FFF2-40B4-BE49-F238E27FC236}">
                <a16:creationId xmlns:a16="http://schemas.microsoft.com/office/drawing/2014/main" id="{8C5A5726-424A-38DA-7A79-8F7F8C537A05}"/>
              </a:ext>
            </a:extLst>
          </p:cNvPr>
          <p:cNvPicPr>
            <a:picLocks noChangeAspect="1"/>
          </p:cNvPicPr>
          <p:nvPr/>
        </p:nvPicPr>
        <p:blipFill rotWithShape="1">
          <a:blip r:embed="rId2"/>
          <a:srcRect l="12948" r="-10" b="-10"/>
          <a:stretch/>
        </p:blipFill>
        <p:spPr>
          <a:xfrm>
            <a:off x="6705600" y="1399805"/>
            <a:ext cx="5486401" cy="4200526"/>
          </a:xfrm>
          <a:prstGeom prst="rect">
            <a:avLst/>
          </a:prstGeom>
        </p:spPr>
      </p:pic>
    </p:spTree>
    <p:extLst>
      <p:ext uri="{BB962C8B-B14F-4D97-AF65-F5344CB8AC3E}">
        <p14:creationId xmlns:p14="http://schemas.microsoft.com/office/powerpoint/2010/main" val="2041946818"/>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BjornVTI</vt:lpstr>
      <vt:lpstr>FINAL YEAR PROJECT   LITERATURE REVIEW  04.09.23 </vt:lpstr>
      <vt:lpstr>Title   Enhancing Stock Market Insights with Network-Based Analysis </vt:lpstr>
      <vt:lpstr>Problem Statement</vt:lpstr>
      <vt:lpstr>Paper - 1</vt:lpstr>
      <vt:lpstr>PAPER - 1</vt:lpstr>
      <vt:lpstr>PAPER - 1</vt:lpstr>
      <vt:lpstr>PAPER - 1</vt:lpstr>
      <vt:lpstr>Paper - 2</vt:lpstr>
      <vt:lpstr>PAPER - 2</vt:lpstr>
      <vt:lpstr>PAPER - 2</vt:lpstr>
      <vt:lpstr>PAPER - 2</vt:lpstr>
      <vt:lpstr>Paper - 3</vt:lpstr>
      <vt:lpstr>PAPER - 3</vt:lpstr>
      <vt:lpstr>PAPER - 3</vt:lpstr>
      <vt:lpstr>PAPER - 3</vt:lpstr>
      <vt:lpstr>Paper - 4</vt:lpstr>
      <vt:lpstr>PAPER - 4</vt:lpstr>
      <vt:lpstr>PAPER - 4</vt:lpstr>
      <vt:lpstr>PAPER - 4</vt:lpstr>
      <vt:lpstr>Paper - 5</vt:lpstr>
      <vt:lpstr>PAPER - 5</vt:lpstr>
      <vt:lpstr>PAPER - 5</vt:lpstr>
      <vt:lpstr>PAPER - 5</vt:lpstr>
      <vt:lpstr>Paper - 6</vt:lpstr>
      <vt:lpstr>PAPER - 6</vt:lpstr>
      <vt:lpstr>PAPER - 6</vt:lpstr>
      <vt:lpstr>PAPER - 6</vt:lpstr>
      <vt:lpstr>Synthesis Table</vt:lpstr>
      <vt:lpstr>Synthesis Table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402</cp:revision>
  <dcterms:created xsi:type="dcterms:W3CDTF">2023-09-04T03:53:26Z</dcterms:created>
  <dcterms:modified xsi:type="dcterms:W3CDTF">2023-09-04T05:25:19Z</dcterms:modified>
</cp:coreProperties>
</file>