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0" name="Shape 80"/>
          <p:cNvSpPr/>
          <p:nvPr>
            <p:ph type="sldImg"/>
          </p:nvPr>
        </p:nvSpPr>
        <p:spPr>
          <a:xfrm>
            <a:off x="1143000" y="685800"/>
            <a:ext cx="4572000" cy="3429000"/>
          </a:xfrm>
          <a:prstGeom prst="rect">
            <a:avLst/>
          </a:prstGeom>
        </p:spPr>
        <p:txBody>
          <a:bodyPr/>
          <a:lstStyle/>
          <a:p>
            <a:pPr/>
          </a:p>
        </p:txBody>
      </p:sp>
      <p:sp>
        <p:nvSpPr>
          <p:cNvPr id="81" name="Shape 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500"/>
      </a:spcBef>
      <a:defRPr sz="1400">
        <a:latin typeface="+mj-lt"/>
        <a:ea typeface="+mj-ea"/>
        <a:cs typeface="+mj-cs"/>
        <a:sym typeface="Arial"/>
      </a:defRPr>
    </a:lvl1pPr>
    <a:lvl2pPr indent="228600" latinLnBrk="0">
      <a:spcBef>
        <a:spcPts val="500"/>
      </a:spcBef>
      <a:defRPr sz="1400">
        <a:latin typeface="+mj-lt"/>
        <a:ea typeface="+mj-ea"/>
        <a:cs typeface="+mj-cs"/>
        <a:sym typeface="Arial"/>
      </a:defRPr>
    </a:lvl2pPr>
    <a:lvl3pPr indent="457200" latinLnBrk="0">
      <a:spcBef>
        <a:spcPts val="500"/>
      </a:spcBef>
      <a:defRPr sz="1400">
        <a:latin typeface="+mj-lt"/>
        <a:ea typeface="+mj-ea"/>
        <a:cs typeface="+mj-cs"/>
        <a:sym typeface="Arial"/>
      </a:defRPr>
    </a:lvl3pPr>
    <a:lvl4pPr indent="685800" latinLnBrk="0">
      <a:spcBef>
        <a:spcPts val="500"/>
      </a:spcBef>
      <a:defRPr sz="1400">
        <a:latin typeface="+mj-lt"/>
        <a:ea typeface="+mj-ea"/>
        <a:cs typeface="+mj-cs"/>
        <a:sym typeface="Arial"/>
      </a:defRPr>
    </a:lvl4pPr>
    <a:lvl5pPr indent="914400" latinLnBrk="0">
      <a:spcBef>
        <a:spcPts val="500"/>
      </a:spcBef>
      <a:defRPr sz="1400">
        <a:latin typeface="+mj-lt"/>
        <a:ea typeface="+mj-ea"/>
        <a:cs typeface="+mj-cs"/>
        <a:sym typeface="Arial"/>
      </a:defRPr>
    </a:lvl5pPr>
    <a:lvl6pPr indent="1143000" latinLnBrk="0">
      <a:spcBef>
        <a:spcPts val="500"/>
      </a:spcBef>
      <a:defRPr sz="1400">
        <a:latin typeface="+mj-lt"/>
        <a:ea typeface="+mj-ea"/>
        <a:cs typeface="+mj-cs"/>
        <a:sym typeface="Arial"/>
      </a:defRPr>
    </a:lvl6pPr>
    <a:lvl7pPr indent="1371600" latinLnBrk="0">
      <a:spcBef>
        <a:spcPts val="500"/>
      </a:spcBef>
      <a:defRPr sz="1400">
        <a:latin typeface="+mj-lt"/>
        <a:ea typeface="+mj-ea"/>
        <a:cs typeface="+mj-cs"/>
        <a:sym typeface="Arial"/>
      </a:defRPr>
    </a:lvl7pPr>
    <a:lvl8pPr indent="1600200" latinLnBrk="0">
      <a:spcBef>
        <a:spcPts val="500"/>
      </a:spcBef>
      <a:defRPr sz="1400">
        <a:latin typeface="+mj-lt"/>
        <a:ea typeface="+mj-ea"/>
        <a:cs typeface="+mj-cs"/>
        <a:sym typeface="Arial"/>
      </a:defRPr>
    </a:lvl8pPr>
    <a:lvl9pPr indent="1828800" latinLnBrk="0">
      <a:spcBef>
        <a:spcPts val="500"/>
      </a:spcBef>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Rectangle"/>
          <p:cNvSpPr/>
          <p:nvPr/>
        </p:nvSpPr>
        <p:spPr>
          <a:xfrm>
            <a:off x="4571999" y="-1"/>
            <a:ext cx="4572002" cy="5143502"/>
          </a:xfrm>
          <a:prstGeom prst="rect">
            <a:avLst/>
          </a:prstGeom>
          <a:solidFill>
            <a:srgbClr val="EEEEEE"/>
          </a:solidFill>
          <a:ln w="12700">
            <a:miter lim="400000"/>
          </a:ln>
        </p:spPr>
        <p:txBody>
          <a:bodyPr lIns="45719" rIns="45719" anchor="ctr"/>
          <a:lstStyle/>
          <a:p>
            <a:pPr algn="r">
              <a:defRPr sz="1000">
                <a:latin typeface="+mn-lt"/>
                <a:ea typeface="+mn-ea"/>
                <a:cs typeface="+mn-cs"/>
                <a:sym typeface="Helvetica"/>
              </a:defRPr>
            </a:pPr>
          </a:p>
        </p:txBody>
      </p:sp>
      <p:sp>
        <p:nvSpPr>
          <p:cNvPr id="19" name="Title Text"/>
          <p:cNvSpPr txBox="1"/>
          <p:nvPr>
            <p:ph type="title"/>
          </p:nvPr>
        </p:nvSpPr>
        <p:spPr>
          <a:xfrm>
            <a:off x="311150" y="444500"/>
            <a:ext cx="8521700" cy="573088"/>
          </a:xfrm>
          <a:prstGeom prst="rect">
            <a:avLst/>
          </a:prstGeom>
        </p:spPr>
        <p:txBody>
          <a:bodyPr>
            <a:normAutofit fontScale="100000" lnSpcReduction="0"/>
          </a:bodyPr>
          <a:lstStyle/>
          <a:p>
            <a:pPr/>
            <a:r>
              <a:t>Title Text</a:t>
            </a:r>
          </a:p>
        </p:txBody>
      </p:sp>
      <p:sp>
        <p:nvSpPr>
          <p:cNvPr id="20" name="Body Level One…"/>
          <p:cNvSpPr txBox="1"/>
          <p:nvPr>
            <p:ph type="body" idx="1"/>
          </p:nvPr>
        </p:nvSpPr>
        <p:spPr>
          <a:xfrm>
            <a:off x="311150" y="1152525"/>
            <a:ext cx="8521700" cy="34163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8" name="Title Text"/>
          <p:cNvSpPr txBox="1"/>
          <p:nvPr>
            <p:ph type="title"/>
          </p:nvPr>
        </p:nvSpPr>
        <p:spPr>
          <a:xfrm>
            <a:off x="311150" y="444500"/>
            <a:ext cx="8521700" cy="573088"/>
          </a:xfrm>
          <a:prstGeom prst="rect">
            <a:avLst/>
          </a:prstGeom>
        </p:spPr>
        <p:txBody>
          <a:bodyPr>
            <a:normAutofit fontScale="100000" lnSpcReduction="0"/>
          </a:bodyPr>
          <a:lstStyle/>
          <a:p>
            <a:pPr/>
            <a:r>
              <a:t>Title Text</a:t>
            </a:r>
          </a:p>
        </p:txBody>
      </p:sp>
      <p:sp>
        <p:nvSpPr>
          <p:cNvPr id="29" name="Body Level One…"/>
          <p:cNvSpPr txBox="1"/>
          <p:nvPr>
            <p:ph type="body" idx="1"/>
          </p:nvPr>
        </p:nvSpPr>
        <p:spPr>
          <a:xfrm>
            <a:off x="311150" y="1152525"/>
            <a:ext cx="8521700" cy="34163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xfrm>
            <a:off x="8389650" y="285750"/>
            <a:ext cx="220951" cy="215016"/>
          </a:xfrm>
          <a:prstGeom prst="rect">
            <a:avLst/>
          </a:prstGeom>
        </p:spPr>
        <p:txBody>
          <a:bodyPr lIns="34275" tIns="34275" rIns="34275" bIns="34275" anchor="t"/>
          <a:lstStyle>
            <a:lvl1pPr>
              <a:defRPr sz="11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7" name="Rounded Rectangle"/>
          <p:cNvSpPr/>
          <p:nvPr/>
        </p:nvSpPr>
        <p:spPr>
          <a:xfrm>
            <a:off x="206375" y="642937"/>
            <a:ext cx="8720138" cy="4143376"/>
          </a:xfrm>
          <a:prstGeom prst="roundRect">
            <a:avLst>
              <a:gd name="adj" fmla="val 16667"/>
            </a:avLst>
          </a:prstGeom>
          <a:solidFill>
            <a:srgbClr val="FFFFFF"/>
          </a:solidFill>
          <a:ln w="28575">
            <a:solidFill>
              <a:srgbClr val="6699FF"/>
            </a:solidFill>
            <a:miter/>
          </a:ln>
        </p:spPr>
        <p:txBody>
          <a:bodyPr lIns="45719" rIns="45719" anchor="ctr"/>
          <a:lstStyle/>
          <a:p>
            <a:pPr algn="r">
              <a:defRPr sz="2100">
                <a:latin typeface="+mn-lt"/>
                <a:ea typeface="+mn-ea"/>
                <a:cs typeface="+mn-cs"/>
                <a:sym typeface="Helvetica"/>
              </a:defRPr>
            </a:pPr>
          </a:p>
        </p:txBody>
      </p:sp>
      <p:sp>
        <p:nvSpPr>
          <p:cNvPr id="38" name="Stock Market Insights Using Network Science"/>
          <p:cNvSpPr txBox="1"/>
          <p:nvPr/>
        </p:nvSpPr>
        <p:spPr>
          <a:xfrm>
            <a:off x="581987" y="234012"/>
            <a:ext cx="3535900" cy="2463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1200">
                <a:latin typeface="+mn-lt"/>
                <a:ea typeface="+mn-ea"/>
                <a:cs typeface="+mn-cs"/>
                <a:sym typeface="Helvetica"/>
              </a:defRPr>
            </a:lvl1pPr>
          </a:lstStyle>
          <a:p>
            <a:pPr/>
            <a:r>
              <a:t>Stock Market Insights Using Network Science</a:t>
            </a:r>
          </a:p>
        </p:txBody>
      </p:sp>
      <p:sp>
        <p:nvSpPr>
          <p:cNvPr id="39" name="Team #64"/>
          <p:cNvSpPr txBox="1"/>
          <p:nvPr/>
        </p:nvSpPr>
        <p:spPr>
          <a:xfrm>
            <a:off x="7889470" y="4886037"/>
            <a:ext cx="1173163" cy="2209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r">
              <a:defRPr sz="1000">
                <a:latin typeface="+mn-lt"/>
                <a:ea typeface="+mn-ea"/>
                <a:cs typeface="+mn-cs"/>
                <a:sym typeface="Helvetica"/>
              </a:defRPr>
            </a:lvl1pPr>
          </a:lstStyle>
          <a:p>
            <a:pPr/>
            <a:r>
              <a:t>Team #64</a:t>
            </a:r>
          </a:p>
        </p:txBody>
      </p:sp>
      <p:pic>
        <p:nvPicPr>
          <p:cNvPr id="40" name="Google Shape;56;p14" descr="Google Shape;56;p14"/>
          <p:cNvPicPr>
            <a:picLocks noChangeAspect="1"/>
          </p:cNvPicPr>
          <p:nvPr/>
        </p:nvPicPr>
        <p:blipFill>
          <a:blip r:embed="rId2">
            <a:extLst/>
          </a:blip>
          <a:stretch>
            <a:fillRect/>
          </a:stretch>
        </p:blipFill>
        <p:spPr>
          <a:xfrm>
            <a:off x="0" y="14287"/>
            <a:ext cx="685800" cy="685801"/>
          </a:xfrm>
          <a:prstGeom prst="rect">
            <a:avLst/>
          </a:prstGeom>
          <a:ln w="12700">
            <a:miter lim="400000"/>
          </a:ln>
        </p:spPr>
      </p:pic>
      <p:sp>
        <p:nvSpPr>
          <p:cNvPr id="41" name="Slide Number"/>
          <p:cNvSpPr txBox="1"/>
          <p:nvPr>
            <p:ph type="sldNum" sz="quarter" idx="2"/>
          </p:nvPr>
        </p:nvSpPr>
        <p:spPr>
          <a:xfrm>
            <a:off x="8373961" y="285750"/>
            <a:ext cx="236639" cy="233651"/>
          </a:xfrm>
          <a:prstGeom prst="rect">
            <a:avLst/>
          </a:prstGeom>
        </p:spPr>
        <p:txBody>
          <a:bodyPr lIns="34275" tIns="34275" rIns="34275" bIns="34275" anchor="t"/>
          <a:lstStyle>
            <a:lvl1pPr>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8" name="Rounded Rectangle"/>
          <p:cNvSpPr/>
          <p:nvPr/>
        </p:nvSpPr>
        <p:spPr>
          <a:xfrm>
            <a:off x="206375" y="642937"/>
            <a:ext cx="8720138" cy="4143376"/>
          </a:xfrm>
          <a:prstGeom prst="roundRect">
            <a:avLst>
              <a:gd name="adj" fmla="val 16667"/>
            </a:avLst>
          </a:prstGeom>
          <a:solidFill>
            <a:srgbClr val="FFFFFF"/>
          </a:solidFill>
          <a:ln w="28575">
            <a:solidFill>
              <a:srgbClr val="6699FF"/>
            </a:solidFill>
            <a:miter/>
          </a:ln>
        </p:spPr>
        <p:txBody>
          <a:bodyPr lIns="45719" rIns="45719" anchor="ctr"/>
          <a:lstStyle/>
          <a:p>
            <a:pPr algn="r">
              <a:defRPr sz="2100">
                <a:latin typeface="+mn-lt"/>
                <a:ea typeface="+mn-ea"/>
                <a:cs typeface="+mn-cs"/>
                <a:sym typeface="Helvetica"/>
              </a:defRPr>
            </a:pPr>
          </a:p>
        </p:txBody>
      </p:sp>
      <p:sp>
        <p:nvSpPr>
          <p:cNvPr id="49" name="Stock Market Insights Using Network Science"/>
          <p:cNvSpPr txBox="1"/>
          <p:nvPr/>
        </p:nvSpPr>
        <p:spPr>
          <a:xfrm>
            <a:off x="546442" y="162922"/>
            <a:ext cx="3509172" cy="2463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1200">
                <a:latin typeface="+mn-lt"/>
                <a:ea typeface="+mn-ea"/>
                <a:cs typeface="+mn-cs"/>
                <a:sym typeface="Helvetica"/>
              </a:defRPr>
            </a:lvl1pPr>
          </a:lstStyle>
          <a:p>
            <a:pPr/>
            <a:r>
              <a:t>Stock Market Insights Using Network Science</a:t>
            </a:r>
          </a:p>
        </p:txBody>
      </p:sp>
      <p:sp>
        <p:nvSpPr>
          <p:cNvPr id="50" name="Team #64"/>
          <p:cNvSpPr txBox="1"/>
          <p:nvPr/>
        </p:nvSpPr>
        <p:spPr>
          <a:xfrm>
            <a:off x="7874983" y="4886037"/>
            <a:ext cx="1173164" cy="2209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r">
              <a:defRPr sz="1000">
                <a:latin typeface="+mn-lt"/>
                <a:ea typeface="+mn-ea"/>
                <a:cs typeface="+mn-cs"/>
                <a:sym typeface="Helvetica"/>
              </a:defRPr>
            </a:lvl1pPr>
          </a:lstStyle>
          <a:p>
            <a:pPr/>
            <a:r>
              <a:t>Team #64</a:t>
            </a:r>
          </a:p>
        </p:txBody>
      </p:sp>
      <p:pic>
        <p:nvPicPr>
          <p:cNvPr id="51" name="Google Shape;68;p16" descr="Google Shape;68;p16"/>
          <p:cNvPicPr>
            <a:picLocks noChangeAspect="1"/>
          </p:cNvPicPr>
          <p:nvPr/>
        </p:nvPicPr>
        <p:blipFill>
          <a:blip r:embed="rId2">
            <a:extLst/>
          </a:blip>
          <a:stretch>
            <a:fillRect/>
          </a:stretch>
        </p:blipFill>
        <p:spPr>
          <a:xfrm>
            <a:off x="0" y="14287"/>
            <a:ext cx="685800" cy="685801"/>
          </a:xfrm>
          <a:prstGeom prst="rect">
            <a:avLst/>
          </a:prstGeom>
          <a:ln w="12700">
            <a:miter lim="400000"/>
          </a:ln>
        </p:spPr>
      </p:pic>
      <p:sp>
        <p:nvSpPr>
          <p:cNvPr id="52" name="Slide Number"/>
          <p:cNvSpPr txBox="1"/>
          <p:nvPr>
            <p:ph type="sldNum" sz="quarter" idx="2"/>
          </p:nvPr>
        </p:nvSpPr>
        <p:spPr>
          <a:xfrm>
            <a:off x="8373961" y="285750"/>
            <a:ext cx="236639" cy="233651"/>
          </a:xfrm>
          <a:prstGeom prst="rect">
            <a:avLst/>
          </a:prstGeom>
        </p:spPr>
        <p:txBody>
          <a:bodyPr lIns="34275" tIns="34275" rIns="34275" bIns="34275" anchor="t"/>
          <a:lstStyle>
            <a:lvl1pPr>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59" name="Google Shape;17;p3"/>
          <p:cNvSpPr/>
          <p:nvPr/>
        </p:nvSpPr>
        <p:spPr>
          <a:xfrm>
            <a:off x="381000" y="857250"/>
            <a:ext cx="8458200" cy="3886200"/>
          </a:xfrm>
          <a:prstGeom prst="roundRect">
            <a:avLst>
              <a:gd name="adj" fmla="val 16667"/>
            </a:avLst>
          </a:prstGeom>
          <a:solidFill>
            <a:srgbClr val="FFFFFF"/>
          </a:solidFill>
          <a:ln w="12700">
            <a:solidFill>
              <a:srgbClr val="6699FF"/>
            </a:solidFill>
            <a:miter/>
          </a:ln>
        </p:spPr>
        <p:txBody>
          <a:bodyPr lIns="0" tIns="0" rIns="0" bIns="0" anchor="ctr"/>
          <a:lstStyle/>
          <a:p>
            <a:pPr defTabSz="685800">
              <a:defRPr sz="2000">
                <a:latin typeface="Times New Roman"/>
                <a:ea typeface="Times New Roman"/>
                <a:cs typeface="Times New Roman"/>
                <a:sym typeface="Times New Roman"/>
              </a:defRPr>
            </a:pPr>
          </a:p>
        </p:txBody>
      </p:sp>
      <p:pic>
        <p:nvPicPr>
          <p:cNvPr id="60" name="Google Shape;18;p3" descr="Google Shape;18;p3"/>
          <p:cNvPicPr>
            <a:picLocks noChangeAspect="1"/>
          </p:cNvPicPr>
          <p:nvPr/>
        </p:nvPicPr>
        <p:blipFill>
          <a:blip r:embed="rId2">
            <a:extLst/>
          </a:blip>
          <a:stretch>
            <a:fillRect/>
          </a:stretch>
        </p:blipFill>
        <p:spPr>
          <a:xfrm>
            <a:off x="381000" y="57150"/>
            <a:ext cx="791766" cy="685800"/>
          </a:xfrm>
          <a:prstGeom prst="rect">
            <a:avLst/>
          </a:prstGeom>
          <a:ln w="12700">
            <a:miter lim="400000"/>
          </a:ln>
        </p:spPr>
      </p:pic>
      <p:sp>
        <p:nvSpPr>
          <p:cNvPr id="61" name="Google Shape;19;p3"/>
          <p:cNvSpPr txBox="1"/>
          <p:nvPr/>
        </p:nvSpPr>
        <p:spPr>
          <a:xfrm>
            <a:off x="433387" y="296465"/>
            <a:ext cx="4883945" cy="205050"/>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defTabSz="685800">
              <a:defRPr sz="900">
                <a:latin typeface="Helvetica Neue"/>
                <a:ea typeface="Helvetica Neue"/>
                <a:cs typeface="Helvetica Neue"/>
                <a:sym typeface="Helvetica Neue"/>
              </a:defRPr>
            </a:lvl1pPr>
          </a:lstStyle>
          <a:p>
            <a:pPr/>
            <a:r>
              <a:t>Stock Market Insights using Network Science</a:t>
            </a:r>
          </a:p>
        </p:txBody>
      </p:sp>
      <p:sp>
        <p:nvSpPr>
          <p:cNvPr id="62" name="Google Shape;20;p3"/>
          <p:cNvSpPr txBox="1"/>
          <p:nvPr/>
        </p:nvSpPr>
        <p:spPr>
          <a:xfrm>
            <a:off x="7730727" y="4786312"/>
            <a:ext cx="1172766" cy="25257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defTabSz="685800">
              <a:defRPr sz="1200">
                <a:latin typeface="Times New Roman"/>
                <a:ea typeface="Times New Roman"/>
                <a:cs typeface="Times New Roman"/>
                <a:sym typeface="Times New Roman"/>
              </a:defRPr>
            </a:lvl1pPr>
          </a:lstStyle>
          <a:p>
            <a:pPr/>
            <a:r>
              <a:t>Team #64</a:t>
            </a:r>
          </a:p>
        </p:txBody>
      </p:sp>
      <p:sp>
        <p:nvSpPr>
          <p:cNvPr id="63" name="Slide Number"/>
          <p:cNvSpPr txBox="1"/>
          <p:nvPr>
            <p:ph type="sldNum" sz="quarter" idx="2"/>
          </p:nvPr>
        </p:nvSpPr>
        <p:spPr>
          <a:xfrm>
            <a:off x="8402350" y="285750"/>
            <a:ext cx="208251" cy="202855"/>
          </a:xfrm>
          <a:prstGeom prst="rect">
            <a:avLst/>
          </a:prstGeom>
        </p:spPr>
        <p:txBody>
          <a:bodyPr lIns="34275" tIns="34275" rIns="34275" bIns="34275" anchor="t"/>
          <a:lstStyle>
            <a:lvl1pPr defTabSz="685800">
              <a:defRPr>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70" name="Google Shape;17;p3"/>
          <p:cNvSpPr/>
          <p:nvPr/>
        </p:nvSpPr>
        <p:spPr>
          <a:xfrm>
            <a:off x="381000" y="857250"/>
            <a:ext cx="8458200" cy="3886200"/>
          </a:xfrm>
          <a:prstGeom prst="roundRect">
            <a:avLst>
              <a:gd name="adj" fmla="val 16667"/>
            </a:avLst>
          </a:prstGeom>
          <a:solidFill>
            <a:srgbClr val="FFFFFF"/>
          </a:solidFill>
          <a:ln w="12700">
            <a:solidFill>
              <a:srgbClr val="6699FF"/>
            </a:solidFill>
            <a:miter/>
          </a:ln>
        </p:spPr>
        <p:txBody>
          <a:bodyPr lIns="0" tIns="0" rIns="0" bIns="0" anchor="ctr"/>
          <a:lstStyle/>
          <a:p>
            <a:pPr defTabSz="685800">
              <a:defRPr sz="2000">
                <a:latin typeface="Times New Roman"/>
                <a:ea typeface="Times New Roman"/>
                <a:cs typeface="Times New Roman"/>
                <a:sym typeface="Times New Roman"/>
              </a:defRPr>
            </a:pPr>
          </a:p>
        </p:txBody>
      </p:sp>
      <p:pic>
        <p:nvPicPr>
          <p:cNvPr id="71" name="Google Shape;18;p3" descr="Google Shape;18;p3"/>
          <p:cNvPicPr>
            <a:picLocks noChangeAspect="1"/>
          </p:cNvPicPr>
          <p:nvPr/>
        </p:nvPicPr>
        <p:blipFill>
          <a:blip r:embed="rId2">
            <a:extLst/>
          </a:blip>
          <a:stretch>
            <a:fillRect/>
          </a:stretch>
        </p:blipFill>
        <p:spPr>
          <a:xfrm>
            <a:off x="381000" y="57150"/>
            <a:ext cx="791766" cy="685800"/>
          </a:xfrm>
          <a:prstGeom prst="rect">
            <a:avLst/>
          </a:prstGeom>
          <a:ln w="12700">
            <a:miter lim="400000"/>
          </a:ln>
        </p:spPr>
      </p:pic>
      <p:sp>
        <p:nvSpPr>
          <p:cNvPr id="72" name="Google Shape;19;p3"/>
          <p:cNvSpPr txBox="1"/>
          <p:nvPr/>
        </p:nvSpPr>
        <p:spPr>
          <a:xfrm>
            <a:off x="433387" y="296465"/>
            <a:ext cx="4883945" cy="205050"/>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defTabSz="685800">
              <a:defRPr sz="900">
                <a:latin typeface="Helvetica Neue"/>
                <a:ea typeface="Helvetica Neue"/>
                <a:cs typeface="Helvetica Neue"/>
                <a:sym typeface="Helvetica Neue"/>
              </a:defRPr>
            </a:lvl1pPr>
          </a:lstStyle>
          <a:p>
            <a:pPr/>
            <a:r>
              <a:t>Stock Market Insights using Network Science</a:t>
            </a:r>
          </a:p>
        </p:txBody>
      </p:sp>
      <p:sp>
        <p:nvSpPr>
          <p:cNvPr id="73" name="Google Shape;20;p3"/>
          <p:cNvSpPr txBox="1"/>
          <p:nvPr/>
        </p:nvSpPr>
        <p:spPr>
          <a:xfrm>
            <a:off x="7730727" y="4786312"/>
            <a:ext cx="1172766" cy="252577"/>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defTabSz="685800">
              <a:defRPr sz="1200">
                <a:latin typeface="Times New Roman"/>
                <a:ea typeface="Times New Roman"/>
                <a:cs typeface="Times New Roman"/>
                <a:sym typeface="Times New Roman"/>
              </a:defRPr>
            </a:lvl1pPr>
          </a:lstStyle>
          <a:p>
            <a:pPr/>
            <a:r>
              <a:t>Team #64</a:t>
            </a:r>
          </a:p>
        </p:txBody>
      </p:sp>
      <p:sp>
        <p:nvSpPr>
          <p:cNvPr id="74" name="Slide Number"/>
          <p:cNvSpPr txBox="1"/>
          <p:nvPr>
            <p:ph type="sldNum" sz="quarter" idx="2"/>
          </p:nvPr>
        </p:nvSpPr>
        <p:spPr>
          <a:xfrm>
            <a:off x="8402350" y="285750"/>
            <a:ext cx="208251" cy="202855"/>
          </a:xfrm>
          <a:prstGeom prst="rect">
            <a:avLst/>
          </a:prstGeom>
        </p:spPr>
        <p:txBody>
          <a:bodyPr lIns="34275" tIns="34275" rIns="34275" bIns="34275" anchor="t"/>
          <a:lstStyle>
            <a:lvl1pPr defTabSz="685800">
              <a:defRPr>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951" y="4692507"/>
            <a:ext cx="336812" cy="335249"/>
          </a:xfrm>
          <a:prstGeom prst="rect">
            <a:avLst/>
          </a:prstGeom>
          <a:ln w="12700">
            <a:miter lim="400000"/>
          </a:ln>
        </p:spPr>
        <p:txBody>
          <a:bodyPr wrap="none" lIns="91423" tIns="91423" rIns="91423" bIns="91423" anchor="ctr">
            <a:spAutoFit/>
          </a:bodyPr>
          <a:lstStyle>
            <a:lvl1pPr algn="r">
              <a:defRPr sz="1000">
                <a:solidFill>
                  <a:schemeClr val="accent2">
                    <a:lumOff val="21764"/>
                  </a:schemeClr>
                </a:solidFill>
                <a:latin typeface="+mn-lt"/>
                <a:ea typeface="+mn-ea"/>
                <a:cs typeface="+mn-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48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0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2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4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6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08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0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287" marR="0" indent="-407987"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5" name="Group"/>
          <p:cNvGrpSpPr/>
          <p:nvPr/>
        </p:nvGrpSpPr>
        <p:grpSpPr>
          <a:xfrm>
            <a:off x="615950" y="1727199"/>
            <a:ext cx="7772400" cy="1257301"/>
            <a:chOff x="0" y="0"/>
            <a:chExt cx="7772400" cy="1257299"/>
          </a:xfrm>
        </p:grpSpPr>
        <p:sp>
          <p:nvSpPr>
            <p:cNvPr id="83" name="Rectangle"/>
            <p:cNvSpPr/>
            <p:nvPr/>
          </p:nvSpPr>
          <p:spPr>
            <a:xfrm>
              <a:off x="0" y="0"/>
              <a:ext cx="7772400" cy="1257300"/>
            </a:xfrm>
            <a:prstGeom prst="rect">
              <a:avLst/>
            </a:prstGeom>
            <a:solidFill>
              <a:srgbClr val="FFFFFF"/>
            </a:solidFill>
            <a:ln w="12700" cap="flat">
              <a:noFill/>
              <a:miter lim="400000"/>
            </a:ln>
            <a:effectLst/>
          </p:spPr>
          <p:txBody>
            <a:bodyPr wrap="square" lIns="45719" tIns="45719" rIns="45719" bIns="45719" numCol="1" anchor="t">
              <a:noAutofit/>
            </a:bodyPr>
            <a:lstStyle/>
            <a:p>
              <a:pPr algn="ctr">
                <a:spcBef>
                  <a:spcPts val="500"/>
                </a:spcBef>
                <a:defRPr sz="2400">
                  <a:solidFill>
                    <a:srgbClr val="FF0000"/>
                  </a:solidFill>
                  <a:latin typeface="Times New Roman"/>
                  <a:ea typeface="Times New Roman"/>
                  <a:cs typeface="Times New Roman"/>
                  <a:sym typeface="Times New Roman"/>
                </a:defRPr>
              </a:pPr>
            </a:p>
          </p:txBody>
        </p:sp>
        <p:sp>
          <p:nvSpPr>
            <p:cNvPr id="84" name="Phase -1 Review -2…"/>
            <p:cNvSpPr txBox="1"/>
            <p:nvPr/>
          </p:nvSpPr>
          <p:spPr>
            <a:xfrm>
              <a:off x="34299" y="-1"/>
              <a:ext cx="7703802" cy="105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75" tIns="34275" rIns="34275" bIns="34275" numCol="1" anchor="t">
              <a:spAutoFit/>
            </a:bodyPr>
            <a:lstStyle/>
            <a:p>
              <a:pPr algn="ctr">
                <a:defRPr sz="1500">
                  <a:solidFill>
                    <a:srgbClr val="FF0000"/>
                  </a:solidFill>
                  <a:latin typeface="Times New Roman"/>
                  <a:ea typeface="Times New Roman"/>
                  <a:cs typeface="Times New Roman"/>
                  <a:sym typeface="Times New Roman"/>
                </a:defRPr>
              </a:pPr>
              <a:r>
                <a:t>Phase -1 Review -2</a:t>
              </a:r>
            </a:p>
            <a:p>
              <a:pPr algn="ctr">
                <a:defRPr sz="1500">
                  <a:solidFill>
                    <a:srgbClr val="FF0000"/>
                  </a:solidFill>
                  <a:latin typeface="Times New Roman"/>
                  <a:ea typeface="Times New Roman"/>
                  <a:cs typeface="Times New Roman"/>
                  <a:sym typeface="Times New Roman"/>
                </a:defRPr>
              </a:pPr>
              <a:r>
                <a:t>Tag 5 - Data Science / Data Analytics</a:t>
              </a:r>
            </a:p>
            <a:p>
              <a:pPr algn="ctr">
                <a:spcBef>
                  <a:spcPts val="500"/>
                </a:spcBef>
                <a:defRPr sz="1500">
                  <a:latin typeface="Times New Roman"/>
                  <a:ea typeface="Times New Roman"/>
                  <a:cs typeface="Times New Roman"/>
                  <a:sym typeface="Times New Roman"/>
                </a:defRPr>
              </a:pPr>
              <a:r>
                <a:t>Guide: Dr. (Col.) Kumar P. N.</a:t>
              </a:r>
            </a:p>
            <a:p>
              <a:pPr algn="ctr">
                <a:spcBef>
                  <a:spcPts val="500"/>
                </a:spcBef>
                <a:defRPr sz="1500">
                  <a:latin typeface="Times New Roman"/>
                  <a:ea typeface="Times New Roman"/>
                  <a:cs typeface="Times New Roman"/>
                  <a:sym typeface="Times New Roman"/>
                </a:defRPr>
              </a:pPr>
              <a:r>
                <a:t>Co-Guide: Dayanand V.</a:t>
              </a:r>
            </a:p>
          </p:txBody>
        </p:sp>
      </p:grpSp>
      <p:graphicFrame>
        <p:nvGraphicFramePr>
          <p:cNvPr id="86" name="Table"/>
          <p:cNvGraphicFramePr/>
          <p:nvPr/>
        </p:nvGraphicFramePr>
        <p:xfrm>
          <a:off x="1555750" y="2984500"/>
          <a:ext cx="6343650" cy="16113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09662"/>
                <a:gridCol w="2141537"/>
                <a:gridCol w="3092450"/>
              </a:tblGrid>
              <a:tr h="482600">
                <a:tc>
                  <a:txBody>
                    <a:bodyPr/>
                    <a:lstStyle/>
                    <a:p>
                      <a:pPr algn="ctr">
                        <a:defRPr sz="1800"/>
                      </a:pPr>
                      <a:r>
                        <a:rPr b="1" sz="1000">
                          <a:latin typeface="Times New Roman"/>
                          <a:ea typeface="Times New Roman"/>
                          <a:cs typeface="Times New Roman"/>
                          <a:sym typeface="Times New Roman"/>
                        </a:rPr>
                        <a:t>SL NO.</a:t>
                      </a:r>
                    </a:p>
                  </a:txBody>
                  <a:tcPr marL="34300" marR="34300" marT="34300" marB="34300" anchor="t" anchorCtr="0" horzOverflow="overflow">
                    <a:lnB w="38100">
                      <a:solidFill>
                        <a:srgbClr val="FFFFFF"/>
                      </a:solidFill>
                    </a:lnB>
                    <a:solidFill>
                      <a:srgbClr val="BBE0E3"/>
                    </a:solidFill>
                  </a:tcPr>
                </a:tc>
                <a:tc>
                  <a:txBody>
                    <a:bodyPr/>
                    <a:lstStyle/>
                    <a:p>
                      <a:pPr algn="ctr">
                        <a:defRPr sz="1800"/>
                      </a:pPr>
                      <a:r>
                        <a:rPr b="1" sz="1000">
                          <a:latin typeface="Times New Roman"/>
                          <a:ea typeface="Times New Roman"/>
                          <a:cs typeface="Times New Roman"/>
                          <a:sym typeface="Times New Roman"/>
                        </a:rPr>
                        <a:t>Name</a:t>
                      </a:r>
                    </a:p>
                  </a:txBody>
                  <a:tcPr marL="34300" marR="34300" marT="34300" marB="34300" anchor="t" anchorCtr="0" horzOverflow="overflow">
                    <a:lnB w="38100">
                      <a:solidFill>
                        <a:srgbClr val="FFFFFF"/>
                      </a:solidFill>
                    </a:lnB>
                    <a:solidFill>
                      <a:srgbClr val="BBE0E3"/>
                    </a:solidFill>
                  </a:tcPr>
                </a:tc>
                <a:tc>
                  <a:txBody>
                    <a:bodyPr/>
                    <a:lstStyle/>
                    <a:p>
                      <a:pPr algn="ctr">
                        <a:defRPr sz="1800"/>
                      </a:pPr>
                      <a:r>
                        <a:rPr b="1" sz="1000">
                          <a:latin typeface="Times New Roman"/>
                          <a:ea typeface="Times New Roman"/>
                          <a:cs typeface="Times New Roman"/>
                          <a:sym typeface="Times New Roman"/>
                        </a:rPr>
                        <a:t>Roll No</a:t>
                      </a:r>
                    </a:p>
                  </a:txBody>
                  <a:tcPr marL="34300" marR="34300" marT="34300" marB="34300" anchor="t" anchorCtr="0" horzOverflow="overflow">
                    <a:lnB w="38100">
                      <a:solidFill>
                        <a:srgbClr val="FFFFFF"/>
                      </a:solidFill>
                    </a:lnB>
                    <a:solidFill>
                      <a:srgbClr val="BBE0E3"/>
                    </a:solidFill>
                  </a:tcPr>
                </a:tc>
              </a:tr>
              <a:tr h="282575">
                <a:tc>
                  <a:txBody>
                    <a:bodyPr/>
                    <a:lstStyle/>
                    <a:p>
                      <a:pPr algn="ctr">
                        <a:defRPr sz="1800"/>
                      </a:pPr>
                      <a:r>
                        <a:rPr sz="1000">
                          <a:latin typeface="Times New Roman"/>
                          <a:ea typeface="Times New Roman"/>
                          <a:cs typeface="Times New Roman"/>
                          <a:sym typeface="Times New Roman"/>
                        </a:rPr>
                        <a:t>1</a:t>
                      </a:r>
                    </a:p>
                  </a:txBody>
                  <a:tcPr marL="34300" marR="34300" marT="34300" marB="34300" anchor="t" anchorCtr="0" horzOverflow="overflow">
                    <a:lnT w="38100">
                      <a:solidFill>
                        <a:srgbClr val="FFFFFF"/>
                      </a:solidFill>
                    </a:lnT>
                    <a:solidFill>
                      <a:srgbClr val="E7F3F4"/>
                    </a:solidFill>
                  </a:tcPr>
                </a:tc>
                <a:tc>
                  <a:txBody>
                    <a:bodyPr/>
                    <a:lstStyle/>
                    <a:p>
                      <a:pPr algn="ctr">
                        <a:defRPr sz="1800"/>
                      </a:pPr>
                      <a:r>
                        <a:rPr sz="1000">
                          <a:latin typeface="Times New Roman"/>
                          <a:ea typeface="Times New Roman"/>
                          <a:cs typeface="Times New Roman"/>
                          <a:sym typeface="Times New Roman"/>
                        </a:rPr>
                        <a:t>Avantika Balaji</a:t>
                      </a:r>
                    </a:p>
                  </a:txBody>
                  <a:tcPr marL="34300" marR="34300" marT="34300" marB="34300" anchor="t" anchorCtr="0" horzOverflow="overflow">
                    <a:lnT w="38100">
                      <a:solidFill>
                        <a:srgbClr val="FFFFFF"/>
                      </a:solidFill>
                    </a:lnT>
                    <a:solidFill>
                      <a:srgbClr val="E7F3F4"/>
                    </a:solidFill>
                  </a:tcPr>
                </a:tc>
                <a:tc>
                  <a:txBody>
                    <a:bodyPr/>
                    <a:lstStyle/>
                    <a:p>
                      <a:pPr algn="ctr">
                        <a:defRPr sz="1800"/>
                      </a:pPr>
                      <a:r>
                        <a:rPr sz="1000">
                          <a:latin typeface="Times New Roman"/>
                          <a:ea typeface="Times New Roman"/>
                          <a:cs typeface="Times New Roman"/>
                          <a:sym typeface="Times New Roman"/>
                        </a:rPr>
                        <a:t>CB.EN.U4CSE20309</a:t>
                      </a:r>
                    </a:p>
                  </a:txBody>
                  <a:tcPr marL="34300" marR="34300" marT="34300" marB="34300" anchor="t" anchorCtr="0" horzOverflow="overflow">
                    <a:lnT w="38100">
                      <a:solidFill>
                        <a:srgbClr val="FFFFFF"/>
                      </a:solidFill>
                    </a:lnT>
                    <a:solidFill>
                      <a:srgbClr val="E7F3F4"/>
                    </a:solidFill>
                  </a:tcPr>
                </a:tc>
              </a:tr>
              <a:tr h="280987">
                <a:tc>
                  <a:txBody>
                    <a:bodyPr/>
                    <a:lstStyle/>
                    <a:p>
                      <a:pPr algn="ctr">
                        <a:defRPr sz="1800"/>
                      </a:pPr>
                      <a:r>
                        <a:rPr sz="1000">
                          <a:latin typeface="Times New Roman"/>
                          <a:ea typeface="Times New Roman"/>
                          <a:cs typeface="Times New Roman"/>
                          <a:sym typeface="Times New Roman"/>
                        </a:rPr>
                        <a:t>2</a:t>
                      </a:r>
                    </a:p>
                  </a:txBody>
                  <a:tcPr marL="34300" marR="34300" marT="34300" marB="34300" anchor="t" anchorCtr="0" horzOverflow="overflow">
                    <a:solidFill>
                      <a:srgbClr val="F3F9FA"/>
                    </a:solidFill>
                  </a:tcPr>
                </a:tc>
                <a:tc>
                  <a:txBody>
                    <a:bodyPr/>
                    <a:lstStyle/>
                    <a:p>
                      <a:pPr algn="ctr">
                        <a:defRPr sz="1800"/>
                      </a:pPr>
                      <a:r>
                        <a:rPr sz="1000">
                          <a:latin typeface="Times New Roman"/>
                          <a:ea typeface="Times New Roman"/>
                          <a:cs typeface="Times New Roman"/>
                          <a:sym typeface="Times New Roman"/>
                        </a:rPr>
                        <a:t>Charitha Uppalapati</a:t>
                      </a:r>
                    </a:p>
                  </a:txBody>
                  <a:tcPr marL="34300" marR="34300" marT="34300" marB="34300" anchor="t" anchorCtr="0" horzOverflow="overflow">
                    <a:solidFill>
                      <a:srgbClr val="F3F9FA"/>
                    </a:solidFill>
                  </a:tcPr>
                </a:tc>
                <a:tc>
                  <a:txBody>
                    <a:bodyPr/>
                    <a:lstStyle/>
                    <a:p>
                      <a:pPr algn="ctr">
                        <a:defRPr sz="1800"/>
                      </a:pPr>
                      <a:r>
                        <a:rPr sz="1000">
                          <a:latin typeface="Times New Roman"/>
                          <a:ea typeface="Times New Roman"/>
                          <a:cs typeface="Times New Roman"/>
                          <a:sym typeface="Times New Roman"/>
                        </a:rPr>
                        <a:t>CB.EN.U4CSE20311</a:t>
                      </a:r>
                    </a:p>
                  </a:txBody>
                  <a:tcPr marL="34300" marR="34300" marT="34300" marB="34300" anchor="t" anchorCtr="0" horzOverflow="overflow">
                    <a:solidFill>
                      <a:srgbClr val="F3F9FA"/>
                    </a:solidFill>
                  </a:tcPr>
                </a:tc>
              </a:tr>
              <a:tr h="282575">
                <a:tc>
                  <a:txBody>
                    <a:bodyPr/>
                    <a:lstStyle/>
                    <a:p>
                      <a:pPr algn="ctr">
                        <a:defRPr sz="1800"/>
                      </a:pPr>
                      <a:r>
                        <a:rPr sz="1000">
                          <a:latin typeface="Times New Roman"/>
                          <a:ea typeface="Times New Roman"/>
                          <a:cs typeface="Times New Roman"/>
                          <a:sym typeface="Times New Roman"/>
                        </a:rPr>
                        <a:t>3</a:t>
                      </a:r>
                    </a:p>
                  </a:txBody>
                  <a:tcPr marL="34300" marR="34300" marT="34300" marB="34300" anchor="t" anchorCtr="0" horzOverflow="overflow">
                    <a:solidFill>
                      <a:srgbClr val="E7F3F4"/>
                    </a:solidFill>
                  </a:tcPr>
                </a:tc>
                <a:tc>
                  <a:txBody>
                    <a:bodyPr/>
                    <a:lstStyle/>
                    <a:p>
                      <a:pPr algn="ctr">
                        <a:defRPr sz="1800"/>
                      </a:pPr>
                      <a:r>
                        <a:rPr sz="1000">
                          <a:latin typeface="Times New Roman"/>
                          <a:ea typeface="Times New Roman"/>
                          <a:cs typeface="Times New Roman"/>
                          <a:sym typeface="Times New Roman"/>
                        </a:rPr>
                        <a:t>Kanumilli Pavan Sai</a:t>
                      </a:r>
                    </a:p>
                  </a:txBody>
                  <a:tcPr marL="34300" marR="34300" marT="34300" marB="34300" anchor="t" anchorCtr="0" horzOverflow="overflow">
                    <a:solidFill>
                      <a:srgbClr val="E7F3F4"/>
                    </a:solidFill>
                  </a:tcPr>
                </a:tc>
                <a:tc>
                  <a:txBody>
                    <a:bodyPr/>
                    <a:lstStyle/>
                    <a:p>
                      <a:pPr algn="ctr">
                        <a:defRPr sz="1800"/>
                      </a:pPr>
                      <a:r>
                        <a:rPr sz="1000">
                          <a:latin typeface="Times New Roman"/>
                          <a:ea typeface="Times New Roman"/>
                          <a:cs typeface="Times New Roman"/>
                          <a:sym typeface="Times New Roman"/>
                        </a:rPr>
                        <a:t>CB.EN.U4CSE20324</a:t>
                      </a:r>
                    </a:p>
                  </a:txBody>
                  <a:tcPr marL="34300" marR="34300" marT="34300" marB="34300" anchor="t" anchorCtr="0" horzOverflow="overflow">
                    <a:solidFill>
                      <a:srgbClr val="E7F3F4"/>
                    </a:solidFill>
                  </a:tcPr>
                </a:tc>
              </a:tr>
              <a:tr h="282575">
                <a:tc>
                  <a:txBody>
                    <a:bodyPr/>
                    <a:lstStyle/>
                    <a:p>
                      <a:pPr algn="ctr">
                        <a:defRPr sz="1800"/>
                      </a:pPr>
                      <a:r>
                        <a:rPr sz="1000">
                          <a:latin typeface="Times New Roman"/>
                          <a:ea typeface="Times New Roman"/>
                          <a:cs typeface="Times New Roman"/>
                          <a:sym typeface="Times New Roman"/>
                        </a:rPr>
                        <a:t>4</a:t>
                      </a:r>
                    </a:p>
                  </a:txBody>
                  <a:tcPr marL="34300" marR="34300" marT="34300" marB="34300" anchor="t" anchorCtr="0" horzOverflow="overflow">
                    <a:solidFill>
                      <a:srgbClr val="F3F9FA"/>
                    </a:solidFill>
                  </a:tcPr>
                </a:tc>
                <a:tc>
                  <a:txBody>
                    <a:bodyPr/>
                    <a:lstStyle/>
                    <a:p>
                      <a:pPr algn="ctr">
                        <a:defRPr sz="1800"/>
                      </a:pPr>
                      <a:r>
                        <a:rPr sz="1000">
                          <a:latin typeface="Times New Roman"/>
                          <a:ea typeface="Times New Roman"/>
                          <a:cs typeface="Times New Roman"/>
                          <a:sym typeface="Times New Roman"/>
                        </a:rPr>
                        <a:t>Kausalyaa Sri</a:t>
                      </a:r>
                    </a:p>
                  </a:txBody>
                  <a:tcPr marL="34300" marR="34300" marT="34300" marB="34300" anchor="t" anchorCtr="0" horzOverflow="overflow">
                    <a:solidFill>
                      <a:srgbClr val="F3F9FA"/>
                    </a:solidFill>
                  </a:tcPr>
                </a:tc>
                <a:tc>
                  <a:txBody>
                    <a:bodyPr/>
                    <a:lstStyle/>
                    <a:p>
                      <a:pPr algn="ctr">
                        <a:defRPr sz="1800"/>
                      </a:pPr>
                      <a:r>
                        <a:rPr sz="1000">
                          <a:latin typeface="Times New Roman"/>
                          <a:ea typeface="Times New Roman"/>
                          <a:cs typeface="Times New Roman"/>
                          <a:sym typeface="Times New Roman"/>
                        </a:rPr>
                        <a:t>CB.EN.U4CSE20326</a:t>
                      </a:r>
                    </a:p>
                  </a:txBody>
                  <a:tcPr marL="34300" marR="34300" marT="34300" marB="34300" anchor="t" anchorCtr="0" horzOverflow="overflow">
                    <a:solidFill>
                      <a:srgbClr val="F3F9FA"/>
                    </a:solidFill>
                  </a:tcPr>
                </a:tc>
              </a:tr>
            </a:tbl>
          </a:graphicData>
        </a:graphic>
      </p:graphicFrame>
      <p:sp>
        <p:nvSpPr>
          <p:cNvPr id="87" name="Stock Market Insights Using…"/>
          <p:cNvSpPr txBox="1"/>
          <p:nvPr/>
        </p:nvSpPr>
        <p:spPr>
          <a:xfrm>
            <a:off x="1304925" y="827607"/>
            <a:ext cx="6275388" cy="816524"/>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p>
            <a:pPr algn="ctr">
              <a:defRPr sz="2600">
                <a:solidFill>
                  <a:srgbClr val="0070C0"/>
                </a:solidFill>
                <a:latin typeface="Times New Roman"/>
                <a:ea typeface="Times New Roman"/>
                <a:cs typeface="Times New Roman"/>
                <a:sym typeface="Times New Roman"/>
              </a:defRPr>
            </a:pPr>
            <a:r>
              <a:t>Stock Market Insights Using </a:t>
            </a:r>
            <a:endParaRPr sz="900"/>
          </a:p>
          <a:p>
            <a:pPr algn="ctr">
              <a:defRPr sz="2600">
                <a:solidFill>
                  <a:srgbClr val="0070C0"/>
                </a:solidFill>
                <a:latin typeface="Times New Roman"/>
                <a:ea typeface="Times New Roman"/>
                <a:cs typeface="Times New Roman"/>
                <a:sym typeface="Times New Roman"/>
              </a:defRPr>
            </a:pPr>
            <a:r>
              <a:t>Network Science</a:t>
            </a:r>
          </a:p>
        </p:txBody>
      </p:sp>
      <p:sp>
        <p:nvSpPr>
          <p:cNvPr id="88" name="Slide Number"/>
          <p:cNvSpPr txBox="1"/>
          <p:nvPr>
            <p:ph type="sldNum" sz="quarter" idx="4294967295"/>
          </p:nvPr>
        </p:nvSpPr>
        <p:spPr>
          <a:xfrm>
            <a:off x="8451655" y="285750"/>
            <a:ext cx="158945" cy="233651"/>
          </a:xfrm>
          <a:prstGeom prst="rect">
            <a:avLst/>
          </a:prstGeom>
          <a:extLst>
            <a:ext uri="{C572A759-6A51-4108-AA02-DFA0A04FC94B}">
              <ma14:wrappingTextBoxFlag xmlns:ma14="http://schemas.microsoft.com/office/mac/drawingml/2011/main" val="1"/>
            </a:ext>
          </a:extLst>
        </p:spPr>
        <p:txBody>
          <a:bodyPr lIns="34275" tIns="34275" rIns="34275" bIns="34275" anchor="t"/>
          <a:lstStyle>
            <a:lvl1pPr>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83;p13"/>
          <p:cNvSpPr txBox="1"/>
          <p:nvPr>
            <p:ph type="title" idx="4294967295"/>
          </p:nvPr>
        </p:nvSpPr>
        <p:spPr>
          <a:xfrm>
            <a:off x="1750739" y="2497336"/>
            <a:ext cx="5429251" cy="606028"/>
          </a:xfrm>
          <a:prstGeom prst="rect">
            <a:avLst/>
          </a:prstGeom>
        </p:spPr>
        <p:txBody>
          <a:bodyPr lIns="34275" tIns="34275" rIns="34275" bIns="34275" anchor="ctr">
            <a:normAutofit fontScale="100000" lnSpcReduction="0"/>
          </a:bodyPr>
          <a:lstStyle>
            <a:lvl1pPr algn="ctr" defTabSz="685800">
              <a:defRPr sz="2600">
                <a:latin typeface="Times New Roman"/>
                <a:ea typeface="Times New Roman"/>
                <a:cs typeface="Times New Roman"/>
                <a:sym typeface="Times New Roman"/>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Google Shape;44;p7"/>
          <p:cNvSpPr txBox="1"/>
          <p:nvPr>
            <p:ph type="title" idx="4294967295"/>
          </p:nvPr>
        </p:nvSpPr>
        <p:spPr>
          <a:xfrm>
            <a:off x="990600" y="914400"/>
            <a:ext cx="7239000" cy="606028"/>
          </a:xfrm>
          <a:prstGeom prst="rect">
            <a:avLst/>
          </a:prstGeom>
        </p:spPr>
        <p:txBody>
          <a:bodyPr lIns="34275" tIns="34275" rIns="34275" bIns="34275" anchor="ctr">
            <a:normAutofit fontScale="100000" lnSpcReduction="0"/>
          </a:bodyPr>
          <a:lstStyle>
            <a:lvl1pPr algn="ctr" defTabSz="685800">
              <a:defRPr sz="2600">
                <a:latin typeface="Times New Roman"/>
                <a:ea typeface="Times New Roman"/>
                <a:cs typeface="Times New Roman"/>
                <a:sym typeface="Times New Roman"/>
              </a:defRPr>
            </a:lvl1pPr>
          </a:lstStyle>
          <a:p>
            <a:pPr/>
            <a:r>
              <a:t>Motivation</a:t>
            </a:r>
          </a:p>
        </p:txBody>
      </p:sp>
      <p:sp>
        <p:nvSpPr>
          <p:cNvPr id="91" name="Google Shape;45;p7"/>
          <p:cNvSpPr/>
          <p:nvPr/>
        </p:nvSpPr>
        <p:spPr>
          <a:xfrm>
            <a:off x="1864518" y="1940718"/>
            <a:ext cx="588170" cy="586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333399"/>
          </a:solidFill>
          <a:ln w="12700">
            <a:solidFill>
              <a:srgbClr val="252570"/>
            </a:solidFill>
            <a:miter/>
          </a:ln>
        </p:spPr>
        <p:txBody>
          <a:bodyPr lIns="0" tIns="0" rIns="0" bIns="0"/>
          <a:lstStyle/>
          <a:p>
            <a:pPr defTabSz="685800">
              <a:defRPr sz="2000">
                <a:latin typeface="Times New Roman"/>
                <a:ea typeface="Times New Roman"/>
                <a:cs typeface="Times New Roman"/>
                <a:sym typeface="Times New Roman"/>
              </a:defRPr>
            </a:pPr>
          </a:p>
        </p:txBody>
      </p:sp>
      <p:sp>
        <p:nvSpPr>
          <p:cNvPr id="92" name="Google Shape;46;p7"/>
          <p:cNvSpPr txBox="1"/>
          <p:nvPr/>
        </p:nvSpPr>
        <p:spPr>
          <a:xfrm>
            <a:off x="2774156" y="3190875"/>
            <a:ext cx="4150576" cy="745718"/>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defTabSz="685800">
              <a:defRPr sz="1600">
                <a:latin typeface="Times New Roman"/>
                <a:ea typeface="Times New Roman"/>
                <a:cs typeface="Times New Roman"/>
                <a:sym typeface="Times New Roman"/>
              </a:defRPr>
            </a:lvl1pPr>
          </a:lstStyle>
          <a:p>
            <a:pPr/>
            <a:r>
              <a:t>​Network analysis techniques can be used to overcome these limitations by providing better insights and predictions for investors and traders.</a:t>
            </a:r>
          </a:p>
        </p:txBody>
      </p:sp>
      <p:sp>
        <p:nvSpPr>
          <p:cNvPr id="93" name="Google Shape;47;p7"/>
          <p:cNvSpPr/>
          <p:nvPr/>
        </p:nvSpPr>
        <p:spPr>
          <a:xfrm>
            <a:off x="1901427" y="3289696"/>
            <a:ext cx="669132" cy="666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333399"/>
          </a:solidFill>
          <a:ln w="12700">
            <a:solidFill>
              <a:srgbClr val="252570"/>
            </a:solidFill>
            <a:miter lim="262144"/>
          </a:ln>
        </p:spPr>
        <p:txBody>
          <a:bodyPr lIns="0" tIns="0" rIns="0" bIns="0"/>
          <a:lstStyle/>
          <a:p>
            <a:pPr defTabSz="685800">
              <a:defRPr sz="2000">
                <a:latin typeface="Times New Roman"/>
                <a:ea typeface="Times New Roman"/>
                <a:cs typeface="Times New Roman"/>
                <a:sym typeface="Times New Roman"/>
              </a:defRPr>
            </a:pPr>
          </a:p>
        </p:txBody>
      </p:sp>
      <p:sp>
        <p:nvSpPr>
          <p:cNvPr id="94" name="Google Shape;48;p7"/>
          <p:cNvSpPr txBox="1"/>
          <p:nvPr/>
        </p:nvSpPr>
        <p:spPr>
          <a:xfrm>
            <a:off x="2880525" y="1691615"/>
            <a:ext cx="4150576" cy="974319"/>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defTabSz="685800">
              <a:defRPr sz="1600">
                <a:latin typeface="Times New Roman"/>
                <a:ea typeface="Times New Roman"/>
                <a:cs typeface="Times New Roman"/>
                <a:sym typeface="Times New Roman"/>
              </a:defRPr>
            </a:lvl1pPr>
          </a:lstStyle>
          <a:p>
            <a:pPr/>
            <a:r>
              <a:t>Traditional stock market analysis limitations: neglects complex interdependencies among financial instruments, market participants, and external factors.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Google Shape;53;p8"/>
          <p:cNvSpPr txBox="1"/>
          <p:nvPr>
            <p:ph type="title" idx="4294967295"/>
          </p:nvPr>
        </p:nvSpPr>
        <p:spPr>
          <a:xfrm>
            <a:off x="990600" y="914400"/>
            <a:ext cx="7239000" cy="606028"/>
          </a:xfrm>
          <a:prstGeom prst="rect">
            <a:avLst/>
          </a:prstGeom>
        </p:spPr>
        <p:txBody>
          <a:bodyPr lIns="34275" tIns="34275" rIns="34275" bIns="34275" anchor="ctr">
            <a:normAutofit fontScale="100000" lnSpcReduction="0"/>
          </a:bodyPr>
          <a:lstStyle>
            <a:lvl1pPr algn="ctr" defTabSz="685800">
              <a:defRPr sz="2600">
                <a:latin typeface="Times New Roman"/>
                <a:ea typeface="Times New Roman"/>
                <a:cs typeface="Times New Roman"/>
                <a:sym typeface="Times New Roman"/>
              </a:defRPr>
            </a:lvl1pPr>
          </a:lstStyle>
          <a:p>
            <a:pPr/>
            <a:r>
              <a:t>Introduction</a:t>
            </a:r>
          </a:p>
        </p:txBody>
      </p:sp>
      <p:sp>
        <p:nvSpPr>
          <p:cNvPr id="97" name="Google Shape;54;p8"/>
          <p:cNvSpPr txBox="1"/>
          <p:nvPr>
            <p:ph type="body" idx="4294967295"/>
          </p:nvPr>
        </p:nvSpPr>
        <p:spPr>
          <a:xfrm>
            <a:off x="773906" y="1691868"/>
            <a:ext cx="7652251" cy="2823076"/>
          </a:xfrm>
          <a:prstGeom prst="rect">
            <a:avLst/>
          </a:prstGeom>
        </p:spPr>
        <p:txBody>
          <a:bodyPr lIns="34275" tIns="34275" rIns="34275" bIns="34275">
            <a:normAutofit fontScale="100000" lnSpcReduction="0"/>
          </a:bodyPr>
          <a:lstStyle/>
          <a:p>
            <a:pPr marL="116608" indent="-116608" defTabSz="685800">
              <a:lnSpc>
                <a:spcPct val="120000"/>
              </a:lnSpc>
              <a:buClr>
                <a:srgbClr val="000000"/>
              </a:buClr>
              <a:buSzPts val="1600"/>
              <a:buFont typeface="Times New Roman"/>
              <a:buChar char="•"/>
              <a:defRPr sz="1600">
                <a:solidFill>
                  <a:srgbClr val="000000"/>
                </a:solidFill>
                <a:latin typeface="Times New Roman"/>
                <a:ea typeface="Times New Roman"/>
                <a:cs typeface="Times New Roman"/>
                <a:sym typeface="Times New Roman"/>
              </a:defRPr>
            </a:pPr>
            <a:r>
              <a:t> Network-Based Analysis leverages the power of interconnected structures, or graphs, to extract valuable insights and patterns from from the complex financial systems of the stock market.</a:t>
            </a:r>
          </a:p>
          <a:p>
            <a:pPr marL="116608" indent="-116608" defTabSz="685800">
              <a:lnSpc>
                <a:spcPct val="120000"/>
              </a:lnSpc>
              <a:buClr>
                <a:srgbClr val="000000"/>
              </a:buClr>
              <a:buSzPts val="1600"/>
              <a:buFont typeface="Times New Roman"/>
              <a:buChar char="•"/>
              <a:defRPr sz="1600">
                <a:solidFill>
                  <a:srgbClr val="000000"/>
                </a:solidFill>
                <a:latin typeface="Times New Roman"/>
                <a:ea typeface="Times New Roman"/>
                <a:cs typeface="Times New Roman"/>
                <a:sym typeface="Times New Roman"/>
              </a:defRPr>
            </a:pPr>
            <a:r>
              <a:t> We seek to uncover hidden patterns, relationships, and dynamics that can offer novel perspectives on market behaviour.</a:t>
            </a:r>
          </a:p>
          <a:p>
            <a:pPr marL="116608" indent="-116608" defTabSz="685800">
              <a:lnSpc>
                <a:spcPct val="120000"/>
              </a:lnSpc>
              <a:buClr>
                <a:srgbClr val="000000"/>
              </a:buClr>
              <a:buSzPts val="1600"/>
              <a:buFont typeface="Times New Roman"/>
              <a:buChar char="•"/>
              <a:defRPr sz="1600">
                <a:solidFill>
                  <a:srgbClr val="000000"/>
                </a:solidFill>
                <a:latin typeface="Times New Roman"/>
                <a:ea typeface="Times New Roman"/>
                <a:cs typeface="Times New Roman"/>
                <a:sym typeface="Times New Roman"/>
              </a:defRPr>
            </a:pPr>
            <a:r>
              <a:t> In this project, we explore the application of network science principles to gain a deeper understanding of how stocks, traders, and external factors interact, ultimately providing valuable insights for investors and financial analysts.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Problem Statement"/>
          <p:cNvSpPr txBox="1"/>
          <p:nvPr>
            <p:ph type="title" idx="4294967295"/>
          </p:nvPr>
        </p:nvSpPr>
        <p:spPr>
          <a:xfrm>
            <a:off x="514350" y="800100"/>
            <a:ext cx="8096250" cy="606425"/>
          </a:xfrm>
          <a:prstGeom prst="rect">
            <a:avLst/>
          </a:prstGeom>
        </p:spPr>
        <p:txBody>
          <a:bodyPr lIns="34275" tIns="34275" rIns="34275" bIns="34275" anchor="ctr">
            <a:normAutofit fontScale="100000" lnSpcReduction="0"/>
          </a:bodyPr>
          <a:lstStyle>
            <a:lvl1pPr algn="ctr">
              <a:defRPr sz="2700">
                <a:latin typeface="Times New Roman"/>
                <a:ea typeface="Times New Roman"/>
                <a:cs typeface="Times New Roman"/>
                <a:sym typeface="Times New Roman"/>
              </a:defRPr>
            </a:lvl1pPr>
          </a:lstStyle>
          <a:p>
            <a:pPr/>
            <a:r>
              <a:t>Problem Statement</a:t>
            </a:r>
          </a:p>
        </p:txBody>
      </p:sp>
      <p:sp>
        <p:nvSpPr>
          <p:cNvPr id="100" name="To develop a dynamic stock market analysis system using network science techniques to identify and visualize the complex relationships and dependencies among financial instruments in various sectors considering the influence of external factors."/>
          <p:cNvSpPr txBox="1"/>
          <p:nvPr>
            <p:ph type="body" sz="half" idx="4294967295"/>
          </p:nvPr>
        </p:nvSpPr>
        <p:spPr>
          <a:xfrm>
            <a:off x="495300" y="1806575"/>
            <a:ext cx="8153400" cy="2298700"/>
          </a:xfrm>
          <a:prstGeom prst="rect">
            <a:avLst/>
          </a:prstGeom>
          <a:solidFill>
            <a:srgbClr val="FFFFFF"/>
          </a:solidFill>
        </p:spPr>
        <p:txBody>
          <a:bodyPr lIns="34275" tIns="34275" rIns="34275" bIns="34275">
            <a:normAutofit fontScale="100000" lnSpcReduction="0"/>
          </a:bodyPr>
          <a:lstStyle>
            <a:lvl1pPr marL="0" indent="0">
              <a:lnSpc>
                <a:spcPct val="150000"/>
              </a:lnSpc>
              <a:buSzTx/>
              <a:buNone/>
              <a:defRPr sz="2100">
                <a:solidFill>
                  <a:srgbClr val="000000"/>
                </a:solidFill>
                <a:latin typeface="Times New Roman"/>
                <a:ea typeface="Times New Roman"/>
                <a:cs typeface="Times New Roman"/>
                <a:sym typeface="Times New Roman"/>
              </a:defRPr>
            </a:lvl1pPr>
          </a:lstStyle>
          <a:p>
            <a:pPr/>
            <a:r>
              <a:t>To develop a dynamic stock market analysis system using network science techniques to identify and visualize the complex relationships and dependencies among financial instruments in various sectors considering the influence of external factors.</a:t>
            </a:r>
          </a:p>
        </p:txBody>
      </p:sp>
      <p:sp>
        <p:nvSpPr>
          <p:cNvPr id="101" name="Slide Number"/>
          <p:cNvSpPr txBox="1"/>
          <p:nvPr>
            <p:ph type="sldNum" sz="quarter" idx="4294967295"/>
          </p:nvPr>
        </p:nvSpPr>
        <p:spPr>
          <a:xfrm>
            <a:off x="8451655" y="285750"/>
            <a:ext cx="158945" cy="233651"/>
          </a:xfrm>
          <a:prstGeom prst="rect">
            <a:avLst/>
          </a:prstGeom>
          <a:extLst>
            <a:ext uri="{C572A759-6A51-4108-AA02-DFA0A04FC94B}">
              <ma14:wrappingTextBoxFlag xmlns:ma14="http://schemas.microsoft.com/office/mac/drawingml/2011/main" val="1"/>
            </a:ext>
          </a:extLst>
        </p:spPr>
        <p:txBody>
          <a:bodyPr lIns="34275" tIns="34275" rIns="34275" bIns="34275" anchor="t"/>
          <a:lstStyle>
            <a:lvl1pPr>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esearch Objectives"/>
          <p:cNvSpPr txBox="1"/>
          <p:nvPr>
            <p:ph type="title" idx="4294967295"/>
          </p:nvPr>
        </p:nvSpPr>
        <p:spPr>
          <a:xfrm>
            <a:off x="514350" y="800100"/>
            <a:ext cx="8096250" cy="606425"/>
          </a:xfrm>
          <a:prstGeom prst="rect">
            <a:avLst/>
          </a:prstGeom>
        </p:spPr>
        <p:txBody>
          <a:bodyPr lIns="34275" tIns="34275" rIns="34275" bIns="34275" anchor="ctr">
            <a:normAutofit fontScale="100000" lnSpcReduction="0"/>
          </a:bodyPr>
          <a:lstStyle>
            <a:lvl1pPr algn="ctr">
              <a:defRPr sz="2700">
                <a:latin typeface="Times New Roman"/>
                <a:ea typeface="Times New Roman"/>
                <a:cs typeface="Times New Roman"/>
                <a:sym typeface="Times New Roman"/>
              </a:defRPr>
            </a:lvl1pPr>
          </a:lstStyle>
          <a:p>
            <a:pPr/>
            <a:r>
              <a:t>Research Objectives</a:t>
            </a:r>
          </a:p>
        </p:txBody>
      </p:sp>
      <p:sp>
        <p:nvSpPr>
          <p:cNvPr id="104" name="To develop a comprehensive stock market analysis and prediction framework by integrating Network Structure Parameters (NSP), community detection algorithms, statistical analysis, network construction techniques, influential company identification, featur"/>
          <p:cNvSpPr txBox="1"/>
          <p:nvPr>
            <p:ph type="body" idx="4294967295"/>
          </p:nvPr>
        </p:nvSpPr>
        <p:spPr>
          <a:xfrm>
            <a:off x="622300" y="1506537"/>
            <a:ext cx="8153400" cy="2822576"/>
          </a:xfrm>
          <a:prstGeom prst="rect">
            <a:avLst/>
          </a:prstGeom>
          <a:solidFill>
            <a:srgbClr val="FFFFFF"/>
          </a:solidFill>
        </p:spPr>
        <p:txBody>
          <a:bodyPr lIns="34275" tIns="34275" rIns="34275" bIns="34275">
            <a:normAutofit fontScale="100000" lnSpcReduction="0"/>
          </a:bodyPr>
          <a:lstStyle>
            <a:lvl1pPr marL="0" indent="254000">
              <a:lnSpc>
                <a:spcPct val="100000"/>
              </a:lnSpc>
              <a:spcBef>
                <a:spcPts val="300"/>
              </a:spcBef>
              <a:buSzTx/>
              <a:buNone/>
              <a:defRPr sz="2000">
                <a:solidFill>
                  <a:srgbClr val="000000"/>
                </a:solidFill>
                <a:latin typeface="Times New Roman"/>
                <a:ea typeface="Times New Roman"/>
                <a:cs typeface="Times New Roman"/>
                <a:sym typeface="Times New Roman"/>
              </a:defRPr>
            </a:lvl1pPr>
          </a:lstStyle>
          <a:p>
            <a:pPr/>
            <a:r>
              <a:t>To develop a comprehensive stock market analysis and prediction framework by integrating Network Structure Parameters (NSP), community detection algorithms, statistical analysis, network construction techniques, influential company identification, feature ranking methodologies, and dynamic threshold calculations. This research aims to enhance understanding and forecast market behavior, contributing to more accurate stock price predictions.</a:t>
            </a:r>
          </a:p>
        </p:txBody>
      </p:sp>
      <p:sp>
        <p:nvSpPr>
          <p:cNvPr id="105" name="Slide Number"/>
          <p:cNvSpPr txBox="1"/>
          <p:nvPr>
            <p:ph type="sldNum" sz="quarter" idx="4294967295"/>
          </p:nvPr>
        </p:nvSpPr>
        <p:spPr>
          <a:xfrm>
            <a:off x="8451655" y="285750"/>
            <a:ext cx="158945" cy="233651"/>
          </a:xfrm>
          <a:prstGeom prst="rect">
            <a:avLst/>
          </a:prstGeom>
          <a:extLst>
            <a:ext uri="{C572A759-6A51-4108-AA02-DFA0A04FC94B}">
              <ma14:wrappingTextBoxFlag xmlns:ma14="http://schemas.microsoft.com/office/mac/drawingml/2011/main" val="1"/>
            </a:ext>
          </a:extLst>
        </p:spPr>
        <p:txBody>
          <a:bodyPr lIns="34275" tIns="34275" rIns="34275" bIns="34275" anchor="t"/>
          <a:lstStyle>
            <a:lvl1pPr>
              <a:defRPr sz="11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lide Number"/>
          <p:cNvSpPr txBox="1"/>
          <p:nvPr>
            <p:ph type="sldNum" sz="quarter" idx="4294967295"/>
          </p:nvPr>
        </p:nvSpPr>
        <p:spPr>
          <a:xfrm>
            <a:off x="8451655" y="285750"/>
            <a:ext cx="158945" cy="233651"/>
          </a:xfrm>
          <a:prstGeom prst="rect">
            <a:avLst/>
          </a:prstGeom>
          <a:extLst>
            <a:ext uri="{C572A759-6A51-4108-AA02-DFA0A04FC94B}">
              <ma14:wrappingTextBoxFlag xmlns:ma14="http://schemas.microsoft.com/office/mac/drawingml/2011/main" val="1"/>
            </a:ext>
          </a:extLst>
        </p:spPr>
        <p:txBody>
          <a:bodyPr lIns="34275" tIns="34275" rIns="34275" bIns="34275" anchor="t"/>
          <a:lstStyle>
            <a:lvl1pPr>
              <a:defRPr sz="1100">
                <a:solidFill>
                  <a:srgbClr val="000000"/>
                </a:solidFill>
              </a:defRPr>
            </a:lvl1pPr>
          </a:lstStyle>
          <a:p>
            <a:pPr/>
            <a:fld id="{86CB4B4D-7CA3-9044-876B-883B54F8677D}" type="slidenum"/>
          </a:p>
        </p:txBody>
      </p:sp>
      <p:pic>
        <p:nvPicPr>
          <p:cNvPr id="108" name="Architecture Diagram.png" descr="Architecture Diagram.png"/>
          <p:cNvPicPr>
            <a:picLocks noChangeAspect="1"/>
          </p:cNvPicPr>
          <p:nvPr/>
        </p:nvPicPr>
        <p:blipFill>
          <a:blip r:embed="rId2">
            <a:extLst/>
          </a:blip>
          <a:stretch>
            <a:fillRect/>
          </a:stretch>
        </p:blipFill>
        <p:spPr>
          <a:xfrm>
            <a:off x="930869" y="666489"/>
            <a:ext cx="7282262" cy="409627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Work Plan"/>
          <p:cNvSpPr txBox="1"/>
          <p:nvPr>
            <p:ph type="title" idx="4294967295"/>
          </p:nvPr>
        </p:nvSpPr>
        <p:spPr>
          <a:xfrm>
            <a:off x="395287" y="827087"/>
            <a:ext cx="8096251" cy="606426"/>
          </a:xfrm>
          <a:prstGeom prst="rect">
            <a:avLst/>
          </a:prstGeom>
        </p:spPr>
        <p:txBody>
          <a:bodyPr lIns="34275" tIns="34275" rIns="34275" bIns="34275" anchor="ctr">
            <a:normAutofit fontScale="100000" lnSpcReduction="0"/>
          </a:bodyPr>
          <a:lstStyle>
            <a:lvl1pPr algn="ctr">
              <a:defRPr sz="2700">
                <a:latin typeface="Times New Roman"/>
                <a:ea typeface="Times New Roman"/>
                <a:cs typeface="Times New Roman"/>
                <a:sym typeface="Times New Roman"/>
              </a:defRPr>
            </a:lvl1pPr>
          </a:lstStyle>
          <a:p>
            <a:pPr/>
            <a:r>
              <a:t>Work Plan</a:t>
            </a:r>
          </a:p>
        </p:txBody>
      </p:sp>
      <p:sp>
        <p:nvSpPr>
          <p:cNvPr id="111" name="Slide Number"/>
          <p:cNvSpPr txBox="1"/>
          <p:nvPr>
            <p:ph type="sldNum" sz="quarter" idx="4294967295"/>
          </p:nvPr>
        </p:nvSpPr>
        <p:spPr>
          <a:xfrm>
            <a:off x="8451655" y="285750"/>
            <a:ext cx="158945" cy="233651"/>
          </a:xfrm>
          <a:prstGeom prst="rect">
            <a:avLst/>
          </a:prstGeom>
          <a:extLst>
            <a:ext uri="{C572A759-6A51-4108-AA02-DFA0A04FC94B}">
              <ma14:wrappingTextBoxFlag xmlns:ma14="http://schemas.microsoft.com/office/mac/drawingml/2011/main" val="1"/>
            </a:ext>
          </a:extLst>
        </p:spPr>
        <p:txBody>
          <a:bodyPr lIns="34275" tIns="34275" rIns="34275" bIns="34275" anchor="t"/>
          <a:lstStyle>
            <a:lvl1pPr>
              <a:defRPr sz="1100">
                <a:solidFill>
                  <a:srgbClr val="000000"/>
                </a:solidFill>
              </a:defRPr>
            </a:lvl1pPr>
          </a:lstStyle>
          <a:p>
            <a:pPr/>
            <a:fld id="{86CB4B4D-7CA3-9044-876B-883B54F8677D}" type="slidenum"/>
          </a:p>
        </p:txBody>
      </p:sp>
      <p:sp>
        <p:nvSpPr>
          <p:cNvPr id="112" name="Rounded Rectangle"/>
          <p:cNvSpPr/>
          <p:nvPr/>
        </p:nvSpPr>
        <p:spPr>
          <a:xfrm rot="20568069">
            <a:off x="7392987" y="2981325"/>
            <a:ext cx="1236663" cy="66675"/>
          </a:xfrm>
          <a:prstGeom prst="roundRect">
            <a:avLst>
              <a:gd name="adj" fmla="val 50000"/>
            </a:avLst>
          </a:prstGeom>
          <a:solidFill>
            <a:srgbClr val="D9D9D9"/>
          </a:solidFill>
          <a:ln w="12700">
            <a:miter lim="400000"/>
          </a:ln>
        </p:spPr>
        <p:txBody>
          <a:bodyPr lIns="45719" rIns="45719" anchor="ctr"/>
          <a:lstStyle/>
          <a:p>
            <a:pPr algn="r">
              <a:defRPr sz="1000">
                <a:latin typeface="+mn-lt"/>
                <a:ea typeface="+mn-ea"/>
                <a:cs typeface="+mn-cs"/>
                <a:sym typeface="Helvetica"/>
              </a:defRPr>
            </a:pPr>
          </a:p>
        </p:txBody>
      </p:sp>
      <p:sp>
        <p:nvSpPr>
          <p:cNvPr id="113" name="Rounded Rectangle"/>
          <p:cNvSpPr/>
          <p:nvPr/>
        </p:nvSpPr>
        <p:spPr>
          <a:xfrm flipH="1" rot="1031931">
            <a:off x="6254750" y="2981325"/>
            <a:ext cx="1235075" cy="66675"/>
          </a:xfrm>
          <a:prstGeom prst="roundRect">
            <a:avLst>
              <a:gd name="adj" fmla="val 50000"/>
            </a:avLst>
          </a:prstGeom>
          <a:solidFill>
            <a:srgbClr val="D9D9D9"/>
          </a:solidFill>
          <a:ln w="12700">
            <a:miter lim="400000"/>
          </a:ln>
        </p:spPr>
        <p:txBody>
          <a:bodyPr lIns="45719" rIns="45719" anchor="ctr"/>
          <a:lstStyle/>
          <a:p>
            <a:pPr algn="r">
              <a:defRPr sz="1000">
                <a:latin typeface="+mn-lt"/>
                <a:ea typeface="+mn-ea"/>
                <a:cs typeface="+mn-cs"/>
                <a:sym typeface="Helvetica"/>
              </a:defRPr>
            </a:pPr>
          </a:p>
        </p:txBody>
      </p:sp>
      <p:sp>
        <p:nvSpPr>
          <p:cNvPr id="114" name="Rounded Rectangle"/>
          <p:cNvSpPr/>
          <p:nvPr/>
        </p:nvSpPr>
        <p:spPr>
          <a:xfrm rot="20568069">
            <a:off x="5122862" y="2981325"/>
            <a:ext cx="1236663" cy="66675"/>
          </a:xfrm>
          <a:prstGeom prst="roundRect">
            <a:avLst>
              <a:gd name="adj" fmla="val 50000"/>
            </a:avLst>
          </a:prstGeom>
          <a:solidFill>
            <a:srgbClr val="D9D9D9"/>
          </a:solidFill>
          <a:ln w="12700">
            <a:miter lim="400000"/>
          </a:ln>
        </p:spPr>
        <p:txBody>
          <a:bodyPr lIns="45719" rIns="45719" anchor="ctr"/>
          <a:lstStyle/>
          <a:p>
            <a:pPr algn="r">
              <a:defRPr sz="1000">
                <a:latin typeface="+mn-lt"/>
                <a:ea typeface="+mn-ea"/>
                <a:cs typeface="+mn-cs"/>
                <a:sym typeface="Helvetica"/>
              </a:defRPr>
            </a:pPr>
          </a:p>
        </p:txBody>
      </p:sp>
      <p:sp>
        <p:nvSpPr>
          <p:cNvPr id="115" name="Rounded Rectangle"/>
          <p:cNvSpPr/>
          <p:nvPr/>
        </p:nvSpPr>
        <p:spPr>
          <a:xfrm flipH="1" rot="1031931">
            <a:off x="3987800" y="2981325"/>
            <a:ext cx="1235075" cy="66675"/>
          </a:xfrm>
          <a:prstGeom prst="roundRect">
            <a:avLst>
              <a:gd name="adj" fmla="val 50000"/>
            </a:avLst>
          </a:prstGeom>
          <a:solidFill>
            <a:srgbClr val="D9D9D9"/>
          </a:solidFill>
          <a:ln w="12700">
            <a:miter lim="400000"/>
          </a:ln>
        </p:spPr>
        <p:txBody>
          <a:bodyPr lIns="45719" rIns="45719" anchor="ctr"/>
          <a:lstStyle/>
          <a:p>
            <a:pPr algn="r">
              <a:defRPr sz="1000">
                <a:latin typeface="+mn-lt"/>
                <a:ea typeface="+mn-ea"/>
                <a:cs typeface="+mn-cs"/>
                <a:sym typeface="Helvetica"/>
              </a:defRPr>
            </a:pPr>
          </a:p>
        </p:txBody>
      </p:sp>
      <p:sp>
        <p:nvSpPr>
          <p:cNvPr id="116" name="Rounded Rectangle"/>
          <p:cNvSpPr/>
          <p:nvPr/>
        </p:nvSpPr>
        <p:spPr>
          <a:xfrm rot="20568069">
            <a:off x="2860675" y="2981325"/>
            <a:ext cx="1236663" cy="66675"/>
          </a:xfrm>
          <a:prstGeom prst="roundRect">
            <a:avLst>
              <a:gd name="adj" fmla="val 50000"/>
            </a:avLst>
          </a:prstGeom>
          <a:solidFill>
            <a:srgbClr val="D9D9D9"/>
          </a:solidFill>
          <a:ln w="12700">
            <a:miter lim="400000"/>
          </a:ln>
        </p:spPr>
        <p:txBody>
          <a:bodyPr lIns="45719" rIns="45719" anchor="ctr"/>
          <a:lstStyle/>
          <a:p>
            <a:pPr algn="r">
              <a:defRPr sz="1000">
                <a:latin typeface="+mn-lt"/>
                <a:ea typeface="+mn-ea"/>
                <a:cs typeface="+mn-cs"/>
                <a:sym typeface="Helvetica"/>
              </a:defRPr>
            </a:pPr>
          </a:p>
        </p:txBody>
      </p:sp>
      <p:sp>
        <p:nvSpPr>
          <p:cNvPr id="117" name="Rounded Rectangle"/>
          <p:cNvSpPr/>
          <p:nvPr/>
        </p:nvSpPr>
        <p:spPr>
          <a:xfrm flipH="1" rot="1031931">
            <a:off x="1725612" y="2981325"/>
            <a:ext cx="1235076" cy="66675"/>
          </a:xfrm>
          <a:prstGeom prst="roundRect">
            <a:avLst>
              <a:gd name="adj" fmla="val 50000"/>
            </a:avLst>
          </a:prstGeom>
          <a:solidFill>
            <a:srgbClr val="1B786E"/>
          </a:solidFill>
          <a:ln w="12700">
            <a:miter lim="400000"/>
          </a:ln>
        </p:spPr>
        <p:txBody>
          <a:bodyPr lIns="45719" rIns="45719" anchor="ctr"/>
          <a:lstStyle/>
          <a:p>
            <a:pPr algn="r">
              <a:defRPr sz="1000">
                <a:latin typeface="+mn-lt"/>
                <a:ea typeface="+mn-ea"/>
                <a:cs typeface="+mn-cs"/>
                <a:sym typeface="Helvetica"/>
              </a:defRPr>
            </a:pPr>
          </a:p>
        </p:txBody>
      </p:sp>
      <p:sp>
        <p:nvSpPr>
          <p:cNvPr id="118" name="Rounded Rectangle"/>
          <p:cNvSpPr/>
          <p:nvPr/>
        </p:nvSpPr>
        <p:spPr>
          <a:xfrm rot="20568069">
            <a:off x="600075" y="2981325"/>
            <a:ext cx="1235075" cy="66675"/>
          </a:xfrm>
          <a:prstGeom prst="roundRect">
            <a:avLst>
              <a:gd name="adj" fmla="val 50000"/>
            </a:avLst>
          </a:prstGeom>
          <a:solidFill>
            <a:srgbClr val="1B786E"/>
          </a:solidFill>
          <a:ln w="12700">
            <a:miter lim="400000"/>
          </a:ln>
        </p:spPr>
        <p:txBody>
          <a:bodyPr lIns="45719" rIns="45719" anchor="ctr"/>
          <a:lstStyle/>
          <a:p>
            <a:pPr algn="r">
              <a:defRPr sz="1000">
                <a:latin typeface="+mn-lt"/>
                <a:ea typeface="+mn-ea"/>
                <a:cs typeface="+mn-cs"/>
                <a:sym typeface="Helvetica"/>
              </a:defRPr>
            </a:pPr>
          </a:p>
        </p:txBody>
      </p:sp>
      <p:grpSp>
        <p:nvGrpSpPr>
          <p:cNvPr id="124" name="Group"/>
          <p:cNvGrpSpPr/>
          <p:nvPr/>
        </p:nvGrpSpPr>
        <p:grpSpPr>
          <a:xfrm>
            <a:off x="1976437" y="3052819"/>
            <a:ext cx="1885952" cy="1423933"/>
            <a:chOff x="0" y="57"/>
            <a:chExt cx="1885950" cy="1423931"/>
          </a:xfrm>
        </p:grpSpPr>
        <p:sp>
          <p:nvSpPr>
            <p:cNvPr id="119" name="01-11-20233"/>
            <p:cNvSpPr txBox="1"/>
            <p:nvPr/>
          </p:nvSpPr>
          <p:spPr>
            <a:xfrm>
              <a:off x="559288" y="222329"/>
              <a:ext cx="834458"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1B786E"/>
                  </a:solidFill>
                  <a:latin typeface="Roboto"/>
                  <a:ea typeface="Roboto"/>
                  <a:cs typeface="Roboto"/>
                  <a:sym typeface="Roboto"/>
                </a:defRPr>
              </a:lvl1pPr>
            </a:lstStyle>
            <a:p>
              <a:pPr/>
              <a:r>
                <a:t>01-11-20233</a:t>
              </a:r>
            </a:p>
          </p:txBody>
        </p:sp>
        <p:sp>
          <p:nvSpPr>
            <p:cNvPr id="120" name="Oval"/>
            <p:cNvSpPr/>
            <p:nvPr/>
          </p:nvSpPr>
          <p:spPr>
            <a:xfrm rot="19810525">
              <a:off x="851567" y="31679"/>
              <a:ext cx="176683" cy="185943"/>
            </a:xfrm>
            <a:prstGeom prst="ellipse">
              <a:avLst/>
            </a:prstGeom>
            <a:solidFill>
              <a:srgbClr val="FFFFFF"/>
            </a:solidFill>
            <a:ln w="38100" cap="flat">
              <a:solidFill>
                <a:srgbClr val="1B786E"/>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21" name="Rounded Rectangle"/>
            <p:cNvSpPr/>
            <p:nvPr/>
          </p:nvSpPr>
          <p:spPr>
            <a:xfrm>
              <a:off x="0" y="608725"/>
              <a:ext cx="1885951" cy="815264"/>
            </a:xfrm>
            <a:prstGeom prst="roundRect">
              <a:avLst>
                <a:gd name="adj" fmla="val 4486"/>
              </a:avLst>
            </a:prstGeom>
            <a:solidFill>
              <a:srgbClr val="1B786E"/>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22" name="Pilot Implementation- Plotting graphs and identifying communities."/>
            <p:cNvSpPr txBox="1"/>
            <p:nvPr/>
          </p:nvSpPr>
          <p:spPr>
            <a:xfrm>
              <a:off x="48725" y="651835"/>
              <a:ext cx="1788501" cy="6019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FFFFFF"/>
                  </a:solidFill>
                  <a:latin typeface="Roboto"/>
                  <a:ea typeface="Roboto"/>
                  <a:cs typeface="Roboto"/>
                  <a:sym typeface="Roboto"/>
                </a:defRPr>
              </a:lvl1pPr>
            </a:lstStyle>
            <a:p>
              <a:pPr/>
              <a:r>
                <a:t>Pilot Implementation- Plotting graphs and identifying communities.</a:t>
              </a:r>
            </a:p>
          </p:txBody>
        </p:sp>
        <p:sp>
          <p:nvSpPr>
            <p:cNvPr id="123" name="Triangle"/>
            <p:cNvSpPr/>
            <p:nvPr/>
          </p:nvSpPr>
          <p:spPr>
            <a:xfrm>
              <a:off x="893422" y="533806"/>
              <a:ext cx="99106" cy="78226"/>
            </a:xfrm>
            <a:prstGeom prst="triangle">
              <a:avLst/>
            </a:prstGeom>
            <a:solidFill>
              <a:srgbClr val="1B786E"/>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grpSp>
      <p:grpSp>
        <p:nvGrpSpPr>
          <p:cNvPr id="130" name="Group"/>
          <p:cNvGrpSpPr/>
          <p:nvPr/>
        </p:nvGrpSpPr>
        <p:grpSpPr>
          <a:xfrm>
            <a:off x="4235450" y="3052819"/>
            <a:ext cx="1885951" cy="1423933"/>
            <a:chOff x="0" y="57"/>
            <a:chExt cx="1885950" cy="1423931"/>
          </a:xfrm>
        </p:grpSpPr>
        <p:sp>
          <p:nvSpPr>
            <p:cNvPr id="125" name="Oval"/>
            <p:cNvSpPr/>
            <p:nvPr/>
          </p:nvSpPr>
          <p:spPr>
            <a:xfrm rot="19810525">
              <a:off x="854626" y="31679"/>
              <a:ext cx="176682" cy="185943"/>
            </a:xfrm>
            <a:prstGeom prst="ellipse">
              <a:avLst/>
            </a:prstGeom>
            <a:solidFill>
              <a:srgbClr val="FFFFFF"/>
            </a:solidFill>
            <a:ln w="38100" cap="flat">
              <a:solidFill>
                <a:srgbClr val="858585"/>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26" name="Panel Review-2"/>
            <p:cNvSpPr txBox="1"/>
            <p:nvPr/>
          </p:nvSpPr>
          <p:spPr>
            <a:xfrm>
              <a:off x="550576" y="222319"/>
              <a:ext cx="948098"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5E5E5E"/>
                  </a:solidFill>
                  <a:latin typeface="Roboto"/>
                  <a:ea typeface="Roboto"/>
                  <a:cs typeface="Roboto"/>
                  <a:sym typeface="Roboto"/>
                </a:defRPr>
              </a:lvl1pPr>
            </a:lstStyle>
            <a:p>
              <a:pPr/>
              <a:r>
                <a:t>Panel Review-2</a:t>
              </a:r>
            </a:p>
          </p:txBody>
        </p:sp>
        <p:sp>
          <p:nvSpPr>
            <p:cNvPr id="127" name="Rounded Rectangle"/>
            <p:cNvSpPr/>
            <p:nvPr/>
          </p:nvSpPr>
          <p:spPr>
            <a:xfrm>
              <a:off x="0" y="608725"/>
              <a:ext cx="1885951" cy="815264"/>
            </a:xfrm>
            <a:prstGeom prst="roundRect">
              <a:avLst>
                <a:gd name="adj" fmla="val 4486"/>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28" name="Using time series sensitive correlation calculation and evolving Dynamic graphs."/>
            <p:cNvSpPr txBox="1"/>
            <p:nvPr/>
          </p:nvSpPr>
          <p:spPr>
            <a:xfrm>
              <a:off x="48725" y="651835"/>
              <a:ext cx="1788501" cy="6019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5E5E5E"/>
                  </a:solidFill>
                  <a:latin typeface="Roboto"/>
                  <a:ea typeface="Roboto"/>
                  <a:cs typeface="Roboto"/>
                  <a:sym typeface="Roboto"/>
                </a:defRPr>
              </a:lvl1pPr>
            </a:lstStyle>
            <a:p>
              <a:pPr/>
              <a:r>
                <a:t>Using time series sensitive correlation calculation and evolving Dynamic graphs.</a:t>
              </a:r>
            </a:p>
          </p:txBody>
        </p:sp>
        <p:sp>
          <p:nvSpPr>
            <p:cNvPr id="129" name="Triangle"/>
            <p:cNvSpPr/>
            <p:nvPr/>
          </p:nvSpPr>
          <p:spPr>
            <a:xfrm>
              <a:off x="893422" y="533806"/>
              <a:ext cx="99107" cy="78226"/>
            </a:xfrm>
            <a:prstGeom prst="triangle">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grpSp>
      <p:grpSp>
        <p:nvGrpSpPr>
          <p:cNvPr id="136" name="Group"/>
          <p:cNvGrpSpPr/>
          <p:nvPr/>
        </p:nvGrpSpPr>
        <p:grpSpPr>
          <a:xfrm>
            <a:off x="833437" y="1520825"/>
            <a:ext cx="1885952" cy="1441428"/>
            <a:chOff x="0" y="0"/>
            <a:chExt cx="1885950" cy="1441427"/>
          </a:xfrm>
        </p:grpSpPr>
        <p:sp>
          <p:nvSpPr>
            <p:cNvPr id="131" name="Rounded Rectangle"/>
            <p:cNvSpPr/>
            <p:nvPr/>
          </p:nvSpPr>
          <p:spPr>
            <a:xfrm>
              <a:off x="0" y="0"/>
              <a:ext cx="1885951" cy="814628"/>
            </a:xfrm>
            <a:prstGeom prst="roundRect">
              <a:avLst>
                <a:gd name="adj" fmla="val 4486"/>
              </a:avLst>
            </a:prstGeom>
            <a:solidFill>
              <a:srgbClr val="1B786E"/>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32" name="28-09-2023"/>
            <p:cNvSpPr txBox="1"/>
            <p:nvPr/>
          </p:nvSpPr>
          <p:spPr>
            <a:xfrm>
              <a:off x="558375" y="886238"/>
              <a:ext cx="875091"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1B786E"/>
                  </a:solidFill>
                  <a:latin typeface="Roboto"/>
                  <a:ea typeface="Roboto"/>
                  <a:cs typeface="Roboto"/>
                  <a:sym typeface="Roboto"/>
                </a:defRPr>
              </a:lvl1pPr>
            </a:lstStyle>
            <a:p>
              <a:pPr/>
              <a:r>
                <a:t>28-09-2023</a:t>
              </a:r>
            </a:p>
          </p:txBody>
        </p:sp>
        <p:sp>
          <p:nvSpPr>
            <p:cNvPr id="133" name="Triangle"/>
            <p:cNvSpPr/>
            <p:nvPr/>
          </p:nvSpPr>
          <p:spPr>
            <a:xfrm rot="10800000">
              <a:off x="893394" y="809523"/>
              <a:ext cx="99107" cy="78164"/>
            </a:xfrm>
            <a:prstGeom prst="triangle">
              <a:avLst/>
            </a:prstGeom>
            <a:solidFill>
              <a:srgbClr val="1B786E"/>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34" name="Review-1- Setting up problem statement and identifying research gaps"/>
            <p:cNvSpPr txBox="1"/>
            <p:nvPr/>
          </p:nvSpPr>
          <p:spPr>
            <a:xfrm>
              <a:off x="48725" y="43075"/>
              <a:ext cx="1788501" cy="6019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FFFFFF"/>
                  </a:solidFill>
                  <a:latin typeface="Roboto"/>
                  <a:ea typeface="Roboto"/>
                  <a:cs typeface="Roboto"/>
                  <a:sym typeface="Roboto"/>
                </a:defRPr>
              </a:lvl1pPr>
            </a:lstStyle>
            <a:p>
              <a:pPr/>
              <a:r>
                <a:t>Review-1- Setting up problem statement and identifying research gaps</a:t>
              </a:r>
            </a:p>
          </p:txBody>
        </p:sp>
        <p:sp>
          <p:nvSpPr>
            <p:cNvPr id="135" name="Oval"/>
            <p:cNvSpPr/>
            <p:nvPr/>
          </p:nvSpPr>
          <p:spPr>
            <a:xfrm rot="19810525">
              <a:off x="851512" y="1223998"/>
              <a:ext cx="176683" cy="185798"/>
            </a:xfrm>
            <a:prstGeom prst="ellipse">
              <a:avLst/>
            </a:prstGeom>
            <a:solidFill>
              <a:srgbClr val="FFFFFF"/>
            </a:solidFill>
            <a:ln w="38100" cap="flat">
              <a:solidFill>
                <a:srgbClr val="1B786E"/>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grpSp>
      <p:grpSp>
        <p:nvGrpSpPr>
          <p:cNvPr id="142" name="Group"/>
          <p:cNvGrpSpPr/>
          <p:nvPr/>
        </p:nvGrpSpPr>
        <p:grpSpPr>
          <a:xfrm>
            <a:off x="3086100" y="1520825"/>
            <a:ext cx="1936751" cy="1441475"/>
            <a:chOff x="0" y="0"/>
            <a:chExt cx="1936750" cy="1441474"/>
          </a:xfrm>
        </p:grpSpPr>
        <p:sp>
          <p:nvSpPr>
            <p:cNvPr id="137" name="Oval"/>
            <p:cNvSpPr/>
            <p:nvPr/>
          </p:nvSpPr>
          <p:spPr>
            <a:xfrm rot="19810525">
              <a:off x="855544" y="1223998"/>
              <a:ext cx="176873" cy="185798"/>
            </a:xfrm>
            <a:prstGeom prst="ellipse">
              <a:avLst/>
            </a:prstGeom>
            <a:solidFill>
              <a:srgbClr val="FFFFFF"/>
            </a:solidFill>
            <a:ln w="38100" cap="flat">
              <a:solidFill>
                <a:srgbClr val="858585"/>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38" name="7-11-2023"/>
            <p:cNvSpPr txBox="1"/>
            <p:nvPr/>
          </p:nvSpPr>
          <p:spPr>
            <a:xfrm>
              <a:off x="564872" y="886251"/>
              <a:ext cx="768222"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5E5E5E"/>
                  </a:solidFill>
                  <a:latin typeface="Roboto"/>
                  <a:ea typeface="Roboto"/>
                  <a:cs typeface="Roboto"/>
                  <a:sym typeface="Roboto"/>
                </a:defRPr>
              </a:lvl1pPr>
            </a:lstStyle>
            <a:p>
              <a:pPr/>
              <a:r>
                <a:t>7-11-2023</a:t>
              </a:r>
            </a:p>
          </p:txBody>
        </p:sp>
        <p:sp>
          <p:nvSpPr>
            <p:cNvPr id="139" name="Rounded Rectangle"/>
            <p:cNvSpPr/>
            <p:nvPr/>
          </p:nvSpPr>
          <p:spPr>
            <a:xfrm>
              <a:off x="0" y="0"/>
              <a:ext cx="1887978" cy="814628"/>
            </a:xfrm>
            <a:prstGeom prst="roundRect">
              <a:avLst>
                <a:gd name="adj" fmla="val 4486"/>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40" name="Triangle"/>
            <p:cNvSpPr/>
            <p:nvPr/>
          </p:nvSpPr>
          <p:spPr>
            <a:xfrm rot="10800000">
              <a:off x="894354" y="809523"/>
              <a:ext cx="99213" cy="78164"/>
            </a:xfrm>
            <a:prstGeom prst="triangle">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41" name="Guide Review: Web Scraping of Data from BSE, Correlation calculation using various features and Sub-community detection"/>
            <p:cNvSpPr txBox="1"/>
            <p:nvPr/>
          </p:nvSpPr>
          <p:spPr>
            <a:xfrm>
              <a:off x="48773" y="43079"/>
              <a:ext cx="1887978" cy="747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5E5E5E"/>
                  </a:solidFill>
                  <a:latin typeface="Roboto"/>
                  <a:ea typeface="Roboto"/>
                  <a:cs typeface="Roboto"/>
                  <a:sym typeface="Roboto"/>
                </a:defRPr>
              </a:lvl1pPr>
            </a:lstStyle>
            <a:p>
              <a:pPr/>
              <a:r>
                <a:t>Guide Review: Web Scraping of Data from BSE, Correlation calculation using various features and Sub-community detection</a:t>
              </a:r>
            </a:p>
          </p:txBody>
        </p:sp>
      </p:grpSp>
      <p:grpSp>
        <p:nvGrpSpPr>
          <p:cNvPr id="148" name="Group"/>
          <p:cNvGrpSpPr/>
          <p:nvPr/>
        </p:nvGrpSpPr>
        <p:grpSpPr>
          <a:xfrm>
            <a:off x="5364162" y="1520825"/>
            <a:ext cx="1887539" cy="1441465"/>
            <a:chOff x="0" y="0"/>
            <a:chExt cx="1887538" cy="1441464"/>
          </a:xfrm>
        </p:grpSpPr>
        <p:sp>
          <p:nvSpPr>
            <p:cNvPr id="143" name="Oval"/>
            <p:cNvSpPr/>
            <p:nvPr/>
          </p:nvSpPr>
          <p:spPr>
            <a:xfrm rot="19810525">
              <a:off x="855660" y="1223998"/>
              <a:ext cx="176832" cy="185798"/>
            </a:xfrm>
            <a:prstGeom prst="ellipse">
              <a:avLst/>
            </a:prstGeom>
            <a:solidFill>
              <a:srgbClr val="FFFFFF"/>
            </a:solidFill>
            <a:ln w="38100" cap="flat">
              <a:solidFill>
                <a:srgbClr val="858585"/>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44" name="Phase-2"/>
            <p:cNvSpPr txBox="1"/>
            <p:nvPr/>
          </p:nvSpPr>
          <p:spPr>
            <a:xfrm>
              <a:off x="573673" y="886251"/>
              <a:ext cx="768043"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5E5E5E"/>
                  </a:solidFill>
                  <a:latin typeface="Roboto"/>
                  <a:ea typeface="Roboto"/>
                  <a:cs typeface="Roboto"/>
                  <a:sym typeface="Roboto"/>
                </a:defRPr>
              </a:lvl1pPr>
            </a:lstStyle>
            <a:p>
              <a:pPr/>
              <a:r>
                <a:t>Phase-2</a:t>
              </a:r>
            </a:p>
          </p:txBody>
        </p:sp>
        <p:sp>
          <p:nvSpPr>
            <p:cNvPr id="145" name="Rounded Rectangle"/>
            <p:cNvSpPr/>
            <p:nvPr/>
          </p:nvSpPr>
          <p:spPr>
            <a:xfrm>
              <a:off x="0" y="0"/>
              <a:ext cx="1887539" cy="814628"/>
            </a:xfrm>
            <a:prstGeom prst="roundRect">
              <a:avLst>
                <a:gd name="adj" fmla="val 4486"/>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46" name="Triangle"/>
            <p:cNvSpPr/>
            <p:nvPr/>
          </p:nvSpPr>
          <p:spPr>
            <a:xfrm rot="10800000">
              <a:off x="894147" y="809523"/>
              <a:ext cx="99190" cy="78164"/>
            </a:xfrm>
            <a:prstGeom prst="triangle">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47" name="Incorporating Graphn neural networks and forecasting techniques from time series to do stock prediction."/>
            <p:cNvSpPr txBox="1"/>
            <p:nvPr/>
          </p:nvSpPr>
          <p:spPr>
            <a:xfrm>
              <a:off x="48767" y="43075"/>
              <a:ext cx="1790005" cy="747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5E5E5E"/>
                  </a:solidFill>
                  <a:latin typeface="Roboto"/>
                  <a:ea typeface="Roboto"/>
                  <a:cs typeface="Roboto"/>
                  <a:sym typeface="Roboto"/>
                </a:defRPr>
              </a:lvl1pPr>
            </a:lstStyle>
            <a:p>
              <a:pPr/>
              <a:r>
                <a:t>Incorporating Graphn neural networks and forecasting techniques from time series to do stock prediction.</a:t>
              </a:r>
            </a:p>
          </p:txBody>
        </p:sp>
      </p:grpSp>
      <p:grpSp>
        <p:nvGrpSpPr>
          <p:cNvPr id="154" name="Group"/>
          <p:cNvGrpSpPr/>
          <p:nvPr/>
        </p:nvGrpSpPr>
        <p:grpSpPr>
          <a:xfrm>
            <a:off x="6494462" y="3052819"/>
            <a:ext cx="1885952" cy="1423933"/>
            <a:chOff x="0" y="57"/>
            <a:chExt cx="1885950" cy="1423931"/>
          </a:xfrm>
        </p:grpSpPr>
        <p:sp>
          <p:nvSpPr>
            <p:cNvPr id="149" name="Oval"/>
            <p:cNvSpPr/>
            <p:nvPr/>
          </p:nvSpPr>
          <p:spPr>
            <a:xfrm rot="19810525">
              <a:off x="854626" y="31679"/>
              <a:ext cx="176682" cy="185943"/>
            </a:xfrm>
            <a:prstGeom prst="ellipse">
              <a:avLst/>
            </a:prstGeom>
            <a:solidFill>
              <a:srgbClr val="FFFFFF"/>
            </a:solidFill>
            <a:ln w="38100" cap="flat">
              <a:solidFill>
                <a:srgbClr val="858585"/>
              </a:solidFill>
              <a:prstDash val="solid"/>
              <a:round/>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50" name="Outcome"/>
            <p:cNvSpPr txBox="1"/>
            <p:nvPr/>
          </p:nvSpPr>
          <p:spPr>
            <a:xfrm>
              <a:off x="550565" y="222328"/>
              <a:ext cx="767397" cy="3098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b="1" sz="800">
                  <a:solidFill>
                    <a:srgbClr val="5E5E5E"/>
                  </a:solidFill>
                  <a:latin typeface="Roboto"/>
                  <a:ea typeface="Roboto"/>
                  <a:cs typeface="Roboto"/>
                  <a:sym typeface="Roboto"/>
                </a:defRPr>
              </a:lvl1pPr>
            </a:lstStyle>
            <a:p>
              <a:pPr/>
              <a:r>
                <a:t>Outcome</a:t>
              </a:r>
            </a:p>
          </p:txBody>
        </p:sp>
        <p:sp>
          <p:nvSpPr>
            <p:cNvPr id="151" name="Rounded Rectangle"/>
            <p:cNvSpPr/>
            <p:nvPr/>
          </p:nvSpPr>
          <p:spPr>
            <a:xfrm>
              <a:off x="0" y="608725"/>
              <a:ext cx="1885951" cy="815264"/>
            </a:xfrm>
            <a:prstGeom prst="roundRect">
              <a:avLst>
                <a:gd name="adj" fmla="val 4486"/>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sp>
          <p:nvSpPr>
            <p:cNvPr id="152" name="Research Paper on -Detailed analysis on Overall Indian stock market and portfolio recommendation"/>
            <p:cNvSpPr txBox="1"/>
            <p:nvPr/>
          </p:nvSpPr>
          <p:spPr>
            <a:xfrm>
              <a:off x="48725" y="651835"/>
              <a:ext cx="1788501" cy="747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ctr">
                <a:lnSpc>
                  <a:spcPct val="115000"/>
                </a:lnSpc>
                <a:spcBef>
                  <a:spcPts val="1600"/>
                </a:spcBef>
                <a:defRPr sz="800">
                  <a:solidFill>
                    <a:srgbClr val="5E5E5E"/>
                  </a:solidFill>
                  <a:latin typeface="Roboto"/>
                  <a:ea typeface="Roboto"/>
                  <a:cs typeface="Roboto"/>
                  <a:sym typeface="Roboto"/>
                </a:defRPr>
              </a:lvl1pPr>
            </a:lstStyle>
            <a:p>
              <a:pPr/>
              <a:r>
                <a:t>Research Paper on -Detailed analysis on Overall Indian stock market and portfolio recommendation</a:t>
              </a:r>
            </a:p>
          </p:txBody>
        </p:sp>
        <p:sp>
          <p:nvSpPr>
            <p:cNvPr id="153" name="Triangle"/>
            <p:cNvSpPr/>
            <p:nvPr/>
          </p:nvSpPr>
          <p:spPr>
            <a:xfrm>
              <a:off x="893422" y="533806"/>
              <a:ext cx="99107" cy="78226"/>
            </a:xfrm>
            <a:prstGeom prst="triangle">
              <a:avLst/>
            </a:prstGeom>
            <a:solidFill>
              <a:srgbClr val="D9D9D9"/>
            </a:solidFill>
            <a:ln w="12700" cap="flat">
              <a:noFill/>
              <a:miter lim="400000"/>
            </a:ln>
            <a:effectLst/>
          </p:spPr>
          <p:txBody>
            <a:bodyPr wrap="square" lIns="45719" tIns="45719" rIns="45719" bIns="45719" numCol="1" anchor="ctr">
              <a:noAutofit/>
            </a:bodyPr>
            <a:lstStyle/>
            <a:p>
              <a:pPr algn="r">
                <a:defRPr sz="1000">
                  <a:latin typeface="+mn-lt"/>
                  <a:ea typeface="+mn-ea"/>
                  <a:cs typeface="+mn-cs"/>
                  <a:sym typeface="Helvetica"/>
                </a:defRPr>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Details of the Modules to be implemented"/>
          <p:cNvSpPr txBox="1"/>
          <p:nvPr>
            <p:ph type="title" idx="4294967295"/>
          </p:nvPr>
        </p:nvSpPr>
        <p:spPr>
          <a:xfrm>
            <a:off x="514350" y="914400"/>
            <a:ext cx="8096250" cy="606425"/>
          </a:xfrm>
          <a:prstGeom prst="rect">
            <a:avLst/>
          </a:prstGeom>
        </p:spPr>
        <p:txBody>
          <a:bodyPr lIns="34275" tIns="34275" rIns="34275" bIns="34275" anchor="ctr">
            <a:normAutofit fontScale="100000" lnSpcReduction="0"/>
          </a:bodyPr>
          <a:lstStyle>
            <a:lvl1pPr algn="ctr">
              <a:defRPr sz="2700">
                <a:latin typeface="Times New Roman"/>
                <a:ea typeface="Times New Roman"/>
                <a:cs typeface="Times New Roman"/>
                <a:sym typeface="Times New Roman"/>
              </a:defRPr>
            </a:lvl1pPr>
          </a:lstStyle>
          <a:p>
            <a:pPr/>
            <a:r>
              <a:t>Details of the Modules to be implemented</a:t>
            </a:r>
          </a:p>
        </p:txBody>
      </p:sp>
      <p:grpSp>
        <p:nvGrpSpPr>
          <p:cNvPr id="161" name="Group"/>
          <p:cNvGrpSpPr/>
          <p:nvPr/>
        </p:nvGrpSpPr>
        <p:grpSpPr>
          <a:xfrm>
            <a:off x="266698" y="1616074"/>
            <a:ext cx="2133605" cy="2420183"/>
            <a:chOff x="0" y="0"/>
            <a:chExt cx="2133603" cy="2420181"/>
          </a:xfrm>
        </p:grpSpPr>
        <p:grpSp>
          <p:nvGrpSpPr>
            <p:cNvPr id="159" name="Group"/>
            <p:cNvGrpSpPr/>
            <p:nvPr/>
          </p:nvGrpSpPr>
          <p:grpSpPr>
            <a:xfrm>
              <a:off x="0" y="-1"/>
              <a:ext cx="2133604" cy="484695"/>
              <a:chOff x="-1" y="0"/>
              <a:chExt cx="2133603" cy="484693"/>
            </a:xfrm>
          </p:grpSpPr>
          <p:sp>
            <p:nvSpPr>
              <p:cNvPr id="157" name="Shape"/>
              <p:cNvSpPr/>
              <p:nvPr/>
            </p:nvSpPr>
            <p:spPr>
              <a:xfrm>
                <a:off x="-2" y="-1"/>
                <a:ext cx="2133605" cy="484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148" y="0"/>
                    </a:lnTo>
                    <a:lnTo>
                      <a:pt x="21600" y="10800"/>
                    </a:lnTo>
                    <a:lnTo>
                      <a:pt x="19148" y="21600"/>
                    </a:lnTo>
                    <a:lnTo>
                      <a:pt x="0" y="21600"/>
                    </a:lnTo>
                    <a:lnTo>
                      <a:pt x="0" y="0"/>
                    </a:lnTo>
                    <a:close/>
                  </a:path>
                </a:pathLst>
              </a:custGeom>
              <a:solidFill>
                <a:srgbClr val="155B54"/>
              </a:solidFill>
              <a:ln w="12700" cap="flat">
                <a:noFill/>
                <a:miter lim="400000"/>
              </a:ln>
              <a:effectLst/>
            </p:spPr>
            <p:txBody>
              <a:bodyPr wrap="square" lIns="45719" tIns="45719" rIns="45719" bIns="45719" numCol="1" anchor="ctr">
                <a:noAutofit/>
              </a:bodyPr>
              <a:lstStyle/>
              <a:p>
                <a:pPr/>
              </a:p>
            </p:txBody>
          </p:sp>
          <p:sp>
            <p:nvSpPr>
              <p:cNvPr id="158" name="Literature Review"/>
              <p:cNvSpPr txBox="1"/>
              <p:nvPr/>
            </p:nvSpPr>
            <p:spPr>
              <a:xfrm>
                <a:off x="-2" y="74722"/>
                <a:ext cx="2012479" cy="335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sz="1000">
                    <a:solidFill>
                      <a:srgbClr val="FFFFFF"/>
                    </a:solidFill>
                    <a:latin typeface="Roboto"/>
                    <a:ea typeface="Roboto"/>
                    <a:cs typeface="Roboto"/>
                    <a:sym typeface="Roboto"/>
                  </a:defRPr>
                </a:lvl1pPr>
              </a:lstStyle>
              <a:p>
                <a:pPr/>
                <a:r>
                  <a:t>Literature Review</a:t>
                </a:r>
              </a:p>
            </p:txBody>
          </p:sp>
        </p:grpSp>
        <p:sp>
          <p:nvSpPr>
            <p:cNvPr id="160" name="Identifying the research gaps from various research papers and consolidating  a comprehensive methodology inferred."/>
            <p:cNvSpPr txBox="1"/>
            <p:nvPr/>
          </p:nvSpPr>
          <p:spPr>
            <a:xfrm>
              <a:off x="284259" y="628243"/>
              <a:ext cx="1565084" cy="1791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r">
                <a:lnSpc>
                  <a:spcPct val="115000"/>
                </a:lnSpc>
                <a:defRPr sz="1200">
                  <a:latin typeface="Roboto"/>
                  <a:ea typeface="Roboto"/>
                  <a:cs typeface="Roboto"/>
                  <a:sym typeface="Roboto"/>
                </a:defRPr>
              </a:lvl1pPr>
            </a:lstStyle>
            <a:p>
              <a:pPr/>
              <a:r>
                <a:t>Identifying the research gaps from various research papers and consolidating  a comprehensive methodology inferred.</a:t>
              </a:r>
            </a:p>
          </p:txBody>
        </p:sp>
      </p:grpSp>
      <p:grpSp>
        <p:nvGrpSpPr>
          <p:cNvPr id="166" name="Group"/>
          <p:cNvGrpSpPr/>
          <p:nvPr/>
        </p:nvGrpSpPr>
        <p:grpSpPr>
          <a:xfrm>
            <a:off x="2038350" y="1616083"/>
            <a:ext cx="1987552" cy="2215756"/>
            <a:chOff x="0" y="0"/>
            <a:chExt cx="1987551" cy="2215755"/>
          </a:xfrm>
        </p:grpSpPr>
        <p:grpSp>
          <p:nvGrpSpPr>
            <p:cNvPr id="164" name="Group"/>
            <p:cNvGrpSpPr/>
            <p:nvPr/>
          </p:nvGrpSpPr>
          <p:grpSpPr>
            <a:xfrm>
              <a:off x="0" y="0"/>
              <a:ext cx="1987552" cy="484610"/>
              <a:chOff x="0" y="0"/>
              <a:chExt cx="1987551" cy="484609"/>
            </a:xfrm>
          </p:grpSpPr>
          <p:sp>
            <p:nvSpPr>
              <p:cNvPr id="162" name="Chevron"/>
              <p:cNvSpPr/>
              <p:nvPr/>
            </p:nvSpPr>
            <p:spPr>
              <a:xfrm>
                <a:off x="0" y="0"/>
                <a:ext cx="1987552" cy="484610"/>
              </a:xfrm>
              <a:prstGeom prst="chevron">
                <a:avLst>
                  <a:gd name="adj" fmla="val 49957"/>
                </a:avLst>
              </a:prstGeom>
              <a:solidFill>
                <a:srgbClr val="1B786E"/>
              </a:solidFill>
              <a:ln w="12700" cap="flat">
                <a:noFill/>
                <a:miter lim="400000"/>
              </a:ln>
              <a:effectLst/>
            </p:spPr>
            <p:txBody>
              <a:bodyPr wrap="square" lIns="45719" tIns="45719" rIns="45719" bIns="45719" numCol="1" anchor="ctr">
                <a:noAutofit/>
              </a:bodyPr>
              <a:lstStyle/>
              <a:p>
                <a:pPr algn="ctr">
                  <a:defRPr sz="1000">
                    <a:solidFill>
                      <a:srgbClr val="FFFFFF"/>
                    </a:solidFill>
                    <a:latin typeface="Roboto"/>
                    <a:ea typeface="Roboto"/>
                    <a:cs typeface="Roboto"/>
                    <a:sym typeface="Roboto"/>
                  </a:defRPr>
                </a:pPr>
              </a:p>
            </p:txBody>
          </p:sp>
          <p:sp>
            <p:nvSpPr>
              <p:cNvPr id="163" name="Dataset- Web Scraping"/>
              <p:cNvSpPr txBox="1"/>
              <p:nvPr/>
            </p:nvSpPr>
            <p:spPr>
              <a:xfrm>
                <a:off x="242133" y="74680"/>
                <a:ext cx="1503286" cy="335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sz="1000">
                    <a:solidFill>
                      <a:srgbClr val="FFFFFF"/>
                    </a:solidFill>
                    <a:latin typeface="Roboto"/>
                    <a:ea typeface="Roboto"/>
                    <a:cs typeface="Roboto"/>
                    <a:sym typeface="Roboto"/>
                  </a:defRPr>
                </a:lvl1pPr>
              </a:lstStyle>
              <a:p>
                <a:pPr/>
                <a:r>
                  <a:t>Dataset- Web Scraping</a:t>
                </a:r>
              </a:p>
            </p:txBody>
          </p:sp>
        </p:grpSp>
        <p:sp>
          <p:nvSpPr>
            <p:cNvPr id="165" name="Using Selenium web scraping techniques to get the real time stock data of all companies registered with BSE."/>
            <p:cNvSpPr txBox="1"/>
            <p:nvPr/>
          </p:nvSpPr>
          <p:spPr>
            <a:xfrm>
              <a:off x="172297" y="628287"/>
              <a:ext cx="1564330" cy="1587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r">
                <a:lnSpc>
                  <a:spcPct val="115000"/>
                </a:lnSpc>
                <a:defRPr sz="1200">
                  <a:latin typeface="Roboto"/>
                  <a:ea typeface="Roboto"/>
                  <a:cs typeface="Roboto"/>
                  <a:sym typeface="Roboto"/>
                </a:defRPr>
              </a:lvl1pPr>
            </a:lstStyle>
            <a:p>
              <a:pPr/>
              <a:r>
                <a:t>Using Selenium web scraping techniques to get the real time stock data of all companies registered with BSE.</a:t>
              </a:r>
            </a:p>
          </p:txBody>
        </p:sp>
      </p:grpSp>
      <p:grpSp>
        <p:nvGrpSpPr>
          <p:cNvPr id="171" name="Group"/>
          <p:cNvGrpSpPr/>
          <p:nvPr/>
        </p:nvGrpSpPr>
        <p:grpSpPr>
          <a:xfrm>
            <a:off x="3654425" y="1616073"/>
            <a:ext cx="1989140" cy="2309642"/>
            <a:chOff x="0" y="0"/>
            <a:chExt cx="1989139" cy="2309640"/>
          </a:xfrm>
        </p:grpSpPr>
        <p:grpSp>
          <p:nvGrpSpPr>
            <p:cNvPr id="169" name="Group"/>
            <p:cNvGrpSpPr/>
            <p:nvPr/>
          </p:nvGrpSpPr>
          <p:grpSpPr>
            <a:xfrm>
              <a:off x="0" y="0"/>
              <a:ext cx="1989140" cy="484537"/>
              <a:chOff x="0" y="0"/>
              <a:chExt cx="1989139" cy="484536"/>
            </a:xfrm>
          </p:grpSpPr>
          <p:sp>
            <p:nvSpPr>
              <p:cNvPr id="167" name="Chevron"/>
              <p:cNvSpPr/>
              <p:nvPr/>
            </p:nvSpPr>
            <p:spPr>
              <a:xfrm>
                <a:off x="0" y="0"/>
                <a:ext cx="1989140" cy="484537"/>
              </a:xfrm>
              <a:prstGeom prst="chevron">
                <a:avLst>
                  <a:gd name="adj" fmla="val 50004"/>
                </a:avLst>
              </a:prstGeom>
              <a:solidFill>
                <a:srgbClr val="1D7E74"/>
              </a:solidFill>
              <a:ln w="12700" cap="flat">
                <a:noFill/>
                <a:miter lim="400000"/>
              </a:ln>
              <a:effectLst/>
            </p:spPr>
            <p:txBody>
              <a:bodyPr wrap="square" lIns="45719" tIns="45719" rIns="45719" bIns="45719" numCol="1" anchor="ctr">
                <a:noAutofit/>
              </a:bodyPr>
              <a:lstStyle/>
              <a:p>
                <a:pPr algn="ctr">
                  <a:defRPr sz="1000">
                    <a:solidFill>
                      <a:srgbClr val="FFFFFF"/>
                    </a:solidFill>
                    <a:latin typeface="Roboto"/>
                    <a:ea typeface="Roboto"/>
                    <a:cs typeface="Roboto"/>
                    <a:sym typeface="Roboto"/>
                  </a:defRPr>
                </a:pPr>
              </a:p>
            </p:txBody>
          </p:sp>
          <p:sp>
            <p:nvSpPr>
              <p:cNvPr id="168" name="Community Detection"/>
              <p:cNvSpPr txBox="1"/>
              <p:nvPr/>
            </p:nvSpPr>
            <p:spPr>
              <a:xfrm>
                <a:off x="242326" y="74643"/>
                <a:ext cx="1504487" cy="335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sz="1000">
                    <a:solidFill>
                      <a:srgbClr val="FFFFFF"/>
                    </a:solidFill>
                    <a:latin typeface="Roboto"/>
                    <a:ea typeface="Roboto"/>
                    <a:cs typeface="Roboto"/>
                    <a:sym typeface="Roboto"/>
                  </a:defRPr>
                </a:lvl1pPr>
              </a:lstStyle>
              <a:p>
                <a:pPr/>
                <a:r>
                  <a:t>Community Detection</a:t>
                </a:r>
              </a:p>
            </p:txBody>
          </p:sp>
        </p:grpSp>
        <p:sp>
          <p:nvSpPr>
            <p:cNvPr id="170" name="Calculating the Correlation between companies (On Close_Price)…"/>
            <p:cNvSpPr txBox="1"/>
            <p:nvPr/>
          </p:nvSpPr>
          <p:spPr>
            <a:xfrm>
              <a:off x="214622" y="628192"/>
              <a:ext cx="1565580" cy="16814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p>
              <a:pPr algn="r">
                <a:spcBef>
                  <a:spcPts val="300"/>
                </a:spcBef>
                <a:defRPr sz="1200">
                  <a:latin typeface="Roboto"/>
                  <a:ea typeface="Roboto"/>
                  <a:cs typeface="Roboto"/>
                  <a:sym typeface="Roboto"/>
                </a:defRPr>
              </a:pPr>
              <a:r>
                <a:t>Calculating the Correlation between companies (On Close_Price) </a:t>
              </a:r>
            </a:p>
            <a:p>
              <a:pPr algn="r">
                <a:spcBef>
                  <a:spcPts val="300"/>
                </a:spcBef>
                <a:defRPr sz="1200">
                  <a:latin typeface="Roboto"/>
                  <a:ea typeface="Roboto"/>
                  <a:cs typeface="Roboto"/>
                  <a:sym typeface="Roboto"/>
                </a:defRPr>
              </a:pPr>
              <a:r>
                <a:t>and identifying communities, sub communities</a:t>
              </a:r>
            </a:p>
            <a:p>
              <a:pPr algn="r">
                <a:spcBef>
                  <a:spcPts val="300"/>
                </a:spcBef>
                <a:defRPr sz="1200">
                  <a:latin typeface="Roboto"/>
                  <a:ea typeface="Roboto"/>
                  <a:cs typeface="Roboto"/>
                  <a:sym typeface="Roboto"/>
                </a:defRPr>
              </a:pPr>
              <a:r>
                <a:t>(Viz:Gephi)</a:t>
              </a:r>
            </a:p>
          </p:txBody>
        </p:sp>
      </p:grpSp>
      <p:grpSp>
        <p:nvGrpSpPr>
          <p:cNvPr id="176" name="Group"/>
          <p:cNvGrpSpPr/>
          <p:nvPr/>
        </p:nvGrpSpPr>
        <p:grpSpPr>
          <a:xfrm>
            <a:off x="6889750" y="1616090"/>
            <a:ext cx="1987552" cy="2215824"/>
            <a:chOff x="0" y="0"/>
            <a:chExt cx="1987551" cy="2215822"/>
          </a:xfrm>
        </p:grpSpPr>
        <p:grpSp>
          <p:nvGrpSpPr>
            <p:cNvPr id="174" name="Group"/>
            <p:cNvGrpSpPr/>
            <p:nvPr/>
          </p:nvGrpSpPr>
          <p:grpSpPr>
            <a:xfrm>
              <a:off x="0" y="0"/>
              <a:ext cx="1987552" cy="484662"/>
              <a:chOff x="0" y="0"/>
              <a:chExt cx="1987551" cy="484661"/>
            </a:xfrm>
          </p:grpSpPr>
          <p:sp>
            <p:nvSpPr>
              <p:cNvPr id="172" name="Chevron"/>
              <p:cNvSpPr/>
              <p:nvPr/>
            </p:nvSpPr>
            <p:spPr>
              <a:xfrm>
                <a:off x="0" y="0"/>
                <a:ext cx="1987552" cy="484662"/>
              </a:xfrm>
              <a:prstGeom prst="chevron">
                <a:avLst>
                  <a:gd name="adj" fmla="val 49951"/>
                </a:avLst>
              </a:prstGeom>
              <a:solidFill>
                <a:srgbClr val="249C90"/>
              </a:solidFill>
              <a:ln w="12700" cap="flat">
                <a:noFill/>
                <a:miter lim="400000"/>
              </a:ln>
              <a:effectLst/>
            </p:spPr>
            <p:txBody>
              <a:bodyPr wrap="square" lIns="45719" tIns="45719" rIns="45719" bIns="45719" numCol="1" anchor="ctr">
                <a:noAutofit/>
              </a:bodyPr>
              <a:lstStyle/>
              <a:p>
                <a:pPr algn="ctr">
                  <a:defRPr sz="1000">
                    <a:solidFill>
                      <a:srgbClr val="FFFFFF"/>
                    </a:solidFill>
                    <a:latin typeface="Roboto"/>
                    <a:ea typeface="Roboto"/>
                    <a:cs typeface="Roboto"/>
                    <a:sym typeface="Roboto"/>
                  </a:defRPr>
                </a:pPr>
              </a:p>
            </p:txBody>
          </p:sp>
          <p:sp>
            <p:nvSpPr>
              <p:cNvPr id="173" name="Dynamic Graphs"/>
              <p:cNvSpPr txBox="1"/>
              <p:nvPr/>
            </p:nvSpPr>
            <p:spPr>
              <a:xfrm>
                <a:off x="242133" y="74706"/>
                <a:ext cx="1503286" cy="335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sz="1000">
                    <a:solidFill>
                      <a:srgbClr val="FFFFFF"/>
                    </a:solidFill>
                    <a:latin typeface="Roboto"/>
                    <a:ea typeface="Roboto"/>
                    <a:cs typeface="Roboto"/>
                    <a:sym typeface="Roboto"/>
                  </a:defRPr>
                </a:lvl1pPr>
              </a:lstStyle>
              <a:p>
                <a:pPr/>
                <a:r>
                  <a:t>Dynamic Graphs</a:t>
                </a:r>
              </a:p>
            </p:txBody>
          </p:sp>
        </p:grpSp>
        <p:sp>
          <p:nvSpPr>
            <p:cNvPr id="175" name="Timewise bunching of data- Dynamically evolving graphs. Calculating NSP for evolving graphs that eventually gives a time series data."/>
            <p:cNvSpPr txBox="1"/>
            <p:nvPr/>
          </p:nvSpPr>
          <p:spPr>
            <a:xfrm>
              <a:off x="298348" y="628354"/>
              <a:ext cx="1564331" cy="15874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r">
                <a:lnSpc>
                  <a:spcPct val="115000"/>
                </a:lnSpc>
                <a:defRPr sz="1200">
                  <a:latin typeface="Roboto"/>
                  <a:ea typeface="Roboto"/>
                  <a:cs typeface="Roboto"/>
                  <a:sym typeface="Roboto"/>
                </a:defRPr>
              </a:lvl1pPr>
            </a:lstStyle>
            <a:p>
              <a:pPr/>
              <a:r>
                <a:t>Timewise bunching of data- Dynamically evolving graphs. Calculating NSP for evolving graphs that eventually gives a time series data.</a:t>
              </a:r>
            </a:p>
          </p:txBody>
        </p:sp>
      </p:grpSp>
      <p:grpSp>
        <p:nvGrpSpPr>
          <p:cNvPr id="181" name="Group"/>
          <p:cNvGrpSpPr/>
          <p:nvPr/>
        </p:nvGrpSpPr>
        <p:grpSpPr>
          <a:xfrm>
            <a:off x="5272087" y="1616073"/>
            <a:ext cx="1987553" cy="2766832"/>
            <a:chOff x="0" y="0"/>
            <a:chExt cx="1987551" cy="2766831"/>
          </a:xfrm>
        </p:grpSpPr>
        <p:grpSp>
          <p:nvGrpSpPr>
            <p:cNvPr id="179" name="Group"/>
            <p:cNvGrpSpPr/>
            <p:nvPr/>
          </p:nvGrpSpPr>
          <p:grpSpPr>
            <a:xfrm>
              <a:off x="0" y="0"/>
              <a:ext cx="1987552" cy="484533"/>
              <a:chOff x="0" y="0"/>
              <a:chExt cx="1987551" cy="484532"/>
            </a:xfrm>
          </p:grpSpPr>
          <p:sp>
            <p:nvSpPr>
              <p:cNvPr id="177" name="Chevron"/>
              <p:cNvSpPr/>
              <p:nvPr/>
            </p:nvSpPr>
            <p:spPr>
              <a:xfrm>
                <a:off x="0" y="0"/>
                <a:ext cx="1987552" cy="484533"/>
              </a:xfrm>
              <a:prstGeom prst="chevron">
                <a:avLst>
                  <a:gd name="adj" fmla="val 49965"/>
                </a:avLst>
              </a:prstGeom>
              <a:solidFill>
                <a:srgbClr val="1F887E"/>
              </a:solidFill>
              <a:ln w="12700" cap="flat">
                <a:noFill/>
                <a:miter lim="400000"/>
              </a:ln>
              <a:effectLst/>
            </p:spPr>
            <p:txBody>
              <a:bodyPr wrap="square" lIns="45719" tIns="45719" rIns="45719" bIns="45719" numCol="1" anchor="ctr">
                <a:noAutofit/>
              </a:bodyPr>
              <a:lstStyle/>
              <a:p>
                <a:pPr algn="ctr">
                  <a:defRPr sz="1000">
                    <a:solidFill>
                      <a:srgbClr val="FFFFFF"/>
                    </a:solidFill>
                    <a:latin typeface="Roboto"/>
                    <a:ea typeface="Roboto"/>
                    <a:cs typeface="Roboto"/>
                    <a:sym typeface="Roboto"/>
                  </a:defRPr>
                </a:pPr>
              </a:p>
            </p:txBody>
          </p:sp>
          <p:sp>
            <p:nvSpPr>
              <p:cNvPr id="178" name="Advanced Algorithms"/>
              <p:cNvSpPr txBox="1"/>
              <p:nvPr/>
            </p:nvSpPr>
            <p:spPr>
              <a:xfrm>
                <a:off x="242133" y="74641"/>
                <a:ext cx="1503286" cy="3352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sz="1000">
                    <a:solidFill>
                      <a:srgbClr val="FFFFFF"/>
                    </a:solidFill>
                    <a:latin typeface="Roboto"/>
                    <a:ea typeface="Roboto"/>
                    <a:cs typeface="Roboto"/>
                    <a:sym typeface="Roboto"/>
                  </a:defRPr>
                </a:lvl1pPr>
              </a:lstStyle>
              <a:p>
                <a:pPr/>
                <a:r>
                  <a:t>Advanced Algorithms</a:t>
                </a:r>
              </a:p>
            </p:txBody>
          </p:sp>
        </p:grpSp>
        <p:sp>
          <p:nvSpPr>
            <p:cNvPr id="180" name="Redefining the algorithm to use combination of variables incorporating time series sensitive calculation of correlation. Identifying sub-communities and analysing NSP"/>
            <p:cNvSpPr txBox="1"/>
            <p:nvPr/>
          </p:nvSpPr>
          <p:spPr>
            <a:xfrm>
              <a:off x="256431" y="628183"/>
              <a:ext cx="1564331" cy="2138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t">
              <a:spAutoFit/>
            </a:bodyPr>
            <a:lstStyle>
              <a:lvl1pPr algn="r">
                <a:spcBef>
                  <a:spcPts val="300"/>
                </a:spcBef>
                <a:defRPr sz="1200">
                  <a:latin typeface="Roboto"/>
                  <a:ea typeface="Roboto"/>
                  <a:cs typeface="Roboto"/>
                  <a:sym typeface="Roboto"/>
                </a:defRPr>
              </a:lvl1pPr>
            </a:lstStyle>
            <a:p>
              <a:pPr/>
              <a:r>
                <a:t>Redefining the algorithm to use combination of variables incorporating time series sensitive calculation of correlation. Identifying sub-communities and analysing NSP</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83;p13"/>
          <p:cNvSpPr txBox="1"/>
          <p:nvPr>
            <p:ph type="title" idx="4294967295"/>
          </p:nvPr>
        </p:nvSpPr>
        <p:spPr>
          <a:xfrm>
            <a:off x="1857375" y="860821"/>
            <a:ext cx="5429250" cy="606029"/>
          </a:xfrm>
          <a:prstGeom prst="rect">
            <a:avLst/>
          </a:prstGeom>
        </p:spPr>
        <p:txBody>
          <a:bodyPr lIns="34275" tIns="34275" rIns="34275" bIns="34275" anchor="ctr">
            <a:normAutofit fontScale="100000" lnSpcReduction="0"/>
          </a:bodyPr>
          <a:lstStyle>
            <a:lvl1pPr algn="ctr" defTabSz="685800">
              <a:defRPr sz="2600">
                <a:latin typeface="Times New Roman"/>
                <a:ea typeface="Times New Roman"/>
                <a:cs typeface="Times New Roman"/>
                <a:sym typeface="Times New Roman"/>
              </a:defRPr>
            </a:lvl1pPr>
          </a:lstStyle>
          <a:p>
            <a:pPr/>
            <a:r>
              <a:t>Research Gap</a:t>
            </a:r>
          </a:p>
        </p:txBody>
      </p:sp>
      <p:sp>
        <p:nvSpPr>
          <p:cNvPr id="184" name="Google Shape;84;p13"/>
          <p:cNvSpPr txBox="1"/>
          <p:nvPr>
            <p:ph type="body" sz="half" idx="4294967295"/>
          </p:nvPr>
        </p:nvSpPr>
        <p:spPr>
          <a:xfrm>
            <a:off x="1686975" y="1466850"/>
            <a:ext cx="6470100" cy="2508526"/>
          </a:xfrm>
          <a:prstGeom prst="rect">
            <a:avLst/>
          </a:prstGeom>
        </p:spPr>
        <p:txBody>
          <a:bodyPr lIns="34275" tIns="34275" rIns="34275" bIns="34275">
            <a:normAutofit fontScale="100000" lnSpcReduction="0"/>
          </a:bodyPr>
          <a:lstStyle/>
          <a:p>
            <a:pPr marL="165100" indent="-193040" defTabSz="603504">
              <a:lnSpc>
                <a:spcPct val="150000"/>
              </a:lnSpc>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Dynamic Correlations</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Causality and Lead-Lag Relationships</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External Factors (global events, economic factors, news sentiment, geopolitical events)</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Limited Dataset Time Frame</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Single Stock Market Index Focus</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Limited Temporal Coverage</a:t>
            </a:r>
          </a:p>
          <a:p>
            <a:pPr marL="165100" indent="-193040" defTabSz="603504">
              <a:lnSpc>
                <a:spcPct val="150000"/>
              </a:lnSpc>
              <a:spcBef>
                <a:spcPts val="200"/>
              </a:spcBef>
              <a:buClr>
                <a:srgbClr val="000000"/>
              </a:buClr>
              <a:buSzPts val="1400"/>
              <a:buFont typeface="Times New Roman"/>
              <a:buChar char="•"/>
              <a:defRPr sz="1408">
                <a:solidFill>
                  <a:srgbClr val="000000"/>
                </a:solidFill>
                <a:latin typeface="Times New Roman"/>
                <a:ea typeface="Times New Roman"/>
                <a:cs typeface="Times New Roman"/>
                <a:sym typeface="Times New Roman"/>
              </a:defRPr>
            </a:pPr>
            <a:r>
              <a:t>Impact of External Factors during Crises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9BBB59"/>
      </a:accent3>
      <a:accent4>
        <a:srgbClr val="8064A2"/>
      </a:accent4>
      <a:accent5>
        <a:srgbClr val="4BACC6"/>
      </a:accent5>
      <a:accent6>
        <a:srgbClr val="F79646"/>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9BBB59"/>
      </a:accent3>
      <a:accent4>
        <a:srgbClr val="8064A2"/>
      </a:accent4>
      <a:accent5>
        <a:srgbClr val="4BACC6"/>
      </a:accent5>
      <a:accent6>
        <a:srgbClr val="F79646"/>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