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9"/>
    <p:sldId id="257" r:id="rId20"/>
    <p:sldId id="258" r:id="rId21"/>
    <p:sldId id="259" r:id="rId22"/>
    <p:sldId id="260" r:id="rId23"/>
    <p:sldId id="261" r:id="rId24"/>
    <p:sldId id="262" r:id="rId25"/>
    <p:sldId id="263" r:id="rId26"/>
    <p:sldId id="264" r:id="rId27"/>
    <p:sldId id="265" r:id="rId28"/>
    <p:sldId id="266" r:id="rId29"/>
    <p:sldId id="267" r:id="rId30"/>
    <p:sldId id="268" r:id="rId31"/>
    <p:sldId id="269" r:id="rId32"/>
    <p:sldId id="270" r:id="rId33"/>
    <p:sldId id="271" r:id="rId34"/>
    <p:sldId id="272" r:id="rId35"/>
    <p:sldId id="273" r:id="rId36"/>
    <p:sldId id="274" r:id="rId37"/>
    <p:sldId id="275" r:id="rId38"/>
    <p:sldId id="276" r:id="rId39"/>
    <p:sldId id="277" r:id="rId40"/>
    <p:sldId id="278" r:id="rId41"/>
    <p:sldId id="279" r:id="rId42"/>
    <p:sldId id="280" r:id="rId43"/>
    <p:sldId id="281" r:id="rId44"/>
    <p:sldId id="282" r:id="rId45"/>
    <p:sldId id="283" r:id="rId46"/>
    <p:sldId id="284" r:id="rId47"/>
  </p:sldIdLst>
  <p:sldSz cx="9753600" cy="73152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League Spartan" charset="1" panose="00000800000000000000"/>
      <p:regular r:id="rId10"/>
    </p:embeddedFont>
    <p:embeddedFont>
      <p:font typeface="Poppins" charset="1" panose="00000500000000000000"/>
      <p:regular r:id="rId11"/>
    </p:embeddedFont>
    <p:embeddedFont>
      <p:font typeface="Poppins Bold" charset="1" panose="00000800000000000000"/>
      <p:regular r:id="rId12"/>
    </p:embeddedFont>
    <p:embeddedFont>
      <p:font typeface="Poppins Italics" charset="1" panose="00000500000000000000"/>
      <p:regular r:id="rId13"/>
    </p:embeddedFont>
    <p:embeddedFont>
      <p:font typeface="Poppins Bold Italics" charset="1" panose="00000800000000000000"/>
      <p:regular r:id="rId14"/>
    </p:embeddedFont>
    <p:embeddedFont>
      <p:font typeface="Canva Sans" charset="1" panose="020B0503030501040103"/>
      <p:regular r:id="rId15"/>
    </p:embeddedFont>
    <p:embeddedFont>
      <p:font typeface="Canva Sans Bold" charset="1" panose="020B0803030501040103"/>
      <p:regular r:id="rId16"/>
    </p:embeddedFont>
    <p:embeddedFont>
      <p:font typeface="Canva Sans Italics" charset="1" panose="020B0503030501040103"/>
      <p:regular r:id="rId17"/>
    </p:embeddedFont>
    <p:embeddedFont>
      <p:font typeface="Canva Sans Bold Italics" charset="1" panose="020B08030305010401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slides/slide1.xml" Type="http://schemas.openxmlformats.org/officeDocument/2006/relationships/slide"/><Relationship Id="rId2" Target="presProps.xml" Type="http://schemas.openxmlformats.org/officeDocument/2006/relationships/presProps"/><Relationship Id="rId20" Target="slides/slide2.xml" Type="http://schemas.openxmlformats.org/officeDocument/2006/relationships/slide"/><Relationship Id="rId21" Target="slides/slide3.xml" Type="http://schemas.openxmlformats.org/officeDocument/2006/relationships/slide"/><Relationship Id="rId22" Target="slides/slide4.xml" Type="http://schemas.openxmlformats.org/officeDocument/2006/relationships/slide"/><Relationship Id="rId23" Target="slides/slide5.xml" Type="http://schemas.openxmlformats.org/officeDocument/2006/relationships/slide"/><Relationship Id="rId24" Target="slides/slide6.xml" Type="http://schemas.openxmlformats.org/officeDocument/2006/relationships/slide"/><Relationship Id="rId25" Target="slides/slide7.xml" Type="http://schemas.openxmlformats.org/officeDocument/2006/relationships/slide"/><Relationship Id="rId26" Target="slides/slide8.xml" Type="http://schemas.openxmlformats.org/officeDocument/2006/relationships/slide"/><Relationship Id="rId27" Target="slides/slide9.xml" Type="http://schemas.openxmlformats.org/officeDocument/2006/relationships/slide"/><Relationship Id="rId28" Target="slides/slide10.xml" Type="http://schemas.openxmlformats.org/officeDocument/2006/relationships/slide"/><Relationship Id="rId29" Target="slides/slide11.xml" Type="http://schemas.openxmlformats.org/officeDocument/2006/relationships/slide"/><Relationship Id="rId3" Target="viewProps.xml" Type="http://schemas.openxmlformats.org/officeDocument/2006/relationships/viewProps"/><Relationship Id="rId30" Target="slides/slide12.xml" Type="http://schemas.openxmlformats.org/officeDocument/2006/relationships/slide"/><Relationship Id="rId31" Target="slides/slide13.xml" Type="http://schemas.openxmlformats.org/officeDocument/2006/relationships/slide"/><Relationship Id="rId32" Target="slides/slide14.xml" Type="http://schemas.openxmlformats.org/officeDocument/2006/relationships/slide"/><Relationship Id="rId33" Target="slides/slide15.xml" Type="http://schemas.openxmlformats.org/officeDocument/2006/relationships/slide"/><Relationship Id="rId34" Target="slides/slide16.xml" Type="http://schemas.openxmlformats.org/officeDocument/2006/relationships/slide"/><Relationship Id="rId35" Target="slides/slide17.xml" Type="http://schemas.openxmlformats.org/officeDocument/2006/relationships/slide"/><Relationship Id="rId36" Target="slides/slide18.xml" Type="http://schemas.openxmlformats.org/officeDocument/2006/relationships/slide"/><Relationship Id="rId37" Target="slides/slide19.xml" Type="http://schemas.openxmlformats.org/officeDocument/2006/relationships/slide"/><Relationship Id="rId38" Target="slides/slide20.xml" Type="http://schemas.openxmlformats.org/officeDocument/2006/relationships/slide"/><Relationship Id="rId39" Target="slides/slide21.xml" Type="http://schemas.openxmlformats.org/officeDocument/2006/relationships/slide"/><Relationship Id="rId4" Target="theme/theme1.xml" Type="http://schemas.openxmlformats.org/officeDocument/2006/relationships/theme"/><Relationship Id="rId40" Target="slides/slide22.xml" Type="http://schemas.openxmlformats.org/officeDocument/2006/relationships/slide"/><Relationship Id="rId41" Target="slides/slide23.xml" Type="http://schemas.openxmlformats.org/officeDocument/2006/relationships/slide"/><Relationship Id="rId42" Target="slides/slide24.xml" Type="http://schemas.openxmlformats.org/officeDocument/2006/relationships/slide"/><Relationship Id="rId43" Target="slides/slide25.xml" Type="http://schemas.openxmlformats.org/officeDocument/2006/relationships/slide"/><Relationship Id="rId44" Target="slides/slide26.xml" Type="http://schemas.openxmlformats.org/officeDocument/2006/relationships/slide"/><Relationship Id="rId45" Target="slides/slide27.xml" Type="http://schemas.openxmlformats.org/officeDocument/2006/relationships/slide"/><Relationship Id="rId46" Target="slides/slide28.xml" Type="http://schemas.openxmlformats.org/officeDocument/2006/relationships/slide"/><Relationship Id="rId47" Target="slides/slide29.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22.jpe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3.jpeg" Type="http://schemas.openxmlformats.org/officeDocument/2006/relationships/image"/><Relationship Id="rId3" Target="../media/image24.gif"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svg" Type="http://schemas.openxmlformats.org/officeDocument/2006/relationships/image"/><Relationship Id="rId4" Target="../media/image39.gif"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 Id="rId3" Target="../media/image41.svg" Type="http://schemas.openxmlformats.org/officeDocument/2006/relationships/image"/><Relationship Id="rId4" Target="../media/image42.png" Type="http://schemas.openxmlformats.org/officeDocument/2006/relationships/image"/><Relationship Id="rId5" Target="../media/image43.svg" Type="http://schemas.openxmlformats.org/officeDocument/2006/relationships/image"/><Relationship Id="rId6" Target="../media/image44.png" Type="http://schemas.openxmlformats.org/officeDocument/2006/relationships/image"/><Relationship Id="rId7" Target="../media/image45.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6.png" Type="http://schemas.openxmlformats.org/officeDocument/2006/relationships/image"/><Relationship Id="rId3" Target="../media/image47.sv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8.png" Type="http://schemas.openxmlformats.org/officeDocument/2006/relationships/image"/><Relationship Id="rId3" Target="../media/image49.svg" Type="http://schemas.openxmlformats.org/officeDocument/2006/relationships/image"/><Relationship Id="rId4" Target="../media/image50.png" Type="http://schemas.openxmlformats.org/officeDocument/2006/relationships/image"/><Relationship Id="rId5" Target="../media/image51.sv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2.png" Type="http://schemas.openxmlformats.org/officeDocument/2006/relationships/image"/><Relationship Id="rId3" Target="../media/image53.sv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4.png" Type="http://schemas.openxmlformats.org/officeDocument/2006/relationships/image"/><Relationship Id="rId3" Target="../media/image55.svg" Type="http://schemas.openxmlformats.org/officeDocument/2006/relationships/image"/><Relationship Id="rId4" Target="../media/image56.png" Type="http://schemas.openxmlformats.org/officeDocument/2006/relationships/image"/><Relationship Id="rId5" Target="../media/image57.sv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8.png" Type="http://schemas.openxmlformats.org/officeDocument/2006/relationships/image"/><Relationship Id="rId3" Target="../media/image59.svg" Type="http://schemas.openxmlformats.org/officeDocument/2006/relationships/image"/></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60.png" Type="http://schemas.openxmlformats.org/officeDocument/2006/relationships/image"/><Relationship Id="rId5" Target="../media/image61.svg" Type="http://schemas.openxmlformats.org/officeDocument/2006/relationships/image"/></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2.png" Type="http://schemas.openxmlformats.org/officeDocument/2006/relationships/image"/><Relationship Id="rId3" Target="../media/image63.svg" Type="http://schemas.openxmlformats.org/officeDocument/2006/relationships/image"/></Relationships>
</file>

<file path=ppt/slides/_rels/slide2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4.png" Type="http://schemas.openxmlformats.org/officeDocument/2006/relationships/image"/><Relationship Id="rId3" Target="../media/image65.svg" Type="http://schemas.openxmlformats.org/officeDocument/2006/relationships/image"/><Relationship Id="rId4" Target="../media/image66.png" Type="http://schemas.openxmlformats.org/officeDocument/2006/relationships/image"/><Relationship Id="rId5" Target="../media/image67.svg" Type="http://schemas.openxmlformats.org/officeDocument/2006/relationships/image"/><Relationship Id="rId6" Target="../media/image68.png" Type="http://schemas.openxmlformats.org/officeDocument/2006/relationships/image"/><Relationship Id="rId7" Target="../media/image69.svg" Type="http://schemas.openxmlformats.org/officeDocument/2006/relationships/image"/></Relationships>
</file>

<file path=ppt/slides/_rels/slide2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0.png" Type="http://schemas.openxmlformats.org/officeDocument/2006/relationships/image"/><Relationship Id="rId3" Target="../media/image71.svg" Type="http://schemas.openxmlformats.org/officeDocument/2006/relationships/image"/></Relationships>
</file>

<file path=ppt/slides/_rels/slide2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jpe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497666" y="1052852"/>
            <a:ext cx="5294913" cy="5323952"/>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005850" y="1762465"/>
            <a:ext cx="3769596" cy="3790270"/>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653838" y="2196799"/>
            <a:ext cx="2905667" cy="2921603"/>
          </a:xfrm>
          <a:prstGeom prst="rect">
            <a:avLst/>
          </a:prstGeom>
        </p:spPr>
      </p:pic>
      <p:sp>
        <p:nvSpPr>
          <p:cNvPr name="TextBox 5" id="5"/>
          <p:cNvSpPr txBox="true"/>
          <p:nvPr/>
        </p:nvSpPr>
        <p:spPr>
          <a:xfrm rot="0">
            <a:off x="915641" y="409915"/>
            <a:ext cx="7922318" cy="1352550"/>
          </a:xfrm>
          <a:prstGeom prst="rect">
            <a:avLst/>
          </a:prstGeom>
        </p:spPr>
        <p:txBody>
          <a:bodyPr anchor="t" rtlCol="false" tIns="0" lIns="0" bIns="0" rIns="0">
            <a:spAutoFit/>
          </a:bodyPr>
          <a:lstStyle/>
          <a:p>
            <a:pPr algn="ctr">
              <a:lnSpc>
                <a:spcPts val="2850"/>
              </a:lnSpc>
            </a:pPr>
            <a:r>
              <a:rPr lang="en-US" sz="3000" spc="-150">
                <a:solidFill>
                  <a:srgbClr val="FFFFFF"/>
                </a:solidFill>
                <a:latin typeface="League Spartan"/>
              </a:rPr>
              <a:t>19CSE353</a:t>
            </a:r>
          </a:p>
          <a:p>
            <a:pPr>
              <a:lnSpc>
                <a:spcPts val="2850"/>
              </a:lnSpc>
            </a:pPr>
          </a:p>
          <a:p>
            <a:pPr algn="l">
              <a:lnSpc>
                <a:spcPts val="4560"/>
              </a:lnSpc>
            </a:pPr>
            <a:r>
              <a:rPr lang="en-US" sz="4800" spc="-240">
                <a:solidFill>
                  <a:srgbClr val="FFFFFF"/>
                </a:solidFill>
                <a:latin typeface="League Spartan"/>
              </a:rPr>
              <a:t>Mining of Massive Datasets</a:t>
            </a:r>
          </a:p>
        </p:txBody>
      </p:sp>
      <p:sp>
        <p:nvSpPr>
          <p:cNvPr name="TextBox 6" id="6"/>
          <p:cNvSpPr txBox="true"/>
          <p:nvPr/>
        </p:nvSpPr>
        <p:spPr>
          <a:xfrm rot="0">
            <a:off x="3511536" y="6534500"/>
            <a:ext cx="2362286" cy="349250"/>
          </a:xfrm>
          <a:prstGeom prst="rect">
            <a:avLst/>
          </a:prstGeom>
        </p:spPr>
        <p:txBody>
          <a:bodyPr anchor="t" rtlCol="false" tIns="0" lIns="0" bIns="0" rIns="0">
            <a:spAutoFit/>
          </a:bodyPr>
          <a:lstStyle/>
          <a:p>
            <a:pPr algn="ctr">
              <a:lnSpc>
                <a:spcPts val="2800"/>
              </a:lnSpc>
            </a:pPr>
            <a:r>
              <a:rPr lang="en-US" sz="2000">
                <a:solidFill>
                  <a:srgbClr val="FFFFFF"/>
                </a:solidFill>
                <a:latin typeface="Canva Sans"/>
              </a:rPr>
              <a:t>Date: 09 May 2023</a:t>
            </a:r>
          </a:p>
        </p:txBody>
      </p:sp>
      <p:sp>
        <p:nvSpPr>
          <p:cNvPr name="TextBox 7" id="7"/>
          <p:cNvSpPr txBox="true"/>
          <p:nvPr/>
        </p:nvSpPr>
        <p:spPr>
          <a:xfrm rot="0">
            <a:off x="1366522" y="2967420"/>
            <a:ext cx="6652314" cy="1047750"/>
          </a:xfrm>
          <a:prstGeom prst="rect">
            <a:avLst/>
          </a:prstGeom>
        </p:spPr>
        <p:txBody>
          <a:bodyPr anchor="t" rtlCol="false" tIns="0" lIns="0" bIns="0" rIns="0">
            <a:spAutoFit/>
          </a:bodyPr>
          <a:lstStyle/>
          <a:p>
            <a:pPr algn="ctr">
              <a:lnSpc>
                <a:spcPts val="4200"/>
              </a:lnSpc>
            </a:pPr>
            <a:r>
              <a:rPr lang="en-US" sz="3000">
                <a:solidFill>
                  <a:srgbClr val="FFFFFF"/>
                </a:solidFill>
                <a:latin typeface="Canva Sans Bold"/>
              </a:rPr>
              <a:t>CASE STUDY</a:t>
            </a:r>
          </a:p>
          <a:p>
            <a:pPr algn="ctr">
              <a:lnSpc>
                <a:spcPts val="4200"/>
              </a:lnSpc>
            </a:pPr>
            <a:r>
              <a:rPr lang="en-US" sz="3000">
                <a:solidFill>
                  <a:srgbClr val="FFFFFF"/>
                </a:solidFill>
                <a:latin typeface="Canva Sans Bold"/>
              </a:rPr>
              <a:t>  IMDB Movie Review Analysis</a:t>
            </a:r>
          </a:p>
        </p:txBody>
      </p:sp>
      <p:sp>
        <p:nvSpPr>
          <p:cNvPr name="TextBox 8" id="8"/>
          <p:cNvSpPr txBox="true"/>
          <p:nvPr/>
        </p:nvSpPr>
        <p:spPr>
          <a:xfrm rot="0">
            <a:off x="1366522" y="5064475"/>
            <a:ext cx="6652314" cy="422275"/>
          </a:xfrm>
          <a:prstGeom prst="rect">
            <a:avLst/>
          </a:prstGeom>
        </p:spPr>
        <p:txBody>
          <a:bodyPr anchor="t" rtlCol="false" tIns="0" lIns="0" bIns="0" rIns="0">
            <a:spAutoFit/>
          </a:bodyPr>
          <a:lstStyle/>
          <a:p>
            <a:pPr algn="ctr">
              <a:lnSpc>
                <a:spcPts val="3499"/>
              </a:lnSpc>
            </a:pPr>
            <a:r>
              <a:rPr lang="en-US" sz="2499">
                <a:solidFill>
                  <a:srgbClr val="FFFFFF"/>
                </a:solidFill>
                <a:latin typeface="Canva Sans Bold"/>
              </a:rPr>
              <a:t>Review - 1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332792" y="1243100"/>
            <a:ext cx="9088015" cy="3986704"/>
          </a:xfrm>
          <a:prstGeom prst="rect">
            <a:avLst/>
          </a:prstGeom>
        </p:spPr>
        <p:txBody>
          <a:bodyPr anchor="t" rtlCol="false" tIns="0" lIns="0" bIns="0" rIns="0">
            <a:spAutoFit/>
          </a:bodyPr>
          <a:lstStyle/>
          <a:p>
            <a:pPr algn="just">
              <a:lnSpc>
                <a:spcPts val="2860"/>
              </a:lnSpc>
            </a:pPr>
            <a:r>
              <a:rPr lang="en-US" sz="2043">
                <a:solidFill>
                  <a:srgbClr val="FFDE59"/>
                </a:solidFill>
                <a:latin typeface="Poppins Bold"/>
              </a:rPr>
              <a:t>How is it used here?</a:t>
            </a:r>
          </a:p>
          <a:p>
            <a:pPr algn="just">
              <a:lnSpc>
                <a:spcPts val="2860"/>
              </a:lnSpc>
            </a:pPr>
          </a:p>
          <a:p>
            <a:pPr algn="just">
              <a:lnSpc>
                <a:spcPts val="2860"/>
              </a:lnSpc>
            </a:pPr>
            <a:r>
              <a:rPr lang="en-US" sz="2043">
                <a:solidFill>
                  <a:srgbClr val="FFDE59"/>
                </a:solidFill>
                <a:latin typeface="Poppins"/>
              </a:rPr>
              <a:t>3. Content analysis: </a:t>
            </a:r>
            <a:r>
              <a:rPr lang="en-US" sz="2043">
                <a:solidFill>
                  <a:srgbClr val="FFFFFF"/>
                </a:solidFill>
                <a:latin typeface="Poppins"/>
              </a:rPr>
              <a:t>By analyzing the TF-IDF scores of words and phrases in movie reviews, it is possible to identify the most </a:t>
            </a:r>
            <a:r>
              <a:rPr lang="en-US" sz="2043">
                <a:solidFill>
                  <a:srgbClr val="FFFFFF"/>
                </a:solidFill>
                <a:latin typeface="Poppins Bold"/>
              </a:rPr>
              <a:t>common themes and topics</a:t>
            </a:r>
            <a:r>
              <a:rPr lang="en-US" sz="2043">
                <a:solidFill>
                  <a:srgbClr val="FFFFFF"/>
                </a:solidFill>
                <a:latin typeface="Poppins"/>
              </a:rPr>
              <a:t> that are discussed in reviews. This can be used to </a:t>
            </a:r>
            <a:r>
              <a:rPr lang="en-US" sz="2043">
                <a:solidFill>
                  <a:srgbClr val="FFFFFF"/>
                </a:solidFill>
                <a:latin typeface="Poppins Bold"/>
              </a:rPr>
              <a:t>categorize movies</a:t>
            </a:r>
            <a:r>
              <a:rPr lang="en-US" sz="2043">
                <a:solidFill>
                  <a:srgbClr val="FFFFFF"/>
                </a:solidFill>
                <a:latin typeface="Poppins"/>
              </a:rPr>
              <a:t> based on their content or to identify trends in the topics that are most frequently discussed by users.</a:t>
            </a:r>
          </a:p>
          <a:p>
            <a:pPr algn="just">
              <a:lnSpc>
                <a:spcPts val="2860"/>
              </a:lnSpc>
            </a:pPr>
          </a:p>
          <a:p>
            <a:pPr algn="just">
              <a:lnSpc>
                <a:spcPts val="2860"/>
              </a:lnSpc>
            </a:pPr>
          </a:p>
          <a:p>
            <a:pPr algn="just">
              <a:lnSpc>
                <a:spcPts val="2860"/>
              </a:lnSpc>
            </a:pPr>
          </a:p>
          <a:p>
            <a:pPr algn="just">
              <a:lnSpc>
                <a:spcPts val="2860"/>
              </a:lnSpc>
            </a:pP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3510567" y="4154270"/>
            <a:ext cx="2732465" cy="2429410"/>
          </a:xfrm>
          <a:prstGeom prst="rect">
            <a:avLst/>
          </a:prstGeom>
        </p:spPr>
      </p:pic>
      <p:sp>
        <p:nvSpPr>
          <p:cNvPr name="TextBox 4" id="4"/>
          <p:cNvSpPr txBox="true"/>
          <p:nvPr/>
        </p:nvSpPr>
        <p:spPr>
          <a:xfrm rot="0">
            <a:off x="365392" y="519666"/>
            <a:ext cx="5487082" cy="518958"/>
          </a:xfrm>
          <a:prstGeom prst="rect">
            <a:avLst/>
          </a:prstGeom>
        </p:spPr>
        <p:txBody>
          <a:bodyPr anchor="t" rtlCol="false" tIns="0" lIns="0" bIns="0" rIns="0">
            <a:spAutoFit/>
          </a:bodyPr>
          <a:lstStyle/>
          <a:p>
            <a:pPr>
              <a:lnSpc>
                <a:spcPts val="3842"/>
              </a:lnSpc>
            </a:pPr>
            <a:r>
              <a:rPr lang="en-US" sz="4045" spc="-202">
                <a:solidFill>
                  <a:srgbClr val="FFFFFF"/>
                </a:solidFill>
                <a:latin typeface="League Spartan"/>
              </a:rPr>
              <a:t>Solution - TF-IDF</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332792" y="3328496"/>
            <a:ext cx="9088015" cy="3986704"/>
          </a:xfrm>
          <a:prstGeom prst="rect">
            <a:avLst/>
          </a:prstGeom>
        </p:spPr>
        <p:txBody>
          <a:bodyPr anchor="t" rtlCol="false" tIns="0" lIns="0" bIns="0" rIns="0">
            <a:spAutoFit/>
          </a:bodyPr>
          <a:lstStyle/>
          <a:p>
            <a:pPr algn="just">
              <a:lnSpc>
                <a:spcPts val="2860"/>
              </a:lnSpc>
            </a:pPr>
          </a:p>
          <a:p>
            <a:pPr algn="just" marL="441118" indent="-220559" lvl="1">
              <a:lnSpc>
                <a:spcPts val="2860"/>
              </a:lnSpc>
              <a:buFont typeface="Arial"/>
              <a:buChar char="•"/>
            </a:pPr>
            <a:r>
              <a:rPr lang="en-US" sz="2043">
                <a:solidFill>
                  <a:srgbClr val="FFFFFF"/>
                </a:solidFill>
                <a:latin typeface="Poppins"/>
              </a:rPr>
              <a:t>Overall, TF-IDF can be a powerful tool for analyzing the text of movie reviews and gaining insights into user behavior and preferences in a movie-reviewing application. </a:t>
            </a:r>
          </a:p>
          <a:p>
            <a:pPr algn="just" marL="441118" indent="-220559" lvl="1">
              <a:lnSpc>
                <a:spcPts val="2860"/>
              </a:lnSpc>
              <a:buFont typeface="Arial"/>
              <a:buChar char="•"/>
            </a:pPr>
            <a:r>
              <a:rPr lang="en-US" sz="2043">
                <a:solidFill>
                  <a:srgbClr val="FFFFFF"/>
                </a:solidFill>
                <a:latin typeface="Poppins"/>
              </a:rPr>
              <a:t>By identifying the most important words and phrases used to describe movies, it is possible to improve search functionality, perform sentiment analysis, and perform content analysis.</a:t>
            </a:r>
          </a:p>
          <a:p>
            <a:pPr algn="just">
              <a:lnSpc>
                <a:spcPts val="2860"/>
              </a:lnSpc>
            </a:pPr>
          </a:p>
          <a:p>
            <a:pPr algn="just">
              <a:lnSpc>
                <a:spcPts val="2860"/>
              </a:lnSpc>
            </a:pPr>
          </a:p>
          <a:p>
            <a:pPr algn="just">
              <a:lnSpc>
                <a:spcPts val="2860"/>
              </a:lnSpc>
            </a:pPr>
          </a:p>
          <a:p>
            <a:pPr algn="just">
              <a:lnSpc>
                <a:spcPts val="2860"/>
              </a:lnSpc>
            </a:pP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3662061" y="1443499"/>
            <a:ext cx="2190414" cy="1537273"/>
          </a:xfrm>
          <a:prstGeom prst="rect">
            <a:avLst/>
          </a:prstGeom>
        </p:spPr>
      </p:pic>
      <p:sp>
        <p:nvSpPr>
          <p:cNvPr name="TextBox 4" id="4"/>
          <p:cNvSpPr txBox="true"/>
          <p:nvPr/>
        </p:nvSpPr>
        <p:spPr>
          <a:xfrm rot="0">
            <a:off x="365392" y="519666"/>
            <a:ext cx="5487082" cy="518958"/>
          </a:xfrm>
          <a:prstGeom prst="rect">
            <a:avLst/>
          </a:prstGeom>
        </p:spPr>
        <p:txBody>
          <a:bodyPr anchor="t" rtlCol="false" tIns="0" lIns="0" bIns="0" rIns="0">
            <a:spAutoFit/>
          </a:bodyPr>
          <a:lstStyle/>
          <a:p>
            <a:pPr>
              <a:lnSpc>
                <a:spcPts val="3842"/>
              </a:lnSpc>
            </a:pPr>
            <a:r>
              <a:rPr lang="en-US" sz="4045" spc="-202">
                <a:solidFill>
                  <a:srgbClr val="FFFFFF"/>
                </a:solidFill>
                <a:latin typeface="League Spartan"/>
              </a:rPr>
              <a:t>Solution - TF-IDF</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6837003">
            <a:off x="5975407" y="1841641"/>
            <a:ext cx="768708" cy="768708"/>
          </a:xfrm>
          <a:prstGeom prst="rect">
            <a:avLst/>
          </a:prstGeom>
        </p:spPr>
      </p:pic>
      <p:pic>
        <p:nvPicPr>
          <p:cNvPr name="Picture 3" id="3"/>
          <p:cNvPicPr>
            <a:picLocks noChangeAspect="true"/>
          </p:cNvPicPr>
          <p:nvPr/>
        </p:nvPicPr>
        <p:blipFill>
          <a:blip r:embed="rId4"/>
          <a:srcRect l="0" t="0" r="0" b="0"/>
          <a:stretch>
            <a:fillRect/>
          </a:stretch>
        </p:blipFill>
        <p:spPr>
          <a:xfrm flipH="false" flipV="false" rot="0">
            <a:off x="6208487" y="0"/>
            <a:ext cx="3545113" cy="2366363"/>
          </a:xfrm>
          <a:prstGeom prst="rect">
            <a:avLst/>
          </a:prstGeom>
        </p:spPr>
      </p:pic>
      <p:sp>
        <p:nvSpPr>
          <p:cNvPr name="TextBox 4" id="4"/>
          <p:cNvSpPr txBox="true"/>
          <p:nvPr/>
        </p:nvSpPr>
        <p:spPr>
          <a:xfrm rot="0">
            <a:off x="365392" y="519666"/>
            <a:ext cx="5487082" cy="518958"/>
          </a:xfrm>
          <a:prstGeom prst="rect">
            <a:avLst/>
          </a:prstGeom>
        </p:spPr>
        <p:txBody>
          <a:bodyPr anchor="t" rtlCol="false" tIns="0" lIns="0" bIns="0" rIns="0">
            <a:spAutoFit/>
          </a:bodyPr>
          <a:lstStyle/>
          <a:p>
            <a:pPr>
              <a:lnSpc>
                <a:spcPts val="3842"/>
              </a:lnSpc>
            </a:pPr>
            <a:r>
              <a:rPr lang="en-US" sz="4045" spc="-202">
                <a:solidFill>
                  <a:srgbClr val="FFFFFF"/>
                </a:solidFill>
                <a:latin typeface="League Spartan"/>
              </a:rPr>
              <a:t>Sub Problem - 2</a:t>
            </a:r>
          </a:p>
        </p:txBody>
      </p:sp>
      <p:sp>
        <p:nvSpPr>
          <p:cNvPr name="TextBox 5" id="5"/>
          <p:cNvSpPr txBox="true"/>
          <p:nvPr/>
        </p:nvSpPr>
        <p:spPr>
          <a:xfrm rot="0">
            <a:off x="365392" y="1190462"/>
            <a:ext cx="5210372" cy="2538904"/>
          </a:xfrm>
          <a:prstGeom prst="rect">
            <a:avLst/>
          </a:prstGeom>
        </p:spPr>
        <p:txBody>
          <a:bodyPr anchor="t" rtlCol="false" tIns="0" lIns="0" bIns="0" rIns="0">
            <a:spAutoFit/>
          </a:bodyPr>
          <a:lstStyle/>
          <a:p>
            <a:pPr algn="just">
              <a:lnSpc>
                <a:spcPts val="2860"/>
              </a:lnSpc>
            </a:pPr>
            <a:r>
              <a:rPr lang="en-US" sz="2043">
                <a:solidFill>
                  <a:srgbClr val="FFFFFF"/>
                </a:solidFill>
                <a:latin typeface="Poppins"/>
              </a:rPr>
              <a:t>To develop a movie review similarity search system using </a:t>
            </a:r>
            <a:r>
              <a:rPr lang="en-US" sz="2043">
                <a:solidFill>
                  <a:srgbClr val="FFDE59"/>
                </a:solidFill>
                <a:latin typeface="Poppins Bold"/>
              </a:rPr>
              <a:t>Locality-Sensitive Hashing (LSH)</a:t>
            </a:r>
            <a:r>
              <a:rPr lang="en-US" sz="2043">
                <a:solidFill>
                  <a:srgbClr val="FFFFFF"/>
                </a:solidFill>
                <a:latin typeface="Poppins"/>
              </a:rPr>
              <a:t> with shingling and min hashing techniques. The system aims to </a:t>
            </a:r>
            <a:r>
              <a:rPr lang="en-US" sz="2043">
                <a:solidFill>
                  <a:srgbClr val="FFFFFF"/>
                </a:solidFill>
                <a:latin typeface="Poppins Bold"/>
              </a:rPr>
              <a:t>identify and retrieve similar movie reviews</a:t>
            </a:r>
            <a:r>
              <a:rPr lang="en-US" sz="2043">
                <a:solidFill>
                  <a:srgbClr val="FFFFFF"/>
                </a:solidFill>
                <a:latin typeface="Poppins"/>
              </a:rPr>
              <a:t> from a large corpus based on their textual content.</a:t>
            </a:r>
          </a:p>
        </p:txBody>
      </p:sp>
      <p:sp>
        <p:nvSpPr>
          <p:cNvPr name="TextBox 6" id="6"/>
          <p:cNvSpPr txBox="true"/>
          <p:nvPr/>
        </p:nvSpPr>
        <p:spPr>
          <a:xfrm rot="0">
            <a:off x="365392" y="4118922"/>
            <a:ext cx="9261070" cy="2715895"/>
          </a:xfrm>
          <a:prstGeom prst="rect">
            <a:avLst/>
          </a:prstGeom>
        </p:spPr>
        <p:txBody>
          <a:bodyPr anchor="t" rtlCol="false" tIns="0" lIns="0" bIns="0" rIns="0">
            <a:spAutoFit/>
          </a:bodyPr>
          <a:lstStyle/>
          <a:p>
            <a:pPr>
              <a:lnSpc>
                <a:spcPts val="3079"/>
              </a:lnSpc>
            </a:pPr>
            <a:r>
              <a:rPr lang="en-US" sz="2199">
                <a:solidFill>
                  <a:srgbClr val="FFFFFF"/>
                </a:solidFill>
                <a:latin typeface="Canva Sans Italics"/>
              </a:rPr>
              <a:t>It is a 3-step process :</a:t>
            </a:r>
          </a:p>
          <a:p>
            <a:pPr marL="474979" indent="-237490" lvl="1">
              <a:lnSpc>
                <a:spcPts val="3079"/>
              </a:lnSpc>
              <a:buFont typeface="Arial"/>
              <a:buChar char="•"/>
            </a:pPr>
            <a:r>
              <a:rPr lang="en-US" sz="2199">
                <a:solidFill>
                  <a:srgbClr val="FFFFFF"/>
                </a:solidFill>
                <a:latin typeface="Canva Sans Bold"/>
              </a:rPr>
              <a:t>Shingling</a:t>
            </a:r>
            <a:r>
              <a:rPr lang="en-US" sz="2199">
                <a:solidFill>
                  <a:srgbClr val="FFFFFF"/>
                </a:solidFill>
                <a:latin typeface="Canva Sans"/>
              </a:rPr>
              <a:t>: Convert each movie review into a set of shingles. </a:t>
            </a:r>
          </a:p>
          <a:p>
            <a:pPr marL="474979" indent="-237490" lvl="1">
              <a:lnSpc>
                <a:spcPts val="3079"/>
              </a:lnSpc>
              <a:buFont typeface="Arial"/>
              <a:buChar char="•"/>
            </a:pPr>
            <a:r>
              <a:rPr lang="en-US" sz="2199">
                <a:solidFill>
                  <a:srgbClr val="FFFFFF"/>
                </a:solidFill>
                <a:latin typeface="Canva Sans"/>
              </a:rPr>
              <a:t> </a:t>
            </a:r>
            <a:r>
              <a:rPr lang="en-US" sz="2199">
                <a:solidFill>
                  <a:srgbClr val="FFFFFF"/>
                </a:solidFill>
                <a:latin typeface="Canva Sans Bold"/>
              </a:rPr>
              <a:t>Min Hashing</a:t>
            </a:r>
            <a:r>
              <a:rPr lang="en-US" sz="2199">
                <a:solidFill>
                  <a:srgbClr val="FFFFFF"/>
                </a:solidFill>
                <a:latin typeface="Canva Sans"/>
              </a:rPr>
              <a:t>: Create a signature matrix for each review by applying the min hashing technique.</a:t>
            </a:r>
          </a:p>
          <a:p>
            <a:pPr marL="474979" indent="-237490" lvl="1">
              <a:lnSpc>
                <a:spcPts val="3079"/>
              </a:lnSpc>
              <a:buFont typeface="Arial"/>
              <a:buChar char="•"/>
            </a:pPr>
            <a:r>
              <a:rPr lang="en-US" sz="2199">
                <a:solidFill>
                  <a:srgbClr val="FFFFFF"/>
                </a:solidFill>
                <a:latin typeface="Canva Sans Bold"/>
              </a:rPr>
              <a:t>Locality-Sensitive Hashing (LSH)</a:t>
            </a:r>
            <a:r>
              <a:rPr lang="en-US" sz="2199">
                <a:solidFill>
                  <a:srgbClr val="FFFFFF"/>
                </a:solidFill>
                <a:latin typeface="Canva Sans"/>
              </a:rPr>
              <a:t>: Implement the LSH algorithm to partition the signature matrix into multiple hash tables.</a:t>
            </a:r>
          </a:p>
          <a:p>
            <a:pPr>
              <a:lnSpc>
                <a:spcPts val="3079"/>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036294" y="4207088"/>
            <a:ext cx="4145280" cy="2761793"/>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6082850" y="4592289"/>
            <a:ext cx="2400450" cy="1860348"/>
          </a:xfrm>
          <a:prstGeom prst="rect">
            <a:avLst/>
          </a:prstGeom>
        </p:spPr>
      </p:pic>
      <p:sp>
        <p:nvSpPr>
          <p:cNvPr name="TextBox 4" id="4"/>
          <p:cNvSpPr txBox="true"/>
          <p:nvPr/>
        </p:nvSpPr>
        <p:spPr>
          <a:xfrm rot="0">
            <a:off x="332792" y="1243100"/>
            <a:ext cx="9088015" cy="3624754"/>
          </a:xfrm>
          <a:prstGeom prst="rect">
            <a:avLst/>
          </a:prstGeom>
        </p:spPr>
        <p:txBody>
          <a:bodyPr anchor="t" rtlCol="false" tIns="0" lIns="0" bIns="0" rIns="0">
            <a:spAutoFit/>
          </a:bodyPr>
          <a:lstStyle/>
          <a:p>
            <a:pPr algn="just">
              <a:lnSpc>
                <a:spcPts val="2860"/>
              </a:lnSpc>
            </a:pPr>
            <a:r>
              <a:rPr lang="en-US" sz="2043">
                <a:solidFill>
                  <a:srgbClr val="FFDE59"/>
                </a:solidFill>
                <a:latin typeface="Poppins Bold"/>
              </a:rPr>
              <a:t>How is it used here?</a:t>
            </a:r>
          </a:p>
          <a:p>
            <a:pPr algn="just">
              <a:lnSpc>
                <a:spcPts val="2860"/>
              </a:lnSpc>
            </a:pPr>
          </a:p>
          <a:p>
            <a:pPr algn="just">
              <a:lnSpc>
                <a:spcPts val="2860"/>
              </a:lnSpc>
            </a:pPr>
            <a:r>
              <a:rPr lang="en-US" sz="2043">
                <a:solidFill>
                  <a:srgbClr val="FFDE59"/>
                </a:solidFill>
                <a:latin typeface="Poppins"/>
              </a:rPr>
              <a:t>1. Recommendation: </a:t>
            </a:r>
            <a:r>
              <a:rPr lang="en-US" sz="2043">
                <a:solidFill>
                  <a:srgbClr val="FFFFFF"/>
                </a:solidFill>
                <a:latin typeface="Poppins"/>
              </a:rPr>
              <a:t>If a user has already watched a movie and liked it, they may be interested in finding other movies with similar themes, characters, or genres. By analyzing the reviews given for a particular movie, it is possible to find other movies that share similar characteristics and recommend them to the user.</a:t>
            </a:r>
          </a:p>
          <a:p>
            <a:pPr algn="just">
              <a:lnSpc>
                <a:spcPts val="2860"/>
              </a:lnSpc>
            </a:pPr>
          </a:p>
          <a:p>
            <a:pPr algn="just">
              <a:lnSpc>
                <a:spcPts val="2860"/>
              </a:lnSpc>
            </a:pPr>
          </a:p>
          <a:p>
            <a:pPr algn="just">
              <a:lnSpc>
                <a:spcPts val="2860"/>
              </a:lnSpc>
            </a:pPr>
          </a:p>
        </p:txBody>
      </p:sp>
      <p:sp>
        <p:nvSpPr>
          <p:cNvPr name="TextBox 5" id="5"/>
          <p:cNvSpPr txBox="true"/>
          <p:nvPr/>
        </p:nvSpPr>
        <p:spPr>
          <a:xfrm rot="0">
            <a:off x="365392" y="519666"/>
            <a:ext cx="5487082" cy="518958"/>
          </a:xfrm>
          <a:prstGeom prst="rect">
            <a:avLst/>
          </a:prstGeom>
        </p:spPr>
        <p:txBody>
          <a:bodyPr anchor="t" rtlCol="false" tIns="0" lIns="0" bIns="0" rIns="0">
            <a:spAutoFit/>
          </a:bodyPr>
          <a:lstStyle/>
          <a:p>
            <a:pPr>
              <a:lnSpc>
                <a:spcPts val="3842"/>
              </a:lnSpc>
            </a:pPr>
            <a:r>
              <a:rPr lang="en-US" sz="4045" spc="-202">
                <a:solidFill>
                  <a:srgbClr val="FFFFFF"/>
                </a:solidFill>
                <a:latin typeface="League Spartan"/>
              </a:rPr>
              <a:t>Solution - LSH</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332792" y="1243100"/>
            <a:ext cx="9088015" cy="3624754"/>
          </a:xfrm>
          <a:prstGeom prst="rect">
            <a:avLst/>
          </a:prstGeom>
        </p:spPr>
        <p:txBody>
          <a:bodyPr anchor="t" rtlCol="false" tIns="0" lIns="0" bIns="0" rIns="0">
            <a:spAutoFit/>
          </a:bodyPr>
          <a:lstStyle/>
          <a:p>
            <a:pPr algn="just">
              <a:lnSpc>
                <a:spcPts val="2860"/>
              </a:lnSpc>
            </a:pPr>
            <a:r>
              <a:rPr lang="en-US" sz="2043">
                <a:solidFill>
                  <a:srgbClr val="FFDE59"/>
                </a:solidFill>
                <a:latin typeface="Poppins Bold"/>
              </a:rPr>
              <a:t>How is it used here?</a:t>
            </a:r>
          </a:p>
          <a:p>
            <a:pPr algn="just">
              <a:lnSpc>
                <a:spcPts val="2860"/>
              </a:lnSpc>
            </a:pPr>
          </a:p>
          <a:p>
            <a:pPr algn="just">
              <a:lnSpc>
                <a:spcPts val="2860"/>
              </a:lnSpc>
            </a:pPr>
            <a:r>
              <a:rPr lang="en-US" sz="2043">
                <a:solidFill>
                  <a:srgbClr val="FFDE59"/>
                </a:solidFill>
                <a:latin typeface="Poppins"/>
              </a:rPr>
              <a:t>2. Analysis: </a:t>
            </a:r>
            <a:r>
              <a:rPr lang="en-US" sz="2043">
                <a:solidFill>
                  <a:srgbClr val="FFFFFF"/>
                </a:solidFill>
                <a:latin typeface="Poppins"/>
              </a:rPr>
              <a:t>By finding similar reviews for a movie, it is possible to gain insights into the overall reception of the movie. For example, if a large number of reviews mention the same strengths or weaknesses of the movie, it can provide valuable information to filmmakers and critics.</a:t>
            </a:r>
          </a:p>
          <a:p>
            <a:pPr algn="just">
              <a:lnSpc>
                <a:spcPts val="2860"/>
              </a:lnSpc>
            </a:pPr>
          </a:p>
          <a:p>
            <a:pPr algn="just">
              <a:lnSpc>
                <a:spcPts val="2860"/>
              </a:lnSpc>
            </a:pPr>
          </a:p>
          <a:p>
            <a:pPr algn="just">
              <a:lnSpc>
                <a:spcPts val="2860"/>
              </a:lnSpc>
            </a:pPr>
          </a:p>
          <a:p>
            <a:pPr algn="just">
              <a:lnSpc>
                <a:spcPts val="2860"/>
              </a:lnSpc>
            </a:pP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017628" y="4011953"/>
            <a:ext cx="2182612" cy="2381818"/>
          </a:xfrm>
          <a:prstGeom prst="rect">
            <a:avLst/>
          </a:prstGeom>
        </p:spPr>
      </p:pic>
      <p:sp>
        <p:nvSpPr>
          <p:cNvPr name="TextBox 4" id="4"/>
          <p:cNvSpPr txBox="true"/>
          <p:nvPr/>
        </p:nvSpPr>
        <p:spPr>
          <a:xfrm rot="0">
            <a:off x="365392" y="519666"/>
            <a:ext cx="5487082" cy="518958"/>
          </a:xfrm>
          <a:prstGeom prst="rect">
            <a:avLst/>
          </a:prstGeom>
        </p:spPr>
        <p:txBody>
          <a:bodyPr anchor="t" rtlCol="false" tIns="0" lIns="0" bIns="0" rIns="0">
            <a:spAutoFit/>
          </a:bodyPr>
          <a:lstStyle/>
          <a:p>
            <a:pPr>
              <a:lnSpc>
                <a:spcPts val="3842"/>
              </a:lnSpc>
            </a:pPr>
            <a:r>
              <a:rPr lang="en-US" sz="4045" spc="-202">
                <a:solidFill>
                  <a:srgbClr val="FFFFFF"/>
                </a:solidFill>
                <a:latin typeface="League Spartan"/>
              </a:rPr>
              <a:t>Solution - LSH</a:t>
            </a:r>
          </a:p>
        </p:txBody>
      </p:sp>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6045457" y="4117897"/>
            <a:ext cx="2094970" cy="2169931"/>
          </a:xfrm>
          <a:prstGeom prst="rect">
            <a:avLst/>
          </a:prstGeom>
        </p:spPr>
      </p:pic>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332792" y="1243100"/>
            <a:ext cx="9088015" cy="3986704"/>
          </a:xfrm>
          <a:prstGeom prst="rect">
            <a:avLst/>
          </a:prstGeom>
        </p:spPr>
        <p:txBody>
          <a:bodyPr anchor="t" rtlCol="false" tIns="0" lIns="0" bIns="0" rIns="0">
            <a:spAutoFit/>
          </a:bodyPr>
          <a:lstStyle/>
          <a:p>
            <a:pPr algn="just">
              <a:lnSpc>
                <a:spcPts val="2860"/>
              </a:lnSpc>
            </a:pPr>
            <a:r>
              <a:rPr lang="en-US" sz="2043">
                <a:solidFill>
                  <a:srgbClr val="FFDE59"/>
                </a:solidFill>
                <a:latin typeface="Poppins Bold"/>
              </a:rPr>
              <a:t>How is it used here?</a:t>
            </a:r>
          </a:p>
          <a:p>
            <a:pPr algn="just">
              <a:lnSpc>
                <a:spcPts val="2860"/>
              </a:lnSpc>
            </a:pPr>
          </a:p>
          <a:p>
            <a:pPr algn="just">
              <a:lnSpc>
                <a:spcPts val="2860"/>
              </a:lnSpc>
            </a:pPr>
            <a:r>
              <a:rPr lang="en-US" sz="2043">
                <a:solidFill>
                  <a:srgbClr val="FFDE59"/>
                </a:solidFill>
                <a:latin typeface="Poppins"/>
              </a:rPr>
              <a:t>3. Marketing: </a:t>
            </a:r>
            <a:r>
              <a:rPr lang="en-US" sz="2043">
                <a:solidFill>
                  <a:srgbClr val="FFFFFF"/>
                </a:solidFill>
                <a:latin typeface="Poppins"/>
              </a:rPr>
              <a:t>Similar reviews can be used for marketing purposes as well. If a movie has received positive reviews that highlight a particular aspect of the film (e.g., the acting, the special effects, the storyline), the marketing team can use these reviews in their promotional materials to attract more viewers.</a:t>
            </a:r>
          </a:p>
          <a:p>
            <a:pPr algn="just">
              <a:lnSpc>
                <a:spcPts val="2860"/>
              </a:lnSpc>
            </a:pPr>
          </a:p>
          <a:p>
            <a:pPr algn="just">
              <a:lnSpc>
                <a:spcPts val="2860"/>
              </a:lnSpc>
            </a:pPr>
          </a:p>
          <a:p>
            <a:pPr algn="just">
              <a:lnSpc>
                <a:spcPts val="2860"/>
              </a:lnSpc>
            </a:pPr>
          </a:p>
          <a:p>
            <a:pPr algn="just">
              <a:lnSpc>
                <a:spcPts val="2860"/>
              </a:lnSpc>
            </a:pP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3681335" y="4317614"/>
            <a:ext cx="2390930" cy="2390930"/>
          </a:xfrm>
          <a:prstGeom prst="rect">
            <a:avLst/>
          </a:prstGeom>
        </p:spPr>
      </p:pic>
      <p:sp>
        <p:nvSpPr>
          <p:cNvPr name="TextBox 4" id="4"/>
          <p:cNvSpPr txBox="true"/>
          <p:nvPr/>
        </p:nvSpPr>
        <p:spPr>
          <a:xfrm rot="0">
            <a:off x="365392" y="519666"/>
            <a:ext cx="5487082" cy="518958"/>
          </a:xfrm>
          <a:prstGeom prst="rect">
            <a:avLst/>
          </a:prstGeom>
        </p:spPr>
        <p:txBody>
          <a:bodyPr anchor="t" rtlCol="false" tIns="0" lIns="0" bIns="0" rIns="0">
            <a:spAutoFit/>
          </a:bodyPr>
          <a:lstStyle/>
          <a:p>
            <a:pPr>
              <a:lnSpc>
                <a:spcPts val="3842"/>
              </a:lnSpc>
            </a:pPr>
            <a:r>
              <a:rPr lang="en-US" sz="4045" spc="-202">
                <a:solidFill>
                  <a:srgbClr val="FFFFFF"/>
                </a:solidFill>
                <a:latin typeface="League Spartan"/>
              </a:rPr>
              <a:t>Solution - LSH</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332792" y="1243100"/>
            <a:ext cx="9088015" cy="4348654"/>
          </a:xfrm>
          <a:prstGeom prst="rect">
            <a:avLst/>
          </a:prstGeom>
        </p:spPr>
        <p:txBody>
          <a:bodyPr anchor="t" rtlCol="false" tIns="0" lIns="0" bIns="0" rIns="0">
            <a:spAutoFit/>
          </a:bodyPr>
          <a:lstStyle/>
          <a:p>
            <a:pPr algn="just">
              <a:lnSpc>
                <a:spcPts val="2860"/>
              </a:lnSpc>
            </a:pPr>
            <a:r>
              <a:rPr lang="en-US" sz="2043">
                <a:solidFill>
                  <a:srgbClr val="FFDE59"/>
                </a:solidFill>
                <a:latin typeface="Poppins Bold"/>
              </a:rPr>
              <a:t>How is it used here?</a:t>
            </a:r>
          </a:p>
          <a:p>
            <a:pPr algn="just">
              <a:lnSpc>
                <a:spcPts val="2860"/>
              </a:lnSpc>
            </a:pPr>
          </a:p>
          <a:p>
            <a:pPr algn="just">
              <a:lnSpc>
                <a:spcPts val="2860"/>
              </a:lnSpc>
            </a:pPr>
            <a:r>
              <a:rPr lang="en-US" sz="2043">
                <a:solidFill>
                  <a:srgbClr val="FFDE59"/>
                </a:solidFill>
                <a:latin typeface="Poppins"/>
              </a:rPr>
              <a:t>4. User engagement: </a:t>
            </a:r>
            <a:r>
              <a:rPr lang="en-US" sz="2043">
                <a:solidFill>
                  <a:srgbClr val="FFFFFF"/>
                </a:solidFill>
                <a:latin typeface="Poppins"/>
              </a:rPr>
              <a:t>For movie review websites, finding similar reviews can be a useful way to engage users and keep them on the site for longer. By providing users with recommendations for other movies they may be interested in based on their reviews, it encourages them to explore more content on the website.</a:t>
            </a:r>
          </a:p>
          <a:p>
            <a:pPr algn="just">
              <a:lnSpc>
                <a:spcPts val="2860"/>
              </a:lnSpc>
            </a:pPr>
          </a:p>
          <a:p>
            <a:pPr algn="just">
              <a:lnSpc>
                <a:spcPts val="2860"/>
              </a:lnSpc>
            </a:pPr>
          </a:p>
          <a:p>
            <a:pPr algn="just">
              <a:lnSpc>
                <a:spcPts val="2860"/>
              </a:lnSpc>
            </a:pPr>
          </a:p>
          <a:p>
            <a:pPr algn="just">
              <a:lnSpc>
                <a:spcPts val="2860"/>
              </a:lnSpc>
            </a:pPr>
          </a:p>
          <a:p>
            <a:pPr algn="just">
              <a:lnSpc>
                <a:spcPts val="2860"/>
              </a:lnSpc>
            </a:pP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3376097" y="4253839"/>
            <a:ext cx="3001405" cy="2329841"/>
          </a:xfrm>
          <a:prstGeom prst="rect">
            <a:avLst/>
          </a:prstGeom>
        </p:spPr>
      </p:pic>
      <p:sp>
        <p:nvSpPr>
          <p:cNvPr name="TextBox 4" id="4"/>
          <p:cNvSpPr txBox="true"/>
          <p:nvPr/>
        </p:nvSpPr>
        <p:spPr>
          <a:xfrm rot="0">
            <a:off x="365392" y="519666"/>
            <a:ext cx="5487082" cy="518958"/>
          </a:xfrm>
          <a:prstGeom prst="rect">
            <a:avLst/>
          </a:prstGeom>
        </p:spPr>
        <p:txBody>
          <a:bodyPr anchor="t" rtlCol="false" tIns="0" lIns="0" bIns="0" rIns="0">
            <a:spAutoFit/>
          </a:bodyPr>
          <a:lstStyle/>
          <a:p>
            <a:pPr>
              <a:lnSpc>
                <a:spcPts val="3842"/>
              </a:lnSpc>
            </a:pPr>
            <a:r>
              <a:rPr lang="en-US" sz="4045" spc="-202">
                <a:solidFill>
                  <a:srgbClr val="FFFFFF"/>
                </a:solidFill>
                <a:latin typeface="League Spartan"/>
              </a:rPr>
              <a:t>Solution - LSH</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549820" y="1247612"/>
            <a:ext cx="2263214" cy="2176800"/>
          </a:xfrm>
          <a:prstGeom prst="rect">
            <a:avLst/>
          </a:prstGeom>
        </p:spPr>
      </p:pic>
      <p:sp>
        <p:nvSpPr>
          <p:cNvPr name="TextBox 3" id="3"/>
          <p:cNvSpPr txBox="true"/>
          <p:nvPr/>
        </p:nvSpPr>
        <p:spPr>
          <a:xfrm rot="0">
            <a:off x="505760" y="1764435"/>
            <a:ext cx="6421039" cy="3624754"/>
          </a:xfrm>
          <a:prstGeom prst="rect">
            <a:avLst/>
          </a:prstGeom>
        </p:spPr>
        <p:txBody>
          <a:bodyPr anchor="t" rtlCol="false" tIns="0" lIns="0" bIns="0" rIns="0">
            <a:spAutoFit/>
          </a:bodyPr>
          <a:lstStyle/>
          <a:p>
            <a:pPr algn="just">
              <a:lnSpc>
                <a:spcPts val="2860"/>
              </a:lnSpc>
            </a:pPr>
            <a:r>
              <a:rPr lang="en-US" sz="2043">
                <a:solidFill>
                  <a:srgbClr val="FFFFFF"/>
                </a:solidFill>
                <a:latin typeface="Poppins"/>
              </a:rPr>
              <a:t>To develop a filtering system using the </a:t>
            </a:r>
            <a:r>
              <a:rPr lang="en-US" sz="2043">
                <a:solidFill>
                  <a:srgbClr val="F5D142"/>
                </a:solidFill>
                <a:latin typeface="Poppins Bold"/>
              </a:rPr>
              <a:t>Bloom filter</a:t>
            </a:r>
            <a:r>
              <a:rPr lang="en-US" sz="2043">
                <a:solidFill>
                  <a:srgbClr val="FFFFFF"/>
                </a:solidFill>
                <a:latin typeface="Poppins"/>
              </a:rPr>
              <a:t> to identify and eliminate </a:t>
            </a:r>
            <a:r>
              <a:rPr lang="en-US" sz="2043">
                <a:solidFill>
                  <a:srgbClr val="FFFFFF"/>
                </a:solidFill>
                <a:latin typeface="Poppins Bold"/>
              </a:rPr>
              <a:t>duplicate movie reviews</a:t>
            </a:r>
            <a:r>
              <a:rPr lang="en-US" sz="2043">
                <a:solidFill>
                  <a:srgbClr val="FFFFFF"/>
                </a:solidFill>
                <a:latin typeface="Poppins"/>
              </a:rPr>
              <a:t> or perform </a:t>
            </a:r>
            <a:r>
              <a:rPr lang="en-US" sz="2043">
                <a:solidFill>
                  <a:srgbClr val="FFFFFF"/>
                </a:solidFill>
                <a:latin typeface="Poppins Bold"/>
              </a:rPr>
              <a:t>approximate set membership</a:t>
            </a:r>
            <a:r>
              <a:rPr lang="en-US" sz="2043">
                <a:solidFill>
                  <a:srgbClr val="FFFFFF"/>
                </a:solidFill>
                <a:latin typeface="Poppins"/>
              </a:rPr>
              <a:t> testing. </a:t>
            </a:r>
          </a:p>
          <a:p>
            <a:pPr algn="just">
              <a:lnSpc>
                <a:spcPts val="2860"/>
              </a:lnSpc>
            </a:pPr>
          </a:p>
          <a:p>
            <a:pPr algn="just">
              <a:lnSpc>
                <a:spcPts val="2860"/>
              </a:lnSpc>
            </a:pPr>
            <a:r>
              <a:rPr lang="en-US" sz="2043">
                <a:solidFill>
                  <a:srgbClr val="FFFFFF"/>
                </a:solidFill>
                <a:latin typeface="Poppins"/>
              </a:rPr>
              <a:t>The system aims to efficiently detect whether a given movie review is already present in a large collection of reviews, thereby reducing redundancy and improving the overall efficiency of review processing.</a:t>
            </a:r>
          </a:p>
        </p:txBody>
      </p:sp>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7130514" y="3835126"/>
            <a:ext cx="2459134" cy="1783990"/>
          </a:xfrm>
          <a:prstGeom prst="rect">
            <a:avLst/>
          </a:prstGeom>
        </p:spPr>
      </p:pic>
      <p:sp>
        <p:nvSpPr>
          <p:cNvPr name="TextBox 5" id="5"/>
          <p:cNvSpPr txBox="true"/>
          <p:nvPr/>
        </p:nvSpPr>
        <p:spPr>
          <a:xfrm rot="0">
            <a:off x="365392" y="519666"/>
            <a:ext cx="5487082" cy="518958"/>
          </a:xfrm>
          <a:prstGeom prst="rect">
            <a:avLst/>
          </a:prstGeom>
        </p:spPr>
        <p:txBody>
          <a:bodyPr anchor="t" rtlCol="false" tIns="0" lIns="0" bIns="0" rIns="0">
            <a:spAutoFit/>
          </a:bodyPr>
          <a:lstStyle/>
          <a:p>
            <a:pPr>
              <a:lnSpc>
                <a:spcPts val="3842"/>
              </a:lnSpc>
            </a:pPr>
            <a:r>
              <a:rPr lang="en-US" sz="4045" spc="-202">
                <a:solidFill>
                  <a:srgbClr val="FFFFFF"/>
                </a:solidFill>
                <a:latin typeface="League Spartan"/>
              </a:rPr>
              <a:t>Sub Problem - 3</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952857" y="4861536"/>
            <a:ext cx="2312153" cy="2022083"/>
          </a:xfrm>
          <a:prstGeom prst="rect">
            <a:avLst/>
          </a:prstGeom>
        </p:spPr>
      </p:pic>
      <p:pic>
        <p:nvPicPr>
          <p:cNvPr name="Picture 3" id="3"/>
          <p:cNvPicPr>
            <a:picLocks noChangeAspect="true"/>
          </p:cNvPicPr>
          <p:nvPr/>
        </p:nvPicPr>
        <p:blipFill>
          <a:blip r:embed="rId4"/>
          <a:srcRect l="0" t="0" r="0" b="0"/>
          <a:stretch>
            <a:fillRect/>
          </a:stretch>
        </p:blipFill>
        <p:spPr>
          <a:xfrm flipH="false" flipV="false" rot="0">
            <a:off x="5959577" y="4406678"/>
            <a:ext cx="2677775" cy="2476942"/>
          </a:xfrm>
          <a:prstGeom prst="rect">
            <a:avLst/>
          </a:prstGeom>
        </p:spPr>
      </p:pic>
      <p:sp>
        <p:nvSpPr>
          <p:cNvPr name="TextBox 4" id="4"/>
          <p:cNvSpPr txBox="true"/>
          <p:nvPr/>
        </p:nvSpPr>
        <p:spPr>
          <a:xfrm rot="0">
            <a:off x="556061" y="1471078"/>
            <a:ext cx="8466019" cy="2900854"/>
          </a:xfrm>
          <a:prstGeom prst="rect">
            <a:avLst/>
          </a:prstGeom>
        </p:spPr>
        <p:txBody>
          <a:bodyPr anchor="t" rtlCol="false" tIns="0" lIns="0" bIns="0" rIns="0">
            <a:spAutoFit/>
          </a:bodyPr>
          <a:lstStyle/>
          <a:p>
            <a:pPr algn="just">
              <a:lnSpc>
                <a:spcPts val="2860"/>
              </a:lnSpc>
            </a:pPr>
            <a:r>
              <a:rPr lang="en-US" sz="2043">
                <a:solidFill>
                  <a:srgbClr val="F5D142"/>
                </a:solidFill>
                <a:latin typeface="Poppins Bold"/>
              </a:rPr>
              <a:t>How is it used here?</a:t>
            </a:r>
          </a:p>
          <a:p>
            <a:pPr algn="just">
              <a:lnSpc>
                <a:spcPts val="2860"/>
              </a:lnSpc>
            </a:pPr>
          </a:p>
          <a:p>
            <a:pPr algn="just">
              <a:lnSpc>
                <a:spcPts val="2860"/>
              </a:lnSpc>
            </a:pPr>
            <a:r>
              <a:rPr lang="en-US" sz="2043">
                <a:solidFill>
                  <a:srgbClr val="FFFFFF"/>
                </a:solidFill>
                <a:latin typeface="Poppins"/>
              </a:rPr>
              <a:t>One common use case for Bloom filters in movie review-giving applications is to identify and remove duplicate reviews. In a large database of movie reviews, it is common for </a:t>
            </a:r>
            <a:r>
              <a:rPr lang="en-US" sz="2043">
                <a:solidFill>
                  <a:srgbClr val="FFFFFF"/>
                </a:solidFill>
                <a:latin typeface="Poppins Bold"/>
              </a:rPr>
              <a:t>multiple users to submit reviews</a:t>
            </a:r>
            <a:r>
              <a:rPr lang="en-US" sz="2043">
                <a:solidFill>
                  <a:srgbClr val="FFFFFF"/>
                </a:solidFill>
                <a:latin typeface="Poppins"/>
              </a:rPr>
              <a:t> of the same movie, and these duplicate reviews can skew statistical analysis and sentiment analysis of the reviews.</a:t>
            </a:r>
          </a:p>
        </p:txBody>
      </p:sp>
      <p:sp>
        <p:nvSpPr>
          <p:cNvPr name="TextBox 5" id="5"/>
          <p:cNvSpPr txBox="true"/>
          <p:nvPr/>
        </p:nvSpPr>
        <p:spPr>
          <a:xfrm rot="0">
            <a:off x="365392" y="519666"/>
            <a:ext cx="6933072" cy="518958"/>
          </a:xfrm>
          <a:prstGeom prst="rect">
            <a:avLst/>
          </a:prstGeom>
        </p:spPr>
        <p:txBody>
          <a:bodyPr anchor="t" rtlCol="false" tIns="0" lIns="0" bIns="0" rIns="0">
            <a:spAutoFit/>
          </a:bodyPr>
          <a:lstStyle/>
          <a:p>
            <a:pPr>
              <a:lnSpc>
                <a:spcPts val="3842"/>
              </a:lnSpc>
            </a:pPr>
            <a:r>
              <a:rPr lang="en-US" sz="4045" spc="-202">
                <a:solidFill>
                  <a:srgbClr val="FFFFFF"/>
                </a:solidFill>
                <a:latin typeface="League Spartan"/>
              </a:rPr>
              <a:t>Solution - Bloom Filtering</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556061" y="1471078"/>
            <a:ext cx="8466019" cy="3262804"/>
          </a:xfrm>
          <a:prstGeom prst="rect">
            <a:avLst/>
          </a:prstGeom>
        </p:spPr>
        <p:txBody>
          <a:bodyPr anchor="t" rtlCol="false" tIns="0" lIns="0" bIns="0" rIns="0">
            <a:spAutoFit/>
          </a:bodyPr>
          <a:lstStyle/>
          <a:p>
            <a:pPr algn="just">
              <a:lnSpc>
                <a:spcPts val="2860"/>
              </a:lnSpc>
            </a:pPr>
            <a:r>
              <a:rPr lang="en-US" sz="2043">
                <a:solidFill>
                  <a:srgbClr val="F5D142"/>
                </a:solidFill>
                <a:latin typeface="Poppins Bold"/>
              </a:rPr>
              <a:t>How is it used here?</a:t>
            </a:r>
          </a:p>
          <a:p>
            <a:pPr algn="just">
              <a:lnSpc>
                <a:spcPts val="2860"/>
              </a:lnSpc>
            </a:pPr>
          </a:p>
          <a:p>
            <a:pPr algn="just">
              <a:lnSpc>
                <a:spcPts val="2860"/>
              </a:lnSpc>
            </a:pPr>
            <a:r>
              <a:rPr lang="en-US" sz="2043">
                <a:solidFill>
                  <a:srgbClr val="FFFFFF"/>
                </a:solidFill>
                <a:latin typeface="Poppins"/>
              </a:rPr>
              <a:t>By using a Bloom filter to store the </a:t>
            </a:r>
            <a:r>
              <a:rPr lang="en-US" sz="2043">
                <a:solidFill>
                  <a:srgbClr val="FFFFFF"/>
                </a:solidFill>
                <a:latin typeface="Poppins Bold"/>
              </a:rPr>
              <a:t>hash values</a:t>
            </a:r>
            <a:r>
              <a:rPr lang="en-US" sz="2043">
                <a:solidFill>
                  <a:srgbClr val="FFFFFF"/>
                </a:solidFill>
                <a:latin typeface="Poppins"/>
              </a:rPr>
              <a:t> of reviews that have already been added to the database, it becomes easy to identify duplicate reviews and prevent them from being added to the database. This can help ensure that the database only contains </a:t>
            </a:r>
            <a:r>
              <a:rPr lang="en-US" sz="2043">
                <a:solidFill>
                  <a:srgbClr val="FFFFFF"/>
                </a:solidFill>
                <a:latin typeface="Poppins Bold"/>
              </a:rPr>
              <a:t>unique reviews</a:t>
            </a:r>
            <a:r>
              <a:rPr lang="en-US" sz="2043">
                <a:solidFill>
                  <a:srgbClr val="FFFFFF"/>
                </a:solidFill>
                <a:latin typeface="Poppins"/>
              </a:rPr>
              <a:t>, improving the </a:t>
            </a:r>
            <a:r>
              <a:rPr lang="en-US" sz="2043">
                <a:solidFill>
                  <a:srgbClr val="FFFFFF"/>
                </a:solidFill>
                <a:latin typeface="Poppins Bold"/>
              </a:rPr>
              <a:t>accuracy</a:t>
            </a:r>
            <a:r>
              <a:rPr lang="en-US" sz="2043">
                <a:solidFill>
                  <a:srgbClr val="FFFFFF"/>
                </a:solidFill>
                <a:latin typeface="Poppins"/>
              </a:rPr>
              <a:t> of analysis and </a:t>
            </a:r>
            <a:r>
              <a:rPr lang="en-US" sz="2043">
                <a:solidFill>
                  <a:srgbClr val="FFFFFF"/>
                </a:solidFill>
                <a:latin typeface="Poppins Bold"/>
              </a:rPr>
              <a:t>reducing storage</a:t>
            </a:r>
            <a:r>
              <a:rPr lang="en-US" sz="2043">
                <a:solidFill>
                  <a:srgbClr val="FFFFFF"/>
                </a:solidFill>
                <a:latin typeface="Poppins"/>
              </a:rPr>
              <a:t> requirements.</a:t>
            </a:r>
          </a:p>
          <a:p>
            <a:pPr algn="just">
              <a:lnSpc>
                <a:spcPts val="2860"/>
              </a:lnSpc>
            </a:pP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506566" y="4414208"/>
            <a:ext cx="2103898" cy="2031218"/>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564113" y="4634380"/>
            <a:ext cx="1544820" cy="1949300"/>
          </a:xfrm>
          <a:prstGeom prst="rect">
            <a:avLst/>
          </a:prstGeom>
        </p:spPr>
      </p:pic>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3949136" y="5219657"/>
            <a:ext cx="1719230" cy="1225768"/>
          </a:xfrm>
          <a:prstGeom prst="rect">
            <a:avLst/>
          </a:prstGeom>
        </p:spPr>
      </p:pic>
      <p:sp>
        <p:nvSpPr>
          <p:cNvPr name="TextBox 6" id="6"/>
          <p:cNvSpPr txBox="true"/>
          <p:nvPr/>
        </p:nvSpPr>
        <p:spPr>
          <a:xfrm rot="0">
            <a:off x="556061" y="519666"/>
            <a:ext cx="7193123" cy="518958"/>
          </a:xfrm>
          <a:prstGeom prst="rect">
            <a:avLst/>
          </a:prstGeom>
        </p:spPr>
        <p:txBody>
          <a:bodyPr anchor="t" rtlCol="false" tIns="0" lIns="0" bIns="0" rIns="0">
            <a:spAutoFit/>
          </a:bodyPr>
          <a:lstStyle/>
          <a:p>
            <a:pPr>
              <a:lnSpc>
                <a:spcPts val="3842"/>
              </a:lnSpc>
            </a:pPr>
            <a:r>
              <a:rPr lang="en-US" sz="4045" spc="-202">
                <a:solidFill>
                  <a:srgbClr val="FFFFFF"/>
                </a:solidFill>
                <a:latin typeface="League Spartan"/>
              </a:rPr>
              <a:t>Solution - Bloom Filtering</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562849" y="763800"/>
            <a:ext cx="6561946" cy="722157"/>
          </a:xfrm>
          <a:prstGeom prst="rect">
            <a:avLst/>
          </a:prstGeom>
        </p:spPr>
        <p:txBody>
          <a:bodyPr anchor="t" rtlCol="false" tIns="0" lIns="0" bIns="0" rIns="0">
            <a:spAutoFit/>
          </a:bodyPr>
          <a:lstStyle/>
          <a:p>
            <a:pPr algn="ctr">
              <a:lnSpc>
                <a:spcPts val="5362"/>
              </a:lnSpc>
            </a:pPr>
            <a:r>
              <a:rPr lang="en-US" sz="5645" spc="-282">
                <a:solidFill>
                  <a:srgbClr val="FFFFFF"/>
                </a:solidFill>
                <a:latin typeface="League Spartan"/>
              </a:rPr>
              <a:t>Team Members</a:t>
            </a:r>
          </a:p>
        </p:txBody>
      </p:sp>
      <p:sp>
        <p:nvSpPr>
          <p:cNvPr name="TextBox 3" id="3"/>
          <p:cNvSpPr txBox="true"/>
          <p:nvPr/>
        </p:nvSpPr>
        <p:spPr>
          <a:xfrm rot="0">
            <a:off x="1166760" y="2582184"/>
            <a:ext cx="7295917" cy="2084156"/>
          </a:xfrm>
          <a:prstGeom prst="rect">
            <a:avLst/>
          </a:prstGeom>
        </p:spPr>
        <p:txBody>
          <a:bodyPr anchor="t" rtlCol="false" tIns="0" lIns="0" bIns="0" rIns="0">
            <a:spAutoFit/>
          </a:bodyPr>
          <a:lstStyle/>
          <a:p>
            <a:pPr marL="505214" indent="-252607" lvl="1">
              <a:lnSpc>
                <a:spcPts val="3276"/>
              </a:lnSpc>
              <a:buFont typeface="Arial"/>
              <a:buChar char="•"/>
            </a:pPr>
            <a:r>
              <a:rPr lang="en-US" sz="2340">
                <a:solidFill>
                  <a:srgbClr val="FFFFFF"/>
                </a:solidFill>
                <a:latin typeface="Poppins"/>
              </a:rPr>
              <a:t> Avantika Balaji             - CB.EN.U4CSE20309</a:t>
            </a:r>
          </a:p>
          <a:p>
            <a:pPr marL="505214" indent="-252607" lvl="1">
              <a:lnSpc>
                <a:spcPts val="3276"/>
              </a:lnSpc>
              <a:buFont typeface="Arial"/>
              <a:buChar char="•"/>
            </a:pPr>
            <a:r>
              <a:rPr lang="en-US" sz="2340">
                <a:solidFill>
                  <a:srgbClr val="FFFFFF"/>
                </a:solidFill>
                <a:latin typeface="Poppins"/>
              </a:rPr>
              <a:t> Kowshikraja T R            - CB.EN.U4CSE20331</a:t>
            </a:r>
          </a:p>
          <a:p>
            <a:pPr marL="505214" indent="-252607" lvl="1">
              <a:lnSpc>
                <a:spcPts val="3276"/>
              </a:lnSpc>
              <a:buFont typeface="Arial"/>
              <a:buChar char="•"/>
            </a:pPr>
            <a:r>
              <a:rPr lang="en-US" sz="2340">
                <a:solidFill>
                  <a:srgbClr val="FFFFFF"/>
                </a:solidFill>
                <a:latin typeface="Poppins"/>
              </a:rPr>
              <a:t> Sanjay Balaji P             - CB.EN.U4CSE20354</a:t>
            </a:r>
          </a:p>
          <a:p>
            <a:pPr marL="505214" indent="-252607" lvl="1">
              <a:lnSpc>
                <a:spcPts val="3276"/>
              </a:lnSpc>
              <a:buFont typeface="Arial"/>
              <a:buChar char="•"/>
            </a:pPr>
            <a:r>
              <a:rPr lang="en-US" sz="2340">
                <a:solidFill>
                  <a:srgbClr val="FFFFFF"/>
                </a:solidFill>
                <a:latin typeface="Poppins"/>
              </a:rPr>
              <a:t> Archana Ganapathy  - CB.EN.U4CSE20407</a:t>
            </a:r>
          </a:p>
          <a:p>
            <a:pPr marL="505214" indent="-252607" lvl="1">
              <a:lnSpc>
                <a:spcPts val="3276"/>
              </a:lnSpc>
              <a:buFont typeface="Arial"/>
              <a:buChar char="•"/>
            </a:pPr>
            <a:r>
              <a:rPr lang="en-US" sz="2340">
                <a:solidFill>
                  <a:srgbClr val="FFFFFF"/>
                </a:solidFill>
                <a:latin typeface="Poppins"/>
              </a:rPr>
              <a:t> Gokul S                           - CB.EN.U4CSE20420</a:t>
            </a:r>
          </a:p>
        </p:txBody>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566906" y="548303"/>
            <a:ext cx="6054300" cy="6054300"/>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8922123" y="903519"/>
            <a:ext cx="5343866" cy="5343866"/>
          </a:xfrm>
          <a:prstGeom prst="rect">
            <a:avLst/>
          </a:prstGeom>
        </p:spPr>
      </p:pic>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887540" y="630450"/>
            <a:ext cx="6054300" cy="6054300"/>
          </a:xfrm>
          <a:prstGeom prst="rect">
            <a:avLst/>
          </a:prstGeom>
        </p:spPr>
      </p:pic>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4532323" y="985667"/>
            <a:ext cx="5343866" cy="5343866"/>
          </a:xfrm>
          <a:prstGeom prst="rect">
            <a:avLst/>
          </a:prstGeom>
        </p:spPr>
      </p:pic>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520969" y="1099097"/>
            <a:ext cx="8711662" cy="4348654"/>
          </a:xfrm>
          <a:prstGeom prst="rect">
            <a:avLst/>
          </a:prstGeom>
        </p:spPr>
        <p:txBody>
          <a:bodyPr anchor="t" rtlCol="false" tIns="0" lIns="0" bIns="0" rIns="0">
            <a:spAutoFit/>
          </a:bodyPr>
          <a:lstStyle/>
          <a:p>
            <a:pPr algn="just">
              <a:lnSpc>
                <a:spcPts val="2860"/>
              </a:lnSpc>
            </a:pPr>
            <a:r>
              <a:rPr lang="en-US" sz="2043">
                <a:solidFill>
                  <a:srgbClr val="F5D142"/>
                </a:solidFill>
                <a:latin typeface="Poppins Bold"/>
              </a:rPr>
              <a:t>How is it used here?</a:t>
            </a:r>
          </a:p>
          <a:p>
            <a:pPr algn="just">
              <a:lnSpc>
                <a:spcPts val="2860"/>
              </a:lnSpc>
            </a:pPr>
          </a:p>
          <a:p>
            <a:pPr algn="just">
              <a:lnSpc>
                <a:spcPts val="2860"/>
              </a:lnSpc>
            </a:pPr>
            <a:r>
              <a:rPr lang="en-US" sz="2043">
                <a:solidFill>
                  <a:srgbClr val="FFFFFF"/>
                </a:solidFill>
                <a:latin typeface="Poppins"/>
              </a:rPr>
              <a:t>Another use case for Bloom filters in movie review-giving applications is to perform </a:t>
            </a:r>
            <a:r>
              <a:rPr lang="en-US" sz="2043">
                <a:solidFill>
                  <a:srgbClr val="FFFFFF"/>
                </a:solidFill>
                <a:latin typeface="Poppins Bold"/>
              </a:rPr>
              <a:t>approximate set membership testing</a:t>
            </a:r>
            <a:r>
              <a:rPr lang="en-US" sz="2043">
                <a:solidFill>
                  <a:srgbClr val="FFFFFF"/>
                </a:solidFill>
                <a:latin typeface="Poppins"/>
              </a:rPr>
              <a:t>.</a:t>
            </a:r>
          </a:p>
          <a:p>
            <a:pPr algn="just" marL="441118" indent="-220559" lvl="1">
              <a:lnSpc>
                <a:spcPts val="2860"/>
              </a:lnSpc>
              <a:buFont typeface="Arial"/>
              <a:buChar char="•"/>
            </a:pPr>
            <a:r>
              <a:rPr lang="en-US" sz="2043">
                <a:solidFill>
                  <a:srgbClr val="FFFFFF"/>
                </a:solidFill>
                <a:latin typeface="Poppins"/>
              </a:rPr>
              <a:t>For example, a movie review website may want to display the </a:t>
            </a:r>
            <a:r>
              <a:rPr lang="en-US" sz="2043">
                <a:solidFill>
                  <a:srgbClr val="FFFFFF"/>
                </a:solidFill>
                <a:latin typeface="Poppins Bold"/>
              </a:rPr>
              <a:t>most popular movies</a:t>
            </a:r>
            <a:r>
              <a:rPr lang="en-US" sz="2043">
                <a:solidFill>
                  <a:srgbClr val="FFFFFF"/>
                </a:solidFill>
                <a:latin typeface="Poppins"/>
              </a:rPr>
              <a:t> based on the number of reviews submitted. </a:t>
            </a:r>
          </a:p>
          <a:p>
            <a:pPr algn="just" marL="441118" indent="-220559" lvl="1">
              <a:lnSpc>
                <a:spcPts val="2860"/>
              </a:lnSpc>
              <a:buFont typeface="Arial"/>
              <a:buChar char="•"/>
            </a:pPr>
            <a:r>
              <a:rPr lang="en-US" sz="2043">
                <a:solidFill>
                  <a:srgbClr val="FFFFFF"/>
                </a:solidFill>
                <a:latin typeface="Poppins"/>
              </a:rPr>
              <a:t>By using a Bloom filter to store the hash values of movie titles that have been reviewed, we can estimate the number of reviews for each movie in constant time and with a small memory footprint.</a:t>
            </a:r>
          </a:p>
          <a:p>
            <a:pPr algn="just">
              <a:lnSpc>
                <a:spcPts val="2860"/>
              </a:lnSpc>
            </a:pP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060015" y="5244362"/>
            <a:ext cx="1633569" cy="1721194"/>
          </a:xfrm>
          <a:prstGeom prst="rect">
            <a:avLst/>
          </a:prstGeom>
        </p:spPr>
      </p:pic>
      <p:sp>
        <p:nvSpPr>
          <p:cNvPr name="TextBox 4" id="4"/>
          <p:cNvSpPr txBox="true"/>
          <p:nvPr/>
        </p:nvSpPr>
        <p:spPr>
          <a:xfrm rot="0">
            <a:off x="520969" y="519666"/>
            <a:ext cx="6404489" cy="518958"/>
          </a:xfrm>
          <a:prstGeom prst="rect">
            <a:avLst/>
          </a:prstGeom>
        </p:spPr>
        <p:txBody>
          <a:bodyPr anchor="t" rtlCol="false" tIns="0" lIns="0" bIns="0" rIns="0">
            <a:spAutoFit/>
          </a:bodyPr>
          <a:lstStyle/>
          <a:p>
            <a:pPr>
              <a:lnSpc>
                <a:spcPts val="3842"/>
              </a:lnSpc>
            </a:pPr>
            <a:r>
              <a:rPr lang="en-US" sz="4045" spc="-202">
                <a:solidFill>
                  <a:srgbClr val="FFFFFF"/>
                </a:solidFill>
                <a:latin typeface="League Spartan"/>
              </a:rPr>
              <a:t>Solution - Bloom Filtering</a:t>
            </a:r>
          </a:p>
        </p:txBody>
      </p:sp>
      <p:sp>
        <p:nvSpPr>
          <p:cNvPr name="TextBox 5" id="5"/>
          <p:cNvSpPr txBox="true"/>
          <p:nvPr/>
        </p:nvSpPr>
        <p:spPr>
          <a:xfrm rot="0">
            <a:off x="3778672" y="5409650"/>
            <a:ext cx="1098128" cy="372745"/>
          </a:xfrm>
          <a:prstGeom prst="rect">
            <a:avLst/>
          </a:prstGeom>
        </p:spPr>
        <p:txBody>
          <a:bodyPr anchor="t" rtlCol="false" tIns="0" lIns="0" bIns="0" rIns="0">
            <a:spAutoFit/>
          </a:bodyPr>
          <a:lstStyle/>
          <a:p>
            <a:pPr algn="ctr">
              <a:lnSpc>
                <a:spcPts val="3079"/>
              </a:lnSpc>
            </a:pPr>
            <a:r>
              <a:rPr lang="en-US" sz="2199">
                <a:solidFill>
                  <a:srgbClr val="FFFFFF"/>
                </a:solidFill>
                <a:latin typeface="Canva Sans"/>
              </a:rPr>
              <a:t>Reviews</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487897" y="1247612"/>
            <a:ext cx="2926395" cy="1351095"/>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4034664" y="2853066"/>
            <a:ext cx="2014839" cy="2266179"/>
          </a:xfrm>
          <a:prstGeom prst="rect">
            <a:avLst/>
          </a:prstGeom>
        </p:spPr>
      </p:pic>
      <p:sp>
        <p:nvSpPr>
          <p:cNvPr name="TextBox 4" id="4"/>
          <p:cNvSpPr txBox="true"/>
          <p:nvPr/>
        </p:nvSpPr>
        <p:spPr>
          <a:xfrm rot="0">
            <a:off x="365392" y="519666"/>
            <a:ext cx="5487082" cy="518958"/>
          </a:xfrm>
          <a:prstGeom prst="rect">
            <a:avLst/>
          </a:prstGeom>
        </p:spPr>
        <p:txBody>
          <a:bodyPr anchor="t" rtlCol="false" tIns="0" lIns="0" bIns="0" rIns="0">
            <a:spAutoFit/>
          </a:bodyPr>
          <a:lstStyle/>
          <a:p>
            <a:pPr>
              <a:lnSpc>
                <a:spcPts val="3842"/>
              </a:lnSpc>
            </a:pPr>
            <a:r>
              <a:rPr lang="en-US" sz="4045" spc="-202">
                <a:solidFill>
                  <a:srgbClr val="FFFFFF"/>
                </a:solidFill>
                <a:latin typeface="League Spartan"/>
              </a:rPr>
              <a:t>Sub Problem - 4</a:t>
            </a:r>
          </a:p>
        </p:txBody>
      </p:sp>
      <p:sp>
        <p:nvSpPr>
          <p:cNvPr name="TextBox 5" id="5"/>
          <p:cNvSpPr txBox="true"/>
          <p:nvPr/>
        </p:nvSpPr>
        <p:spPr>
          <a:xfrm rot="0">
            <a:off x="365392" y="1190462"/>
            <a:ext cx="5684111" cy="1453054"/>
          </a:xfrm>
          <a:prstGeom prst="rect">
            <a:avLst/>
          </a:prstGeom>
        </p:spPr>
        <p:txBody>
          <a:bodyPr anchor="t" rtlCol="false" tIns="0" lIns="0" bIns="0" rIns="0">
            <a:spAutoFit/>
          </a:bodyPr>
          <a:lstStyle/>
          <a:p>
            <a:pPr algn="just">
              <a:lnSpc>
                <a:spcPts val="2860"/>
              </a:lnSpc>
            </a:pPr>
            <a:r>
              <a:rPr lang="en-US" sz="2043">
                <a:solidFill>
                  <a:srgbClr val="FFFFFF"/>
                </a:solidFill>
                <a:latin typeface="Poppins"/>
              </a:rPr>
              <a:t>To apply </a:t>
            </a:r>
            <a:r>
              <a:rPr lang="en-US" sz="2043">
                <a:solidFill>
                  <a:srgbClr val="F4C21C"/>
                </a:solidFill>
                <a:latin typeface="Poppins Bold"/>
              </a:rPr>
              <a:t>Market Basket Analysis (MBA)</a:t>
            </a:r>
            <a:r>
              <a:rPr lang="en-US" sz="2043">
                <a:solidFill>
                  <a:srgbClr val="FFFFFF"/>
                </a:solidFill>
                <a:latin typeface="Poppins"/>
              </a:rPr>
              <a:t> techniques to identify patterns of co-occurrence among movies that are </a:t>
            </a:r>
            <a:r>
              <a:rPr lang="en-US" sz="2043">
                <a:solidFill>
                  <a:srgbClr val="FFFFFF"/>
                </a:solidFill>
                <a:latin typeface="Poppins Bold"/>
              </a:rPr>
              <a:t>frequently reviewed together</a:t>
            </a:r>
            <a:r>
              <a:rPr lang="en-US" sz="2043">
                <a:solidFill>
                  <a:srgbClr val="FFFFFF"/>
                </a:solidFill>
                <a:latin typeface="Poppins"/>
              </a:rPr>
              <a:t> by users. </a:t>
            </a:r>
          </a:p>
        </p:txBody>
      </p:sp>
      <p:sp>
        <p:nvSpPr>
          <p:cNvPr name="TextBox 6" id="6"/>
          <p:cNvSpPr txBox="true"/>
          <p:nvPr/>
        </p:nvSpPr>
        <p:spPr>
          <a:xfrm rot="0">
            <a:off x="656996" y="5350622"/>
            <a:ext cx="8365084" cy="1443609"/>
          </a:xfrm>
          <a:prstGeom prst="rect">
            <a:avLst/>
          </a:prstGeom>
        </p:spPr>
        <p:txBody>
          <a:bodyPr anchor="t" rtlCol="false" tIns="0" lIns="0" bIns="0" rIns="0">
            <a:spAutoFit/>
          </a:bodyPr>
          <a:lstStyle/>
          <a:p>
            <a:pPr>
              <a:lnSpc>
                <a:spcPts val="2855"/>
              </a:lnSpc>
            </a:pPr>
            <a:r>
              <a:rPr lang="en-US" sz="2039">
                <a:solidFill>
                  <a:srgbClr val="FFFFFF"/>
                </a:solidFill>
                <a:latin typeface="Canva Sans"/>
              </a:rPr>
              <a:t>The objective is to uncover </a:t>
            </a:r>
            <a:r>
              <a:rPr lang="en-US" sz="2039">
                <a:solidFill>
                  <a:srgbClr val="FFFFFF"/>
                </a:solidFill>
                <a:latin typeface="Canva Sans Bold"/>
              </a:rPr>
              <a:t>associations</a:t>
            </a:r>
            <a:r>
              <a:rPr lang="en-US" sz="2039">
                <a:solidFill>
                  <a:srgbClr val="FFFFFF"/>
                </a:solidFill>
                <a:latin typeface="Canva Sans"/>
              </a:rPr>
              <a:t> and </a:t>
            </a:r>
            <a:r>
              <a:rPr lang="en-US" sz="2039">
                <a:solidFill>
                  <a:srgbClr val="FFFFFF"/>
                </a:solidFill>
                <a:latin typeface="Canva Sans Bold"/>
              </a:rPr>
              <a:t>dependencies</a:t>
            </a:r>
            <a:r>
              <a:rPr lang="en-US" sz="2039">
                <a:solidFill>
                  <a:srgbClr val="FFFFFF"/>
                </a:solidFill>
                <a:latin typeface="Canva Sans"/>
              </a:rPr>
              <a:t> between movies based on user reviews and recommend related movies to enhance user experience and support personalized movie recommendations.</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365392" y="1511126"/>
            <a:ext cx="9088015" cy="3986704"/>
          </a:xfrm>
          <a:prstGeom prst="rect">
            <a:avLst/>
          </a:prstGeom>
        </p:spPr>
        <p:txBody>
          <a:bodyPr anchor="t" rtlCol="false" tIns="0" lIns="0" bIns="0" rIns="0">
            <a:spAutoFit/>
          </a:bodyPr>
          <a:lstStyle/>
          <a:p>
            <a:pPr algn="just">
              <a:lnSpc>
                <a:spcPts val="2860"/>
              </a:lnSpc>
            </a:pPr>
            <a:r>
              <a:rPr lang="en-US" sz="2043">
                <a:solidFill>
                  <a:srgbClr val="FFDE59"/>
                </a:solidFill>
                <a:latin typeface="Poppins Bold"/>
              </a:rPr>
              <a:t>What is MBA?</a:t>
            </a:r>
          </a:p>
          <a:p>
            <a:pPr algn="just">
              <a:lnSpc>
                <a:spcPts val="2860"/>
              </a:lnSpc>
            </a:pPr>
          </a:p>
          <a:p>
            <a:pPr algn="just">
              <a:lnSpc>
                <a:spcPts val="2860"/>
              </a:lnSpc>
            </a:pPr>
            <a:r>
              <a:rPr lang="en-US" sz="2043">
                <a:solidFill>
                  <a:srgbClr val="FFFFFF"/>
                </a:solidFill>
                <a:latin typeface="Poppins"/>
              </a:rPr>
              <a:t>Market basket analysis is a data mining technique that is commonly used in retail and e-commerce to identify patterns of co-occurrence among products that are </a:t>
            </a:r>
            <a:r>
              <a:rPr lang="en-US" sz="2043">
                <a:solidFill>
                  <a:srgbClr val="FFFFFF"/>
                </a:solidFill>
                <a:latin typeface="Poppins Bold"/>
              </a:rPr>
              <a:t>frequently purchased together</a:t>
            </a:r>
            <a:r>
              <a:rPr lang="en-US" sz="2043">
                <a:solidFill>
                  <a:srgbClr val="FFFFFF"/>
                </a:solidFill>
                <a:latin typeface="Poppins"/>
              </a:rPr>
              <a:t>. In the context of a movie-reviewing application, market basket analysis could be used to identify patterns of </a:t>
            </a:r>
            <a:r>
              <a:rPr lang="en-US" sz="2043">
                <a:solidFill>
                  <a:srgbClr val="FFFFFF"/>
                </a:solidFill>
                <a:latin typeface="Poppins Bold"/>
              </a:rPr>
              <a:t>co-occurrence</a:t>
            </a:r>
            <a:r>
              <a:rPr lang="en-US" sz="2043">
                <a:solidFill>
                  <a:srgbClr val="FFFFFF"/>
                </a:solidFill>
                <a:latin typeface="Poppins"/>
              </a:rPr>
              <a:t> among movies that are frequently reviewed together by users.</a:t>
            </a:r>
          </a:p>
          <a:p>
            <a:pPr algn="just">
              <a:lnSpc>
                <a:spcPts val="2860"/>
              </a:lnSpc>
            </a:pPr>
          </a:p>
          <a:p>
            <a:pPr algn="just">
              <a:lnSpc>
                <a:spcPts val="2860"/>
              </a:lnSpc>
            </a:pPr>
          </a:p>
          <a:p>
            <a:pPr algn="just">
              <a:lnSpc>
                <a:spcPts val="2860"/>
              </a:lnSpc>
            </a:pP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3319550" y="4994859"/>
            <a:ext cx="3179700" cy="502971"/>
          </a:xfrm>
          <a:prstGeom prst="rect">
            <a:avLst/>
          </a:prstGeom>
        </p:spPr>
      </p:pic>
      <p:sp>
        <p:nvSpPr>
          <p:cNvPr name="TextBox 4" id="4"/>
          <p:cNvSpPr txBox="true"/>
          <p:nvPr/>
        </p:nvSpPr>
        <p:spPr>
          <a:xfrm rot="0">
            <a:off x="365392" y="519666"/>
            <a:ext cx="5487082" cy="518958"/>
          </a:xfrm>
          <a:prstGeom prst="rect">
            <a:avLst/>
          </a:prstGeom>
        </p:spPr>
        <p:txBody>
          <a:bodyPr anchor="t" rtlCol="false" tIns="0" lIns="0" bIns="0" rIns="0">
            <a:spAutoFit/>
          </a:bodyPr>
          <a:lstStyle/>
          <a:p>
            <a:pPr>
              <a:lnSpc>
                <a:spcPts val="3842"/>
              </a:lnSpc>
            </a:pPr>
            <a:r>
              <a:rPr lang="en-US" sz="4045" spc="-202">
                <a:solidFill>
                  <a:srgbClr val="FFFFFF"/>
                </a:solidFill>
                <a:latin typeface="League Spartan"/>
              </a:rPr>
              <a:t>Solution - MBA</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332792" y="1423397"/>
            <a:ext cx="9088015" cy="3986704"/>
          </a:xfrm>
          <a:prstGeom prst="rect">
            <a:avLst/>
          </a:prstGeom>
        </p:spPr>
        <p:txBody>
          <a:bodyPr anchor="t" rtlCol="false" tIns="0" lIns="0" bIns="0" rIns="0">
            <a:spAutoFit/>
          </a:bodyPr>
          <a:lstStyle/>
          <a:p>
            <a:pPr algn="just">
              <a:lnSpc>
                <a:spcPts val="2860"/>
              </a:lnSpc>
            </a:pPr>
            <a:r>
              <a:rPr lang="en-US" sz="2043">
                <a:solidFill>
                  <a:srgbClr val="FFDE59"/>
                </a:solidFill>
                <a:latin typeface="Poppins Bold"/>
              </a:rPr>
              <a:t>How is it used here?</a:t>
            </a:r>
          </a:p>
          <a:p>
            <a:pPr algn="just">
              <a:lnSpc>
                <a:spcPts val="2860"/>
              </a:lnSpc>
            </a:pPr>
          </a:p>
          <a:p>
            <a:pPr algn="just">
              <a:lnSpc>
                <a:spcPts val="2860"/>
              </a:lnSpc>
            </a:pPr>
            <a:r>
              <a:rPr lang="en-US" sz="2043">
                <a:solidFill>
                  <a:srgbClr val="FFFFFF"/>
                </a:solidFill>
                <a:latin typeface="Poppins"/>
              </a:rPr>
              <a:t>For example, by analyzing a large dataset of movie reviews, it may be possible to identify that users who reviewed the movie "The Godfather" also frequently reviewed "The Godfather: Part II" and "Goodfellas". This information could be used to suggest related movies to users who enjoyed "The Godfather", or to </a:t>
            </a:r>
            <a:r>
              <a:rPr lang="en-US" sz="2043">
                <a:solidFill>
                  <a:srgbClr val="FFFFFF"/>
                </a:solidFill>
                <a:latin typeface="Poppins Bold"/>
              </a:rPr>
              <a:t>inform marketing and advertising</a:t>
            </a:r>
            <a:r>
              <a:rPr lang="en-US" sz="2043">
                <a:solidFill>
                  <a:srgbClr val="FFFFFF"/>
                </a:solidFill>
                <a:latin typeface="Poppins"/>
              </a:rPr>
              <a:t> campaigns for related movies.</a:t>
            </a:r>
          </a:p>
          <a:p>
            <a:pPr algn="just">
              <a:lnSpc>
                <a:spcPts val="2860"/>
              </a:lnSpc>
            </a:pPr>
          </a:p>
          <a:p>
            <a:pPr algn="just">
              <a:lnSpc>
                <a:spcPts val="2860"/>
              </a:lnSpc>
            </a:pPr>
          </a:p>
          <a:p>
            <a:pPr algn="just">
              <a:lnSpc>
                <a:spcPts val="2860"/>
              </a:lnSpc>
            </a:pP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012585" y="4525908"/>
            <a:ext cx="2192697" cy="2325749"/>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6097314" y="4648896"/>
            <a:ext cx="1856669" cy="2079772"/>
          </a:xfrm>
          <a:prstGeom prst="rect">
            <a:avLst/>
          </a:prstGeom>
        </p:spPr>
      </p:pic>
      <p:sp>
        <p:nvSpPr>
          <p:cNvPr name="TextBox 5" id="5"/>
          <p:cNvSpPr txBox="true"/>
          <p:nvPr/>
        </p:nvSpPr>
        <p:spPr>
          <a:xfrm rot="0">
            <a:off x="365392" y="519666"/>
            <a:ext cx="5487082" cy="518958"/>
          </a:xfrm>
          <a:prstGeom prst="rect">
            <a:avLst/>
          </a:prstGeom>
        </p:spPr>
        <p:txBody>
          <a:bodyPr anchor="t" rtlCol="false" tIns="0" lIns="0" bIns="0" rIns="0">
            <a:spAutoFit/>
          </a:bodyPr>
          <a:lstStyle/>
          <a:p>
            <a:pPr>
              <a:lnSpc>
                <a:spcPts val="3842"/>
              </a:lnSpc>
            </a:pPr>
            <a:r>
              <a:rPr lang="en-US" sz="4045" spc="-202">
                <a:solidFill>
                  <a:srgbClr val="FFFFFF"/>
                </a:solidFill>
                <a:latin typeface="League Spartan"/>
              </a:rPr>
              <a:t>Solution - MBA</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332792" y="1423397"/>
            <a:ext cx="9088015" cy="3986704"/>
          </a:xfrm>
          <a:prstGeom prst="rect">
            <a:avLst/>
          </a:prstGeom>
        </p:spPr>
        <p:txBody>
          <a:bodyPr anchor="t" rtlCol="false" tIns="0" lIns="0" bIns="0" rIns="0">
            <a:spAutoFit/>
          </a:bodyPr>
          <a:lstStyle/>
          <a:p>
            <a:pPr algn="just">
              <a:lnSpc>
                <a:spcPts val="2860"/>
              </a:lnSpc>
            </a:pPr>
            <a:r>
              <a:rPr lang="en-US" sz="2043">
                <a:solidFill>
                  <a:srgbClr val="FFDE59"/>
                </a:solidFill>
                <a:latin typeface="Poppins Bold"/>
              </a:rPr>
              <a:t>How is it used here?</a:t>
            </a:r>
          </a:p>
          <a:p>
            <a:pPr algn="just">
              <a:lnSpc>
                <a:spcPts val="2860"/>
              </a:lnSpc>
            </a:pPr>
          </a:p>
          <a:p>
            <a:pPr algn="just">
              <a:lnSpc>
                <a:spcPts val="2860"/>
              </a:lnSpc>
            </a:pPr>
            <a:r>
              <a:rPr lang="en-US" sz="2043">
                <a:solidFill>
                  <a:srgbClr val="FFFFFF"/>
                </a:solidFill>
                <a:latin typeface="Poppins"/>
              </a:rPr>
              <a:t>Market basket analysis can also be used to identify user segments based on their </a:t>
            </a:r>
            <a:r>
              <a:rPr lang="en-US" sz="2043">
                <a:solidFill>
                  <a:srgbClr val="FFFFFF"/>
                </a:solidFill>
                <a:latin typeface="Poppins Bold"/>
              </a:rPr>
              <a:t>preferences</a:t>
            </a:r>
            <a:r>
              <a:rPr lang="en-US" sz="2043">
                <a:solidFill>
                  <a:srgbClr val="FFFFFF"/>
                </a:solidFill>
                <a:latin typeface="Poppins"/>
              </a:rPr>
              <a:t>. For example, users who frequently review </a:t>
            </a:r>
            <a:r>
              <a:rPr lang="en-US" sz="2043">
                <a:solidFill>
                  <a:srgbClr val="FFFFFF"/>
                </a:solidFill>
                <a:latin typeface="Poppins Bold"/>
              </a:rPr>
              <a:t>action</a:t>
            </a:r>
            <a:r>
              <a:rPr lang="en-US" sz="2043">
                <a:solidFill>
                  <a:srgbClr val="FFFFFF"/>
                </a:solidFill>
                <a:latin typeface="Poppins"/>
              </a:rPr>
              <a:t> movies may also be more likely to review </a:t>
            </a:r>
            <a:r>
              <a:rPr lang="en-US" sz="2043">
                <a:solidFill>
                  <a:srgbClr val="FFFFFF"/>
                </a:solidFill>
                <a:latin typeface="Poppins Bold"/>
              </a:rPr>
              <a:t>science fiction</a:t>
            </a:r>
            <a:r>
              <a:rPr lang="en-US" sz="2043">
                <a:solidFill>
                  <a:srgbClr val="FFFFFF"/>
                </a:solidFill>
                <a:latin typeface="Poppins"/>
              </a:rPr>
              <a:t> movies. This information could be used to target marketing campaigns and promotions to users who are likely to be interested in specific genres of movies.</a:t>
            </a:r>
          </a:p>
          <a:p>
            <a:pPr algn="just">
              <a:lnSpc>
                <a:spcPts val="2860"/>
              </a:lnSpc>
            </a:pPr>
          </a:p>
          <a:p>
            <a:pPr algn="just">
              <a:lnSpc>
                <a:spcPts val="2860"/>
              </a:lnSpc>
            </a:pPr>
          </a:p>
          <a:p>
            <a:pPr algn="just">
              <a:lnSpc>
                <a:spcPts val="2860"/>
              </a:lnSpc>
            </a:pP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3571206" y="4387797"/>
            <a:ext cx="2454747" cy="2195883"/>
          </a:xfrm>
          <a:prstGeom prst="rect">
            <a:avLst/>
          </a:prstGeom>
        </p:spPr>
      </p:pic>
      <p:sp>
        <p:nvSpPr>
          <p:cNvPr name="TextBox 4" id="4"/>
          <p:cNvSpPr txBox="true"/>
          <p:nvPr/>
        </p:nvSpPr>
        <p:spPr>
          <a:xfrm rot="0">
            <a:off x="365392" y="519666"/>
            <a:ext cx="5487082" cy="518958"/>
          </a:xfrm>
          <a:prstGeom prst="rect">
            <a:avLst/>
          </a:prstGeom>
        </p:spPr>
        <p:txBody>
          <a:bodyPr anchor="t" rtlCol="false" tIns="0" lIns="0" bIns="0" rIns="0">
            <a:spAutoFit/>
          </a:bodyPr>
          <a:lstStyle/>
          <a:p>
            <a:pPr>
              <a:lnSpc>
                <a:spcPts val="3842"/>
              </a:lnSpc>
            </a:pPr>
            <a:r>
              <a:rPr lang="en-US" sz="4045" spc="-202">
                <a:solidFill>
                  <a:srgbClr val="FFFFFF"/>
                </a:solidFill>
                <a:latin typeface="League Spartan"/>
              </a:rPr>
              <a:t>Solution - MBA</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6837003">
            <a:off x="5975092" y="1923160"/>
            <a:ext cx="768708" cy="768708"/>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5852160" y="-11218"/>
            <a:ext cx="3901440" cy="2099684"/>
          </a:xfrm>
          <a:prstGeom prst="rect">
            <a:avLst/>
          </a:prstGeom>
        </p:spPr>
      </p:pic>
      <p:sp>
        <p:nvSpPr>
          <p:cNvPr name="TextBox 4" id="4"/>
          <p:cNvSpPr txBox="true"/>
          <p:nvPr/>
        </p:nvSpPr>
        <p:spPr>
          <a:xfrm rot="0">
            <a:off x="365392" y="519666"/>
            <a:ext cx="5487082" cy="518958"/>
          </a:xfrm>
          <a:prstGeom prst="rect">
            <a:avLst/>
          </a:prstGeom>
        </p:spPr>
        <p:txBody>
          <a:bodyPr anchor="t" rtlCol="false" tIns="0" lIns="0" bIns="0" rIns="0">
            <a:spAutoFit/>
          </a:bodyPr>
          <a:lstStyle/>
          <a:p>
            <a:pPr>
              <a:lnSpc>
                <a:spcPts val="3842"/>
              </a:lnSpc>
            </a:pPr>
            <a:r>
              <a:rPr lang="en-US" sz="4045" spc="-202">
                <a:solidFill>
                  <a:srgbClr val="FFFFFF"/>
                </a:solidFill>
                <a:latin typeface="League Spartan"/>
              </a:rPr>
              <a:t>Sub Problem - 5</a:t>
            </a:r>
          </a:p>
        </p:txBody>
      </p:sp>
      <p:sp>
        <p:nvSpPr>
          <p:cNvPr name="TextBox 5" id="5"/>
          <p:cNvSpPr txBox="true"/>
          <p:nvPr/>
        </p:nvSpPr>
        <p:spPr>
          <a:xfrm rot="0">
            <a:off x="365392" y="1190462"/>
            <a:ext cx="5210372" cy="2176954"/>
          </a:xfrm>
          <a:prstGeom prst="rect">
            <a:avLst/>
          </a:prstGeom>
        </p:spPr>
        <p:txBody>
          <a:bodyPr anchor="t" rtlCol="false" tIns="0" lIns="0" bIns="0" rIns="0">
            <a:spAutoFit/>
          </a:bodyPr>
          <a:lstStyle/>
          <a:p>
            <a:pPr algn="just">
              <a:lnSpc>
                <a:spcPts val="2860"/>
              </a:lnSpc>
            </a:pPr>
            <a:r>
              <a:rPr lang="en-US" sz="2043">
                <a:solidFill>
                  <a:srgbClr val="FFFFFF"/>
                </a:solidFill>
                <a:latin typeface="Poppins"/>
              </a:rPr>
              <a:t>Using the </a:t>
            </a:r>
            <a:r>
              <a:rPr lang="en-US" sz="2043">
                <a:solidFill>
                  <a:srgbClr val="F5D142"/>
                </a:solidFill>
                <a:latin typeface="Poppins Bold"/>
              </a:rPr>
              <a:t>DGIM algorithm</a:t>
            </a:r>
            <a:r>
              <a:rPr lang="en-US" sz="2043">
                <a:solidFill>
                  <a:srgbClr val="FFFFFF"/>
                </a:solidFill>
                <a:latin typeface="Poppins"/>
              </a:rPr>
              <a:t>, the system should be capable of processing a continuous stream of reviews and providing approximate </a:t>
            </a:r>
            <a:r>
              <a:rPr lang="en-US" sz="2043">
                <a:solidFill>
                  <a:srgbClr val="FFFFFF"/>
                </a:solidFill>
                <a:latin typeface="Poppins Bold"/>
              </a:rPr>
              <a:t>counts of positive and negative sentiments</a:t>
            </a:r>
            <a:r>
              <a:rPr lang="en-US" sz="2043">
                <a:solidFill>
                  <a:srgbClr val="FFFFFF"/>
                </a:solidFill>
                <a:latin typeface="Poppins"/>
              </a:rPr>
              <a:t> within a specified time window.</a:t>
            </a:r>
          </a:p>
        </p:txBody>
      </p:sp>
      <p:sp>
        <p:nvSpPr>
          <p:cNvPr name="TextBox 6" id="6"/>
          <p:cNvSpPr txBox="true"/>
          <p:nvPr/>
        </p:nvSpPr>
        <p:spPr>
          <a:xfrm rot="0">
            <a:off x="263188" y="3759867"/>
            <a:ext cx="9227223" cy="2956560"/>
          </a:xfrm>
          <a:prstGeom prst="rect">
            <a:avLst/>
          </a:prstGeom>
        </p:spPr>
        <p:txBody>
          <a:bodyPr anchor="t" rtlCol="false" tIns="0" lIns="0" bIns="0" rIns="0">
            <a:spAutoFit/>
          </a:bodyPr>
          <a:lstStyle/>
          <a:p>
            <a:pPr marL="453390" indent="-226695" lvl="1">
              <a:lnSpc>
                <a:spcPts val="2940"/>
              </a:lnSpc>
              <a:buFont typeface="Arial"/>
              <a:buChar char="•"/>
            </a:pPr>
            <a:r>
              <a:rPr lang="en-US" sz="2100">
                <a:solidFill>
                  <a:srgbClr val="FFFFFF"/>
                </a:solidFill>
                <a:latin typeface="Canva Sans"/>
              </a:rPr>
              <a:t>The DGIM algorithm itself may not be directly applicable to movie review-giving applications, as it is primarily designed for estimating the number of events or occurrences in a continuous data stream. </a:t>
            </a:r>
          </a:p>
          <a:p>
            <a:pPr marL="453390" indent="-226695" lvl="1">
              <a:lnSpc>
                <a:spcPts val="2940"/>
              </a:lnSpc>
              <a:buFont typeface="Arial"/>
              <a:buChar char="•"/>
            </a:pPr>
            <a:r>
              <a:rPr lang="en-US" sz="2100">
                <a:solidFill>
                  <a:srgbClr val="FFFFFF"/>
                </a:solidFill>
                <a:latin typeface="Canva Sans"/>
              </a:rPr>
              <a:t>However, the underlying principles of the algorithm, such as </a:t>
            </a:r>
            <a:r>
              <a:rPr lang="en-US" sz="2100">
                <a:solidFill>
                  <a:srgbClr val="FFFFFF"/>
                </a:solidFill>
                <a:latin typeface="Canva Sans Bold"/>
              </a:rPr>
              <a:t>maintaining a sliding window</a:t>
            </a:r>
            <a:r>
              <a:rPr lang="en-US" sz="2100">
                <a:solidFill>
                  <a:srgbClr val="FFFFFF"/>
                </a:solidFill>
                <a:latin typeface="Canva Sans"/>
              </a:rPr>
              <a:t> of data and computing aggregates over that window, can be useful in analyzing movie reviews and other types of text data.</a:t>
            </a:r>
          </a:p>
          <a:p>
            <a:pPr>
              <a:lnSpc>
                <a:spcPts val="2940"/>
              </a:lnSpc>
            </a:pP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365392" y="1511126"/>
            <a:ext cx="9088015" cy="5072554"/>
          </a:xfrm>
          <a:prstGeom prst="rect">
            <a:avLst/>
          </a:prstGeom>
        </p:spPr>
        <p:txBody>
          <a:bodyPr anchor="t" rtlCol="false" tIns="0" lIns="0" bIns="0" rIns="0">
            <a:spAutoFit/>
          </a:bodyPr>
          <a:lstStyle/>
          <a:p>
            <a:pPr algn="just">
              <a:lnSpc>
                <a:spcPts val="2860"/>
              </a:lnSpc>
            </a:pPr>
            <a:r>
              <a:rPr lang="en-US" sz="2043">
                <a:solidFill>
                  <a:srgbClr val="FFDE59"/>
                </a:solidFill>
                <a:latin typeface="Poppins Bold"/>
              </a:rPr>
              <a:t>How is it used here?</a:t>
            </a:r>
          </a:p>
          <a:p>
            <a:pPr algn="just">
              <a:lnSpc>
                <a:spcPts val="2860"/>
              </a:lnSpc>
            </a:pPr>
          </a:p>
          <a:p>
            <a:pPr algn="just">
              <a:lnSpc>
                <a:spcPts val="2860"/>
              </a:lnSpc>
            </a:pPr>
            <a:r>
              <a:rPr lang="en-US" sz="2043">
                <a:solidFill>
                  <a:srgbClr val="FFFFFF"/>
                </a:solidFill>
                <a:latin typeface="Poppins"/>
              </a:rPr>
              <a:t>In a movie review-giving application, one could use a sliding window approach to track the sentiment of reviews over time. </a:t>
            </a:r>
          </a:p>
          <a:p>
            <a:pPr algn="just" marL="441118" indent="-220559" lvl="1">
              <a:lnSpc>
                <a:spcPts val="2860"/>
              </a:lnSpc>
              <a:buFont typeface="Arial"/>
              <a:buChar char="•"/>
            </a:pPr>
            <a:r>
              <a:rPr lang="en-US" sz="2043">
                <a:solidFill>
                  <a:srgbClr val="FFFFFF"/>
                </a:solidFill>
                <a:latin typeface="Poppins"/>
              </a:rPr>
              <a:t>For example, by maintaining a sliding window of reviews for a particular movie, and </a:t>
            </a:r>
            <a:r>
              <a:rPr lang="en-US" sz="2043">
                <a:solidFill>
                  <a:srgbClr val="FFFFFF"/>
                </a:solidFill>
                <a:latin typeface="Poppins Bold"/>
              </a:rPr>
              <a:t>analyzing the sentiment</a:t>
            </a:r>
            <a:r>
              <a:rPr lang="en-US" sz="2043">
                <a:solidFill>
                  <a:srgbClr val="FFFFFF"/>
                </a:solidFill>
                <a:latin typeface="Poppins"/>
              </a:rPr>
              <a:t> of those reviews, one could </a:t>
            </a:r>
            <a:r>
              <a:rPr lang="en-US" sz="2043">
                <a:solidFill>
                  <a:srgbClr val="FFFFFF"/>
                </a:solidFill>
                <a:latin typeface="Poppins Bold"/>
              </a:rPr>
              <a:t>estimate how the movie's reception</a:t>
            </a:r>
            <a:r>
              <a:rPr lang="en-US" sz="2043">
                <a:solidFill>
                  <a:srgbClr val="FFFFFF"/>
                </a:solidFill>
                <a:latin typeface="Poppins"/>
              </a:rPr>
              <a:t> is changing over time. If the sentiment is consistently negative, it may be an indication that the movie is not well-received by audiences, while positive sentiment may indicate a popular or well-regarded movie.</a:t>
            </a:r>
          </a:p>
          <a:p>
            <a:pPr algn="just">
              <a:lnSpc>
                <a:spcPts val="2860"/>
              </a:lnSpc>
            </a:pPr>
          </a:p>
          <a:p>
            <a:pPr algn="just">
              <a:lnSpc>
                <a:spcPts val="2860"/>
              </a:lnSpc>
            </a:pPr>
          </a:p>
          <a:p>
            <a:pPr algn="just">
              <a:lnSpc>
                <a:spcPts val="2860"/>
              </a:lnSpc>
            </a:pP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333024" y="87580"/>
            <a:ext cx="2120384" cy="1902088"/>
          </a:xfrm>
          <a:prstGeom prst="rect">
            <a:avLst/>
          </a:prstGeom>
        </p:spPr>
      </p:pic>
      <p:sp>
        <p:nvSpPr>
          <p:cNvPr name="TextBox 4" id="4"/>
          <p:cNvSpPr txBox="true"/>
          <p:nvPr/>
        </p:nvSpPr>
        <p:spPr>
          <a:xfrm rot="0">
            <a:off x="365392" y="519666"/>
            <a:ext cx="5487082" cy="518958"/>
          </a:xfrm>
          <a:prstGeom prst="rect">
            <a:avLst/>
          </a:prstGeom>
        </p:spPr>
        <p:txBody>
          <a:bodyPr anchor="t" rtlCol="false" tIns="0" lIns="0" bIns="0" rIns="0">
            <a:spAutoFit/>
          </a:bodyPr>
          <a:lstStyle/>
          <a:p>
            <a:pPr>
              <a:lnSpc>
                <a:spcPts val="3842"/>
              </a:lnSpc>
            </a:pPr>
            <a:r>
              <a:rPr lang="en-US" sz="4045" spc="-202">
                <a:solidFill>
                  <a:srgbClr val="FFFFFF"/>
                </a:solidFill>
                <a:latin typeface="League Spartan"/>
              </a:rPr>
              <a:t>Solution - DGIM</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332792" y="1182705"/>
            <a:ext cx="9088015" cy="5072554"/>
          </a:xfrm>
          <a:prstGeom prst="rect">
            <a:avLst/>
          </a:prstGeom>
        </p:spPr>
        <p:txBody>
          <a:bodyPr anchor="t" rtlCol="false" tIns="0" lIns="0" bIns="0" rIns="0">
            <a:spAutoFit/>
          </a:bodyPr>
          <a:lstStyle/>
          <a:p>
            <a:pPr algn="just">
              <a:lnSpc>
                <a:spcPts val="2860"/>
              </a:lnSpc>
            </a:pPr>
            <a:r>
              <a:rPr lang="en-US" sz="2043">
                <a:solidFill>
                  <a:srgbClr val="FFDE59"/>
                </a:solidFill>
                <a:latin typeface="Poppins Bold"/>
              </a:rPr>
              <a:t>How is it used here?</a:t>
            </a:r>
          </a:p>
          <a:p>
            <a:pPr algn="just" marL="441118" indent="-220559" lvl="1">
              <a:lnSpc>
                <a:spcPts val="2860"/>
              </a:lnSpc>
              <a:buFont typeface="Arial"/>
              <a:buChar char="•"/>
            </a:pPr>
            <a:r>
              <a:rPr lang="en-US" sz="2043">
                <a:solidFill>
                  <a:srgbClr val="FFDE59"/>
                </a:solidFill>
                <a:latin typeface="Poppins"/>
              </a:rPr>
              <a:t> </a:t>
            </a:r>
            <a:r>
              <a:rPr lang="en-US" sz="2043">
                <a:solidFill>
                  <a:srgbClr val="F5D142"/>
                </a:solidFill>
                <a:latin typeface="Poppins"/>
              </a:rPr>
              <a:t>Count Estimation:</a:t>
            </a:r>
          </a:p>
          <a:p>
            <a:pPr algn="just" marL="441118" indent="-220559" lvl="1">
              <a:lnSpc>
                <a:spcPts val="2860"/>
              </a:lnSpc>
              <a:buFont typeface="Arial"/>
              <a:buChar char="•"/>
            </a:pPr>
            <a:r>
              <a:rPr lang="en-US" sz="2043">
                <a:solidFill>
                  <a:srgbClr val="FFFFFF"/>
                </a:solidFill>
                <a:latin typeface="Poppins"/>
              </a:rPr>
              <a:t>Use the buckets and their counts to estimate the total number of positive sentiments within a specified time window.</a:t>
            </a:r>
          </a:p>
          <a:p>
            <a:pPr algn="just" marL="441118" indent="-220559" lvl="1">
              <a:lnSpc>
                <a:spcPts val="2860"/>
              </a:lnSpc>
              <a:buFont typeface="Arial"/>
              <a:buChar char="•"/>
            </a:pPr>
            <a:r>
              <a:rPr lang="en-US" sz="2043">
                <a:solidFill>
                  <a:srgbClr val="FFFFFF"/>
                </a:solidFill>
                <a:latin typeface="Poppins"/>
              </a:rPr>
              <a:t>The estimation is based on the observation that buckets closer to the present have more weight in the count calculation.</a:t>
            </a:r>
          </a:p>
          <a:p>
            <a:pPr algn="just" marL="441118" indent="-220559" lvl="1">
              <a:lnSpc>
                <a:spcPts val="2860"/>
              </a:lnSpc>
              <a:buFont typeface="Arial"/>
              <a:buChar char="•"/>
            </a:pPr>
            <a:r>
              <a:rPr lang="en-US" sz="2043">
                <a:solidFill>
                  <a:srgbClr val="F5D142"/>
                </a:solidFill>
                <a:latin typeface="Poppins"/>
              </a:rPr>
              <a:t>Real-time Sentiment Distribution:</a:t>
            </a:r>
          </a:p>
          <a:p>
            <a:pPr algn="just" marL="441118" indent="-220559" lvl="1">
              <a:lnSpc>
                <a:spcPts val="2860"/>
              </a:lnSpc>
              <a:buFont typeface="Arial"/>
              <a:buChar char="•"/>
            </a:pPr>
            <a:r>
              <a:rPr lang="en-US" sz="2043">
                <a:solidFill>
                  <a:srgbClr val="FFFFFF"/>
                </a:solidFill>
                <a:latin typeface="Poppins"/>
              </a:rPr>
              <a:t>Provide real-time updates of the estimated positive sentiment count and its distribution over time.</a:t>
            </a:r>
          </a:p>
          <a:p>
            <a:pPr algn="just" marL="441118" indent="-220559" lvl="1">
              <a:lnSpc>
                <a:spcPts val="2860"/>
              </a:lnSpc>
              <a:buFont typeface="Arial"/>
              <a:buChar char="•"/>
            </a:pPr>
            <a:r>
              <a:rPr lang="en-US" sz="2043">
                <a:solidFill>
                  <a:srgbClr val="FFFFFF"/>
                </a:solidFill>
                <a:latin typeface="Poppins"/>
              </a:rPr>
              <a:t>Update the counts and distributions as new reviews arrive and old reviews fall outside the time window.</a:t>
            </a:r>
          </a:p>
          <a:p>
            <a:pPr algn="just">
              <a:lnSpc>
                <a:spcPts val="2860"/>
              </a:lnSpc>
            </a:pPr>
          </a:p>
          <a:p>
            <a:pPr algn="just">
              <a:lnSpc>
                <a:spcPts val="2860"/>
              </a:lnSpc>
            </a:pPr>
          </a:p>
          <a:p>
            <a:pPr algn="just">
              <a:lnSpc>
                <a:spcPts val="2860"/>
              </a:lnSpc>
            </a:pP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31520" y="5458097"/>
            <a:ext cx="1301319" cy="1463651"/>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3708810" y="5458097"/>
            <a:ext cx="1301319" cy="1463651"/>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20165" y="5458097"/>
            <a:ext cx="1301319" cy="1463651"/>
          </a:xfrm>
          <a:prstGeom prst="rect">
            <a:avLst/>
          </a:prstGeom>
        </p:spPr>
      </p:pic>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7116194" y="5258954"/>
            <a:ext cx="2094281" cy="1793466"/>
          </a:xfrm>
          <a:prstGeom prst="rect">
            <a:avLst/>
          </a:prstGeom>
        </p:spPr>
      </p:pic>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5522873" y="5922787"/>
            <a:ext cx="1302941" cy="465801"/>
          </a:xfrm>
          <a:prstGeom prst="rect">
            <a:avLst/>
          </a:prstGeom>
        </p:spPr>
      </p:pic>
      <p:sp>
        <p:nvSpPr>
          <p:cNvPr name="TextBox 8" id="8"/>
          <p:cNvSpPr txBox="true"/>
          <p:nvPr/>
        </p:nvSpPr>
        <p:spPr>
          <a:xfrm rot="0">
            <a:off x="365392" y="519666"/>
            <a:ext cx="5487082" cy="518958"/>
          </a:xfrm>
          <a:prstGeom prst="rect">
            <a:avLst/>
          </a:prstGeom>
        </p:spPr>
        <p:txBody>
          <a:bodyPr anchor="t" rtlCol="false" tIns="0" lIns="0" bIns="0" rIns="0">
            <a:spAutoFit/>
          </a:bodyPr>
          <a:lstStyle/>
          <a:p>
            <a:pPr>
              <a:lnSpc>
                <a:spcPts val="3842"/>
              </a:lnSpc>
            </a:pPr>
            <a:r>
              <a:rPr lang="en-US" sz="4045" spc="-202">
                <a:solidFill>
                  <a:srgbClr val="FFFFFF"/>
                </a:solidFill>
                <a:latin typeface="League Spartan"/>
              </a:rPr>
              <a:t>Solution - DGIM</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365392" y="2958926"/>
            <a:ext cx="9088015" cy="3624754"/>
          </a:xfrm>
          <a:prstGeom prst="rect">
            <a:avLst/>
          </a:prstGeom>
        </p:spPr>
        <p:txBody>
          <a:bodyPr anchor="t" rtlCol="false" tIns="0" lIns="0" bIns="0" rIns="0">
            <a:spAutoFit/>
          </a:bodyPr>
          <a:lstStyle/>
          <a:p>
            <a:pPr algn="just">
              <a:lnSpc>
                <a:spcPts val="2860"/>
              </a:lnSpc>
            </a:pPr>
            <a:r>
              <a:rPr lang="en-US" sz="2043">
                <a:solidFill>
                  <a:srgbClr val="FFDE59"/>
                </a:solidFill>
                <a:latin typeface="Poppins Bold"/>
              </a:rPr>
              <a:t>How is it used here?</a:t>
            </a:r>
          </a:p>
          <a:p>
            <a:pPr algn="just">
              <a:lnSpc>
                <a:spcPts val="2860"/>
              </a:lnSpc>
            </a:pPr>
          </a:p>
          <a:p>
            <a:pPr algn="just" marL="441118" indent="-220559" lvl="1">
              <a:lnSpc>
                <a:spcPts val="2860"/>
              </a:lnSpc>
              <a:buFont typeface="Arial"/>
              <a:buChar char="•"/>
            </a:pPr>
            <a:r>
              <a:rPr lang="en-US" sz="2043">
                <a:solidFill>
                  <a:srgbClr val="FFFFFF"/>
                </a:solidFill>
                <a:latin typeface="Poppins"/>
              </a:rPr>
              <a:t>Additionally, the DGIM algorithm's ability to estimate aggregates over a sliding window could be useful in </a:t>
            </a:r>
            <a:r>
              <a:rPr lang="en-US" sz="2043">
                <a:solidFill>
                  <a:srgbClr val="FFFFFF"/>
                </a:solidFill>
                <a:latin typeface="Poppins Bold"/>
              </a:rPr>
              <a:t>identifying key themes or topics</a:t>
            </a:r>
            <a:r>
              <a:rPr lang="en-US" sz="2043">
                <a:solidFill>
                  <a:srgbClr val="FFFFFF"/>
                </a:solidFill>
                <a:latin typeface="Poppins"/>
              </a:rPr>
              <a:t> in movie reviews. By analyzing the text of reviews in a sliding window, one could estimate the prevalence of certain topics or opinions and identify common themes.</a:t>
            </a:r>
          </a:p>
          <a:p>
            <a:pPr algn="just">
              <a:lnSpc>
                <a:spcPts val="2860"/>
              </a:lnSpc>
            </a:pPr>
          </a:p>
          <a:p>
            <a:pPr algn="just">
              <a:lnSpc>
                <a:spcPts val="2860"/>
              </a:lnSpc>
            </a:pPr>
          </a:p>
          <a:p>
            <a:pPr algn="just">
              <a:lnSpc>
                <a:spcPts val="2860"/>
              </a:lnSpc>
            </a:pP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020657" y="1161445"/>
            <a:ext cx="1712286" cy="2174959"/>
          </a:xfrm>
          <a:prstGeom prst="rect">
            <a:avLst/>
          </a:prstGeom>
        </p:spPr>
      </p:pic>
      <p:sp>
        <p:nvSpPr>
          <p:cNvPr name="TextBox 4" id="4"/>
          <p:cNvSpPr txBox="true"/>
          <p:nvPr/>
        </p:nvSpPr>
        <p:spPr>
          <a:xfrm rot="0">
            <a:off x="365392" y="519666"/>
            <a:ext cx="5487082" cy="518958"/>
          </a:xfrm>
          <a:prstGeom prst="rect">
            <a:avLst/>
          </a:prstGeom>
        </p:spPr>
        <p:txBody>
          <a:bodyPr anchor="t" rtlCol="false" tIns="0" lIns="0" bIns="0" rIns="0">
            <a:spAutoFit/>
          </a:bodyPr>
          <a:lstStyle/>
          <a:p>
            <a:pPr>
              <a:lnSpc>
                <a:spcPts val="3842"/>
              </a:lnSpc>
            </a:pPr>
            <a:r>
              <a:rPr lang="en-US" sz="4045" spc="-202">
                <a:solidFill>
                  <a:srgbClr val="FFFFFF"/>
                </a:solidFill>
                <a:latin typeface="League Spartan"/>
              </a:rPr>
              <a:t>Solution - DGIM</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2363928" y="3281049"/>
            <a:ext cx="5025745" cy="722157"/>
          </a:xfrm>
          <a:prstGeom prst="rect">
            <a:avLst/>
          </a:prstGeom>
        </p:spPr>
        <p:txBody>
          <a:bodyPr anchor="t" rtlCol="false" tIns="0" lIns="0" bIns="0" rIns="0">
            <a:spAutoFit/>
          </a:bodyPr>
          <a:lstStyle/>
          <a:p>
            <a:pPr algn="ctr">
              <a:lnSpc>
                <a:spcPts val="5362"/>
              </a:lnSpc>
            </a:pPr>
            <a:r>
              <a:rPr lang="en-US" sz="5645" spc="-282">
                <a:solidFill>
                  <a:srgbClr val="FFFFFF"/>
                </a:solidFill>
                <a:latin typeface="League Spartan"/>
              </a:rPr>
              <a:t>Thank You </a:t>
            </a: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668070" y="1504027"/>
            <a:ext cx="4283653" cy="4307146"/>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268487" y="2107736"/>
            <a:ext cx="3082820" cy="3099728"/>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022080" y="2551517"/>
            <a:ext cx="2200099" cy="2212165"/>
          </a:xfrm>
          <a:prstGeom prst="rect">
            <a:avLst/>
          </a:prstGeom>
        </p:spPr>
      </p:pic>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2141826" y="1421879"/>
            <a:ext cx="4283653" cy="4307146"/>
          </a:xfrm>
          <a:prstGeom prst="rect">
            <a:avLst/>
          </a:prstGeom>
        </p:spPr>
      </p:pic>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1541410" y="2025589"/>
            <a:ext cx="3082820" cy="3099728"/>
          </a:xfrm>
          <a:prstGeom prst="rect">
            <a:avLst/>
          </a:prstGeom>
        </p:spPr>
      </p:pic>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1412282" y="2469370"/>
            <a:ext cx="2200099" cy="2212165"/>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562849" y="763800"/>
            <a:ext cx="6561946" cy="722157"/>
          </a:xfrm>
          <a:prstGeom prst="rect">
            <a:avLst/>
          </a:prstGeom>
        </p:spPr>
        <p:txBody>
          <a:bodyPr anchor="t" rtlCol="false" tIns="0" lIns="0" bIns="0" rIns="0">
            <a:spAutoFit/>
          </a:bodyPr>
          <a:lstStyle/>
          <a:p>
            <a:pPr algn="ctr">
              <a:lnSpc>
                <a:spcPts val="5362"/>
              </a:lnSpc>
            </a:pPr>
            <a:r>
              <a:rPr lang="en-US" sz="5645" spc="-282">
                <a:solidFill>
                  <a:srgbClr val="FFFFFF"/>
                </a:solidFill>
                <a:latin typeface="League Spartan"/>
              </a:rPr>
              <a:t>Table of Content</a:t>
            </a:r>
          </a:p>
        </p:txBody>
      </p:sp>
      <p:sp>
        <p:nvSpPr>
          <p:cNvPr name="TextBox 3" id="3"/>
          <p:cNvSpPr txBox="true"/>
          <p:nvPr/>
        </p:nvSpPr>
        <p:spPr>
          <a:xfrm rot="0">
            <a:off x="1816728" y="1882449"/>
            <a:ext cx="6455426" cy="3927710"/>
          </a:xfrm>
          <a:prstGeom prst="rect">
            <a:avLst/>
          </a:prstGeom>
        </p:spPr>
        <p:txBody>
          <a:bodyPr anchor="t" rtlCol="false" tIns="0" lIns="0" bIns="0" rIns="0">
            <a:spAutoFit/>
          </a:bodyPr>
          <a:lstStyle/>
          <a:p>
            <a:pPr marL="594744" indent="-297372" lvl="1">
              <a:lnSpc>
                <a:spcPts val="3856"/>
              </a:lnSpc>
              <a:buFont typeface="Arial"/>
              <a:buChar char="•"/>
            </a:pPr>
            <a:r>
              <a:rPr lang="en-US" sz="2754">
                <a:solidFill>
                  <a:srgbClr val="FFFFFF"/>
                </a:solidFill>
                <a:latin typeface="Poppins"/>
              </a:rPr>
              <a:t>Problem Statement</a:t>
            </a:r>
          </a:p>
          <a:p>
            <a:pPr marL="594744" indent="-297372" lvl="1">
              <a:lnSpc>
                <a:spcPts val="3856"/>
              </a:lnSpc>
              <a:buFont typeface="Arial"/>
              <a:buChar char="•"/>
            </a:pPr>
            <a:r>
              <a:rPr lang="en-US" sz="2754">
                <a:solidFill>
                  <a:srgbClr val="FFFFFF"/>
                </a:solidFill>
                <a:latin typeface="Poppins"/>
              </a:rPr>
              <a:t>Dataset</a:t>
            </a:r>
          </a:p>
          <a:p>
            <a:pPr marL="594744" indent="-297372" lvl="1">
              <a:lnSpc>
                <a:spcPts val="3856"/>
              </a:lnSpc>
              <a:buFont typeface="Arial"/>
              <a:buChar char="•"/>
            </a:pPr>
            <a:r>
              <a:rPr lang="en-US" sz="2754">
                <a:solidFill>
                  <a:srgbClr val="FFFFFF"/>
                </a:solidFill>
                <a:latin typeface="Poppins"/>
              </a:rPr>
              <a:t>Real-World Application</a:t>
            </a:r>
          </a:p>
          <a:p>
            <a:pPr marL="594744" indent="-297372" lvl="1">
              <a:lnSpc>
                <a:spcPts val="3856"/>
              </a:lnSpc>
              <a:buFont typeface="Arial"/>
              <a:buChar char="•"/>
            </a:pPr>
            <a:r>
              <a:rPr lang="en-US" sz="2754">
                <a:solidFill>
                  <a:srgbClr val="FFFFFF"/>
                </a:solidFill>
                <a:latin typeface="Poppins"/>
              </a:rPr>
              <a:t>Sub Problem 1</a:t>
            </a:r>
          </a:p>
          <a:p>
            <a:pPr marL="594744" indent="-297372" lvl="1">
              <a:lnSpc>
                <a:spcPts val="3856"/>
              </a:lnSpc>
              <a:buFont typeface="Arial"/>
              <a:buChar char="•"/>
            </a:pPr>
            <a:r>
              <a:rPr lang="en-US" sz="2754">
                <a:solidFill>
                  <a:srgbClr val="FFFFFF"/>
                </a:solidFill>
                <a:latin typeface="Poppins"/>
              </a:rPr>
              <a:t>Sub Problem 2</a:t>
            </a:r>
          </a:p>
          <a:p>
            <a:pPr marL="594744" indent="-297372" lvl="1">
              <a:lnSpc>
                <a:spcPts val="3856"/>
              </a:lnSpc>
              <a:buFont typeface="Arial"/>
              <a:buChar char="•"/>
            </a:pPr>
            <a:r>
              <a:rPr lang="en-US" sz="2754">
                <a:solidFill>
                  <a:srgbClr val="FFFFFF"/>
                </a:solidFill>
                <a:latin typeface="Poppins"/>
              </a:rPr>
              <a:t>Sub Problem 3</a:t>
            </a:r>
          </a:p>
          <a:p>
            <a:pPr marL="594744" indent="-297372" lvl="1">
              <a:lnSpc>
                <a:spcPts val="3856"/>
              </a:lnSpc>
              <a:buFont typeface="Arial"/>
              <a:buChar char="•"/>
            </a:pPr>
            <a:r>
              <a:rPr lang="en-US" sz="2754">
                <a:solidFill>
                  <a:srgbClr val="FFFFFF"/>
                </a:solidFill>
                <a:latin typeface="Poppins"/>
              </a:rPr>
              <a:t>Sub Problem 4</a:t>
            </a:r>
          </a:p>
          <a:p>
            <a:pPr marL="594744" indent="-297372" lvl="1">
              <a:lnSpc>
                <a:spcPts val="3856"/>
              </a:lnSpc>
              <a:buFont typeface="Arial"/>
              <a:buChar char="•"/>
            </a:pPr>
            <a:r>
              <a:rPr lang="en-US" sz="2754">
                <a:solidFill>
                  <a:srgbClr val="FFFFFF"/>
                </a:solidFill>
                <a:latin typeface="Poppins"/>
              </a:rPr>
              <a:t>Sub Problem 5</a:t>
            </a:r>
          </a:p>
        </p:txBody>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566906" y="548303"/>
            <a:ext cx="6054300" cy="6054300"/>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8922123" y="903519"/>
            <a:ext cx="5343866" cy="5343866"/>
          </a:xfrm>
          <a:prstGeom prst="rect">
            <a:avLst/>
          </a:prstGeom>
        </p:spPr>
      </p:pic>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887540" y="630450"/>
            <a:ext cx="6054300" cy="6054300"/>
          </a:xfrm>
          <a:prstGeom prst="rect">
            <a:avLst/>
          </a:prstGeom>
        </p:spPr>
      </p:pic>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4532323" y="985667"/>
            <a:ext cx="5343866" cy="5343866"/>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022080" y="352532"/>
            <a:ext cx="6054300" cy="6054300"/>
          </a:xfrm>
          <a:prstGeom prst="rect">
            <a:avLst/>
          </a:prstGeom>
        </p:spPr>
      </p:pic>
      <p:sp>
        <p:nvSpPr>
          <p:cNvPr name="TextBox 3" id="3"/>
          <p:cNvSpPr txBox="true"/>
          <p:nvPr/>
        </p:nvSpPr>
        <p:spPr>
          <a:xfrm rot="0">
            <a:off x="731520" y="2718633"/>
            <a:ext cx="8290560" cy="4277995"/>
          </a:xfrm>
          <a:prstGeom prst="rect">
            <a:avLst/>
          </a:prstGeom>
        </p:spPr>
        <p:txBody>
          <a:bodyPr anchor="t" rtlCol="false" tIns="0" lIns="0" bIns="0" rIns="0">
            <a:spAutoFit/>
          </a:bodyPr>
          <a:lstStyle/>
          <a:p>
            <a:pPr algn="just">
              <a:lnSpc>
                <a:spcPts val="3079"/>
              </a:lnSpc>
            </a:pPr>
            <a:r>
              <a:rPr lang="en-US" sz="2199">
                <a:solidFill>
                  <a:srgbClr val="FFFFFF"/>
                </a:solidFill>
                <a:latin typeface="Canva Sans"/>
              </a:rPr>
              <a:t>The objective of this data mining case study is to analyze the IMDB movie review dataset and extract </a:t>
            </a:r>
            <a:r>
              <a:rPr lang="en-US" sz="2199">
                <a:solidFill>
                  <a:srgbClr val="FFFFFF"/>
                </a:solidFill>
                <a:latin typeface="Canva Sans Bold"/>
              </a:rPr>
              <a:t>valuable insights and patterns</a:t>
            </a:r>
            <a:r>
              <a:rPr lang="en-US" sz="2199">
                <a:solidFill>
                  <a:srgbClr val="FFFFFF"/>
                </a:solidFill>
                <a:latin typeface="Canva Sans"/>
              </a:rPr>
              <a:t> from the </a:t>
            </a:r>
            <a:r>
              <a:rPr lang="en-US" sz="2199">
                <a:solidFill>
                  <a:srgbClr val="FFFFFF"/>
                </a:solidFill>
                <a:latin typeface="Canva Sans Bold"/>
              </a:rPr>
              <a:t>textual reviews</a:t>
            </a:r>
            <a:r>
              <a:rPr lang="en-US" sz="2199">
                <a:solidFill>
                  <a:srgbClr val="FFFFFF"/>
                </a:solidFill>
                <a:latin typeface="Canva Sans"/>
              </a:rPr>
              <a:t>. The goal is to uncover meaningful information about the </a:t>
            </a:r>
            <a:r>
              <a:rPr lang="en-US" sz="2199">
                <a:solidFill>
                  <a:srgbClr val="FFFFFF"/>
                </a:solidFill>
                <a:latin typeface="Canva Sans Bold"/>
              </a:rPr>
              <a:t>sentiments, opinions, and characteristics</a:t>
            </a:r>
            <a:r>
              <a:rPr lang="en-US" sz="2199">
                <a:solidFill>
                  <a:srgbClr val="FFFFFF"/>
                </a:solidFill>
                <a:latin typeface="Canva Sans"/>
              </a:rPr>
              <a:t> of movies based on user reviews. </a:t>
            </a:r>
          </a:p>
          <a:p>
            <a:pPr algn="just">
              <a:lnSpc>
                <a:spcPts val="3079"/>
              </a:lnSpc>
            </a:pPr>
          </a:p>
          <a:p>
            <a:pPr algn="just">
              <a:lnSpc>
                <a:spcPts val="3079"/>
              </a:lnSpc>
            </a:pPr>
            <a:r>
              <a:rPr lang="en-US" sz="2199">
                <a:solidFill>
                  <a:srgbClr val="FFFFFF"/>
                </a:solidFill>
                <a:latin typeface="Canva Sans"/>
              </a:rPr>
              <a:t>We intend to use various algorithms specifically related to data mining to - extract keywords, find similar reviews, find duplicate reviews, identify frequently reviewed movies and count positive and negative sentiments.</a:t>
            </a:r>
          </a:p>
          <a:p>
            <a:pPr algn="just">
              <a:lnSpc>
                <a:spcPts val="3079"/>
              </a:lnSpc>
            </a:pPr>
          </a:p>
        </p:txBody>
      </p:sp>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4027990" y="1110508"/>
            <a:ext cx="1697620" cy="1463040"/>
          </a:xfrm>
          <a:prstGeom prst="rect">
            <a:avLst/>
          </a:prstGeom>
        </p:spPr>
      </p:pic>
      <p:sp>
        <p:nvSpPr>
          <p:cNvPr name="TextBox 5" id="5"/>
          <p:cNvSpPr txBox="true"/>
          <p:nvPr/>
        </p:nvSpPr>
        <p:spPr>
          <a:xfrm rot="0">
            <a:off x="1851805" y="257282"/>
            <a:ext cx="6049990" cy="853226"/>
          </a:xfrm>
          <a:prstGeom prst="rect">
            <a:avLst/>
          </a:prstGeom>
        </p:spPr>
        <p:txBody>
          <a:bodyPr anchor="t" rtlCol="false" tIns="0" lIns="0" bIns="0" rIns="0">
            <a:spAutoFit/>
          </a:bodyPr>
          <a:lstStyle/>
          <a:p>
            <a:pPr algn="ctr">
              <a:lnSpc>
                <a:spcPts val="6963"/>
              </a:lnSpc>
            </a:pPr>
            <a:r>
              <a:rPr lang="en-US" sz="4973">
                <a:solidFill>
                  <a:srgbClr val="FFFFFF"/>
                </a:solidFill>
                <a:latin typeface="Canva Sans Bold"/>
              </a:rPr>
              <a:t>Problem Statement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022080" y="352532"/>
            <a:ext cx="6054300" cy="6054300"/>
          </a:xfrm>
          <a:prstGeom prst="rect">
            <a:avLst/>
          </a:prstGeom>
        </p:spPr>
      </p:pic>
      <p:pic>
        <p:nvPicPr>
          <p:cNvPr name="Picture 3" id="3"/>
          <p:cNvPicPr>
            <a:picLocks noChangeAspect="true"/>
          </p:cNvPicPr>
          <p:nvPr/>
        </p:nvPicPr>
        <p:blipFill>
          <a:blip r:embed="rId4"/>
          <a:srcRect l="0" t="0" r="0" b="0"/>
          <a:stretch>
            <a:fillRect/>
          </a:stretch>
        </p:blipFill>
        <p:spPr>
          <a:xfrm flipH="false" flipV="false" rot="0">
            <a:off x="731520" y="3036132"/>
            <a:ext cx="2465228" cy="2465228"/>
          </a:xfrm>
          <a:prstGeom prst="rect">
            <a:avLst/>
          </a:prstGeom>
        </p:spPr>
      </p:pic>
      <p:pic>
        <p:nvPicPr>
          <p:cNvPr name="Picture 4" id="4"/>
          <p:cNvPicPr>
            <a:picLocks noChangeAspect="true"/>
          </p:cNvPicPr>
          <p:nvPr/>
        </p:nvPicPr>
        <p:blipFill>
          <a:blip r:embed="rId5"/>
          <a:srcRect l="0" t="0" r="0" b="0"/>
          <a:stretch>
            <a:fillRect/>
          </a:stretch>
        </p:blipFill>
        <p:spPr>
          <a:xfrm flipH="false" flipV="false" rot="0">
            <a:off x="3874743" y="2284188"/>
            <a:ext cx="5439663" cy="4522050"/>
          </a:xfrm>
          <a:prstGeom prst="rect">
            <a:avLst/>
          </a:prstGeom>
        </p:spPr>
      </p:pic>
      <p:sp>
        <p:nvSpPr>
          <p:cNvPr name="TextBox 5" id="5"/>
          <p:cNvSpPr txBox="true"/>
          <p:nvPr/>
        </p:nvSpPr>
        <p:spPr>
          <a:xfrm rot="0">
            <a:off x="731520" y="1296663"/>
            <a:ext cx="8290560" cy="763270"/>
          </a:xfrm>
          <a:prstGeom prst="rect">
            <a:avLst/>
          </a:prstGeom>
        </p:spPr>
        <p:txBody>
          <a:bodyPr anchor="t" rtlCol="false" tIns="0" lIns="0" bIns="0" rIns="0">
            <a:spAutoFit/>
          </a:bodyPr>
          <a:lstStyle/>
          <a:p>
            <a:pPr algn="just">
              <a:lnSpc>
                <a:spcPts val="3079"/>
              </a:lnSpc>
            </a:pPr>
            <a:r>
              <a:rPr lang="en-US" sz="2199">
                <a:solidFill>
                  <a:srgbClr val="FFFFFF"/>
                </a:solidFill>
                <a:latin typeface="Canva Sans"/>
              </a:rPr>
              <a:t>IMDB User Review webpage of different movies scraped using ParseHub tool</a:t>
            </a:r>
          </a:p>
        </p:txBody>
      </p:sp>
      <p:sp>
        <p:nvSpPr>
          <p:cNvPr name="TextBox 6" id="6"/>
          <p:cNvSpPr txBox="true"/>
          <p:nvPr/>
        </p:nvSpPr>
        <p:spPr>
          <a:xfrm rot="0">
            <a:off x="3671027" y="257282"/>
            <a:ext cx="2411545" cy="853226"/>
          </a:xfrm>
          <a:prstGeom prst="rect">
            <a:avLst/>
          </a:prstGeom>
        </p:spPr>
        <p:txBody>
          <a:bodyPr anchor="t" rtlCol="false" tIns="0" lIns="0" bIns="0" rIns="0">
            <a:spAutoFit/>
          </a:bodyPr>
          <a:lstStyle/>
          <a:p>
            <a:pPr algn="ctr">
              <a:lnSpc>
                <a:spcPts val="6963"/>
              </a:lnSpc>
            </a:pPr>
            <a:r>
              <a:rPr lang="en-US" sz="4973">
                <a:solidFill>
                  <a:srgbClr val="FFFFFF"/>
                </a:solidFill>
                <a:latin typeface="Canva Sans Bold"/>
              </a:rPr>
              <a:t>Dataset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022080" y="352532"/>
            <a:ext cx="6054300" cy="6054300"/>
          </a:xfrm>
          <a:prstGeom prst="rect">
            <a:avLst/>
          </a:prstGeom>
        </p:spPr>
      </p:pic>
      <p:sp>
        <p:nvSpPr>
          <p:cNvPr name="TextBox 3" id="3"/>
          <p:cNvSpPr txBox="true"/>
          <p:nvPr/>
        </p:nvSpPr>
        <p:spPr>
          <a:xfrm rot="0">
            <a:off x="731520" y="3086735"/>
            <a:ext cx="8290560" cy="3496945"/>
          </a:xfrm>
          <a:prstGeom prst="rect">
            <a:avLst/>
          </a:prstGeom>
        </p:spPr>
        <p:txBody>
          <a:bodyPr anchor="t" rtlCol="false" tIns="0" lIns="0" bIns="0" rIns="0">
            <a:spAutoFit/>
          </a:bodyPr>
          <a:lstStyle/>
          <a:p>
            <a:pPr algn="just">
              <a:lnSpc>
                <a:spcPts val="3079"/>
              </a:lnSpc>
            </a:pPr>
            <a:r>
              <a:rPr lang="en-US" sz="2199">
                <a:solidFill>
                  <a:srgbClr val="FFFFFF"/>
                </a:solidFill>
                <a:latin typeface="Canva Sans"/>
              </a:rPr>
              <a:t>Overall, the real-world applications of movie reviews data mining projects span from:</a:t>
            </a:r>
          </a:p>
          <a:p>
            <a:pPr algn="just" marL="474979" indent="-237490" lvl="1">
              <a:lnSpc>
                <a:spcPts val="3079"/>
              </a:lnSpc>
              <a:buFont typeface="Arial"/>
              <a:buChar char="•"/>
            </a:pPr>
            <a:r>
              <a:rPr lang="en-US" sz="2199">
                <a:solidFill>
                  <a:srgbClr val="FFFFFF"/>
                </a:solidFill>
                <a:latin typeface="Canva Sans"/>
              </a:rPr>
              <a:t>improving movie recommendation systems </a:t>
            </a:r>
          </a:p>
          <a:p>
            <a:pPr algn="just" marL="474979" indent="-237490" lvl="1">
              <a:lnSpc>
                <a:spcPts val="3079"/>
              </a:lnSpc>
              <a:buFont typeface="Arial"/>
              <a:buChar char="•"/>
            </a:pPr>
            <a:r>
              <a:rPr lang="en-US" sz="2199">
                <a:solidFill>
                  <a:srgbClr val="FFFFFF"/>
                </a:solidFill>
                <a:latin typeface="Canva Sans"/>
              </a:rPr>
              <a:t>informing business decisions</a:t>
            </a:r>
          </a:p>
          <a:p>
            <a:pPr algn="just" marL="474979" indent="-237490" lvl="1">
              <a:lnSpc>
                <a:spcPts val="3079"/>
              </a:lnSpc>
              <a:buFont typeface="Arial"/>
              <a:buChar char="•"/>
            </a:pPr>
            <a:r>
              <a:rPr lang="en-US" sz="2199">
                <a:solidFill>
                  <a:srgbClr val="FFFFFF"/>
                </a:solidFill>
                <a:latin typeface="Canva Sans"/>
              </a:rPr>
              <a:t>enhancing market research efforts</a:t>
            </a:r>
          </a:p>
          <a:p>
            <a:pPr algn="just" marL="474979" indent="-237490" lvl="1">
              <a:lnSpc>
                <a:spcPts val="3079"/>
              </a:lnSpc>
              <a:buFont typeface="Arial"/>
              <a:buChar char="•"/>
            </a:pPr>
            <a:r>
              <a:rPr lang="en-US" sz="2199">
                <a:solidFill>
                  <a:srgbClr val="FFFFFF"/>
                </a:solidFill>
                <a:latin typeface="Canva Sans"/>
              </a:rPr>
              <a:t>predicting box office performance</a:t>
            </a:r>
          </a:p>
          <a:p>
            <a:pPr algn="just" marL="474979" indent="-237490" lvl="1">
              <a:lnSpc>
                <a:spcPts val="3079"/>
              </a:lnSpc>
              <a:buFont typeface="Arial"/>
              <a:buChar char="•"/>
            </a:pPr>
            <a:r>
              <a:rPr lang="en-US" sz="2199">
                <a:solidFill>
                  <a:srgbClr val="FFFFFF"/>
                </a:solidFill>
                <a:latin typeface="Canva Sans"/>
              </a:rPr>
              <a:t>managing brand reputation, and </a:t>
            </a:r>
          </a:p>
          <a:p>
            <a:pPr algn="just" marL="474979" indent="-237490" lvl="1">
              <a:lnSpc>
                <a:spcPts val="3079"/>
              </a:lnSpc>
              <a:buFont typeface="Arial"/>
              <a:buChar char="•"/>
            </a:pPr>
            <a:r>
              <a:rPr lang="en-US" sz="2199">
                <a:solidFill>
                  <a:srgbClr val="FFFFFF"/>
                </a:solidFill>
                <a:latin typeface="Canva Sans"/>
              </a:rPr>
              <a:t>gaining competitive intelligence in the entertainment industry.</a:t>
            </a:r>
          </a:p>
        </p:txBody>
      </p:sp>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4121812" y="1340062"/>
            <a:ext cx="1509977" cy="1555220"/>
          </a:xfrm>
          <a:prstGeom prst="rect">
            <a:avLst/>
          </a:prstGeom>
        </p:spPr>
      </p:pic>
      <p:sp>
        <p:nvSpPr>
          <p:cNvPr name="TextBox 5" id="5"/>
          <p:cNvSpPr txBox="true"/>
          <p:nvPr/>
        </p:nvSpPr>
        <p:spPr>
          <a:xfrm rot="0">
            <a:off x="1260716" y="257282"/>
            <a:ext cx="7232169" cy="853226"/>
          </a:xfrm>
          <a:prstGeom prst="rect">
            <a:avLst/>
          </a:prstGeom>
        </p:spPr>
        <p:txBody>
          <a:bodyPr anchor="t" rtlCol="false" tIns="0" lIns="0" bIns="0" rIns="0">
            <a:spAutoFit/>
          </a:bodyPr>
          <a:lstStyle/>
          <a:p>
            <a:pPr algn="ctr">
              <a:lnSpc>
                <a:spcPts val="6963"/>
              </a:lnSpc>
            </a:pPr>
            <a:r>
              <a:rPr lang="en-US" sz="4973">
                <a:solidFill>
                  <a:srgbClr val="FFFFFF"/>
                </a:solidFill>
                <a:latin typeface="Canva Sans Bold"/>
              </a:rPr>
              <a:t>Real World  Application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6837003">
            <a:off x="6083847" y="1968830"/>
            <a:ext cx="768708" cy="768708"/>
          </a:xfrm>
          <a:prstGeom prst="rect">
            <a:avLst/>
          </a:prstGeom>
        </p:spPr>
      </p:pic>
      <p:pic>
        <p:nvPicPr>
          <p:cNvPr name="Picture 3" id="3"/>
          <p:cNvPicPr>
            <a:picLocks noChangeAspect="true"/>
          </p:cNvPicPr>
          <p:nvPr/>
        </p:nvPicPr>
        <p:blipFill>
          <a:blip r:embed="rId4"/>
          <a:srcRect l="3490" t="0" r="3490" b="0"/>
          <a:stretch>
            <a:fillRect/>
          </a:stretch>
        </p:blipFill>
        <p:spPr>
          <a:xfrm flipH="false" flipV="false" rot="0">
            <a:off x="6468201" y="0"/>
            <a:ext cx="3285399" cy="2353184"/>
          </a:xfrm>
          <a:prstGeom prst="rect">
            <a:avLst/>
          </a:prstGeom>
        </p:spPr>
      </p:pic>
      <p:sp>
        <p:nvSpPr>
          <p:cNvPr name="TextBox 4" id="4"/>
          <p:cNvSpPr txBox="true"/>
          <p:nvPr/>
        </p:nvSpPr>
        <p:spPr>
          <a:xfrm rot="0">
            <a:off x="365392" y="519666"/>
            <a:ext cx="5487082" cy="518958"/>
          </a:xfrm>
          <a:prstGeom prst="rect">
            <a:avLst/>
          </a:prstGeom>
        </p:spPr>
        <p:txBody>
          <a:bodyPr anchor="t" rtlCol="false" tIns="0" lIns="0" bIns="0" rIns="0">
            <a:spAutoFit/>
          </a:bodyPr>
          <a:lstStyle/>
          <a:p>
            <a:pPr>
              <a:lnSpc>
                <a:spcPts val="3842"/>
              </a:lnSpc>
            </a:pPr>
            <a:r>
              <a:rPr lang="en-US" sz="4045" spc="-202">
                <a:solidFill>
                  <a:srgbClr val="FFFFFF"/>
                </a:solidFill>
                <a:latin typeface="League Spartan"/>
              </a:rPr>
              <a:t>Sub Problem - 1</a:t>
            </a:r>
          </a:p>
        </p:txBody>
      </p:sp>
      <p:sp>
        <p:nvSpPr>
          <p:cNvPr name="TextBox 5" id="5"/>
          <p:cNvSpPr txBox="true"/>
          <p:nvPr/>
        </p:nvSpPr>
        <p:spPr>
          <a:xfrm rot="0">
            <a:off x="365392" y="1190462"/>
            <a:ext cx="5210372" cy="1815004"/>
          </a:xfrm>
          <a:prstGeom prst="rect">
            <a:avLst/>
          </a:prstGeom>
        </p:spPr>
        <p:txBody>
          <a:bodyPr anchor="t" rtlCol="false" tIns="0" lIns="0" bIns="0" rIns="0">
            <a:spAutoFit/>
          </a:bodyPr>
          <a:lstStyle/>
          <a:p>
            <a:pPr algn="just">
              <a:lnSpc>
                <a:spcPts val="2860"/>
              </a:lnSpc>
            </a:pPr>
            <a:r>
              <a:rPr lang="en-US" sz="2043">
                <a:solidFill>
                  <a:srgbClr val="FFFFFF"/>
                </a:solidFill>
                <a:latin typeface="Poppins"/>
              </a:rPr>
              <a:t>To analyse the </a:t>
            </a:r>
            <a:r>
              <a:rPr lang="en-US" sz="2043">
                <a:solidFill>
                  <a:srgbClr val="FFFFFF"/>
                </a:solidFill>
                <a:latin typeface="Poppins Bold"/>
              </a:rPr>
              <a:t>text of movie reviews</a:t>
            </a:r>
            <a:r>
              <a:rPr lang="en-US" sz="2043">
                <a:solidFill>
                  <a:srgbClr val="FFFFFF"/>
                </a:solidFill>
                <a:latin typeface="Poppins"/>
              </a:rPr>
              <a:t> and identify the most important keywords and phrases used to describe the movies using </a:t>
            </a:r>
            <a:r>
              <a:rPr lang="en-US" sz="2043">
                <a:solidFill>
                  <a:srgbClr val="FFDE59"/>
                </a:solidFill>
                <a:latin typeface="Poppins Bold"/>
              </a:rPr>
              <a:t>TF-IDF</a:t>
            </a:r>
          </a:p>
          <a:p>
            <a:pPr algn="just">
              <a:lnSpc>
                <a:spcPts val="2860"/>
              </a:lnSpc>
            </a:pPr>
          </a:p>
        </p:txBody>
      </p:sp>
      <p:sp>
        <p:nvSpPr>
          <p:cNvPr name="TextBox 6" id="6"/>
          <p:cNvSpPr txBox="true"/>
          <p:nvPr/>
        </p:nvSpPr>
        <p:spPr>
          <a:xfrm rot="0">
            <a:off x="366128" y="3496679"/>
            <a:ext cx="9021345" cy="2807103"/>
          </a:xfrm>
          <a:prstGeom prst="rect">
            <a:avLst/>
          </a:prstGeom>
        </p:spPr>
        <p:txBody>
          <a:bodyPr anchor="t" rtlCol="false" tIns="0" lIns="0" bIns="0" rIns="0">
            <a:spAutoFit/>
          </a:bodyPr>
          <a:lstStyle/>
          <a:p>
            <a:pPr algn="ctr">
              <a:lnSpc>
                <a:spcPts val="2777"/>
              </a:lnSpc>
            </a:pPr>
            <a:r>
              <a:rPr lang="en-US" sz="1984">
                <a:solidFill>
                  <a:srgbClr val="FFDE59"/>
                </a:solidFill>
                <a:latin typeface="Canva Sans Bold"/>
              </a:rPr>
              <a:t>What is TF-IDF (Term Frequency- Inverse Document Frequency)?</a:t>
            </a:r>
          </a:p>
          <a:p>
            <a:pPr marL="428376" indent="-214188" lvl="1">
              <a:lnSpc>
                <a:spcPts val="2777"/>
              </a:lnSpc>
              <a:buFont typeface="Arial"/>
              <a:buChar char="•"/>
            </a:pPr>
            <a:r>
              <a:rPr lang="en-US" sz="1984">
                <a:solidFill>
                  <a:srgbClr val="FFFFFF"/>
                </a:solidFill>
                <a:latin typeface="Canva Sans"/>
              </a:rPr>
              <a:t>It is a statistical measure that reflects the importance of a term in a document within a collection or corpus. </a:t>
            </a:r>
          </a:p>
          <a:p>
            <a:pPr algn="l" marL="428376" indent="-214188" lvl="1">
              <a:lnSpc>
                <a:spcPts val="2777"/>
              </a:lnSpc>
              <a:buFont typeface="Arial"/>
              <a:buChar char="•"/>
            </a:pPr>
            <a:r>
              <a:rPr lang="en-US" sz="1984">
                <a:solidFill>
                  <a:srgbClr val="FFFFFF"/>
                </a:solidFill>
                <a:latin typeface="Canva Sans"/>
              </a:rPr>
              <a:t>The tf-idf score for a term is calculated by multiplying its term frequency (how often it appears in a document) by its inverse document frequency (how often it appears in the entire collection of documents).</a:t>
            </a:r>
          </a:p>
          <a:p>
            <a:pPr algn="ctr">
              <a:lnSpc>
                <a:spcPts val="2777"/>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365392" y="1137825"/>
            <a:ext cx="9088015" cy="6520354"/>
          </a:xfrm>
          <a:prstGeom prst="rect">
            <a:avLst/>
          </a:prstGeom>
        </p:spPr>
        <p:txBody>
          <a:bodyPr anchor="t" rtlCol="false" tIns="0" lIns="0" bIns="0" rIns="0">
            <a:spAutoFit/>
          </a:bodyPr>
          <a:lstStyle/>
          <a:p>
            <a:pPr algn="just">
              <a:lnSpc>
                <a:spcPts val="2860"/>
              </a:lnSpc>
            </a:pPr>
            <a:r>
              <a:rPr lang="en-US" sz="2043">
                <a:solidFill>
                  <a:srgbClr val="FFDE59"/>
                </a:solidFill>
                <a:latin typeface="Poppins Bold"/>
              </a:rPr>
              <a:t>How is it used here?</a:t>
            </a:r>
          </a:p>
          <a:p>
            <a:pPr algn="just">
              <a:lnSpc>
                <a:spcPts val="2860"/>
              </a:lnSpc>
            </a:pPr>
          </a:p>
          <a:p>
            <a:pPr algn="just">
              <a:lnSpc>
                <a:spcPts val="2860"/>
              </a:lnSpc>
            </a:pPr>
            <a:r>
              <a:rPr lang="en-US" sz="2043">
                <a:solidFill>
                  <a:srgbClr val="FFDE59"/>
                </a:solidFill>
                <a:latin typeface="Poppins"/>
              </a:rPr>
              <a:t>1. Search</a:t>
            </a:r>
            <a:r>
              <a:rPr lang="en-US" sz="2043">
                <a:solidFill>
                  <a:srgbClr val="FFFFFF"/>
                </a:solidFill>
                <a:latin typeface="Poppins"/>
              </a:rPr>
              <a:t>: By using TF-IDF to analyze the text of movie reviews, it is possible to create an </a:t>
            </a:r>
            <a:r>
              <a:rPr lang="en-US" sz="2043">
                <a:solidFill>
                  <a:srgbClr val="FFFFFF"/>
                </a:solidFill>
                <a:latin typeface="Poppins Bold"/>
              </a:rPr>
              <a:t>index of movie titles</a:t>
            </a:r>
            <a:r>
              <a:rPr lang="en-US" sz="2043">
                <a:solidFill>
                  <a:srgbClr val="FFFFFF"/>
                </a:solidFill>
                <a:latin typeface="Poppins"/>
              </a:rPr>
              <a:t> and associated keywords. This index can be used to quickly search for movies that match a specific set of </a:t>
            </a:r>
            <a:r>
              <a:rPr lang="en-US" sz="2043">
                <a:solidFill>
                  <a:srgbClr val="FFFFFF"/>
                </a:solidFill>
                <a:latin typeface="Poppins Bold"/>
              </a:rPr>
              <a:t>keywords or phrases</a:t>
            </a:r>
            <a:r>
              <a:rPr lang="en-US" sz="2043">
                <a:solidFill>
                  <a:srgbClr val="FFFFFF"/>
                </a:solidFill>
                <a:latin typeface="Poppins"/>
              </a:rPr>
              <a:t>.</a:t>
            </a:r>
          </a:p>
          <a:p>
            <a:pPr algn="just">
              <a:lnSpc>
                <a:spcPts val="2860"/>
              </a:lnSpc>
            </a:pPr>
          </a:p>
          <a:p>
            <a:pPr algn="just" marL="882235" indent="-294078" lvl="2">
              <a:lnSpc>
                <a:spcPts val="2860"/>
              </a:lnSpc>
              <a:buFont typeface="Arial"/>
              <a:buChar char="⚬"/>
            </a:pPr>
            <a:r>
              <a:rPr lang="en-US" sz="2043">
                <a:solidFill>
                  <a:srgbClr val="FFFFFF"/>
                </a:solidFill>
                <a:latin typeface="Poppins"/>
              </a:rPr>
              <a:t>Rank the documents based on the relevance of the query terms using the TF-IDF scores.</a:t>
            </a:r>
          </a:p>
          <a:p>
            <a:pPr algn="just" marL="882235" indent="-294078" lvl="2">
              <a:lnSpc>
                <a:spcPts val="2860"/>
              </a:lnSpc>
              <a:buFont typeface="Arial"/>
              <a:buChar char="⚬"/>
            </a:pPr>
            <a:r>
              <a:rPr lang="en-US" sz="2043">
                <a:solidFill>
                  <a:srgbClr val="FFFFFF"/>
                </a:solidFill>
                <a:latin typeface="Poppins"/>
              </a:rPr>
              <a:t>Return the top-ranked documents as search results.</a:t>
            </a:r>
          </a:p>
          <a:p>
            <a:pPr algn="just">
              <a:lnSpc>
                <a:spcPts val="2860"/>
              </a:lnSpc>
            </a:pPr>
          </a:p>
          <a:p>
            <a:pPr algn="just">
              <a:lnSpc>
                <a:spcPts val="2860"/>
              </a:lnSpc>
            </a:pPr>
            <a:r>
              <a:rPr lang="en-US" sz="2043">
                <a:solidFill>
                  <a:srgbClr val="FFFFFF"/>
                </a:solidFill>
                <a:latin typeface="Poppins"/>
              </a:rPr>
              <a:t>Hence, we can identify the most relevant reviews based on the importance of the query terms in the reviews and the entire collection. This allows for more efficient and accurate search results in the context of movie reviews.</a:t>
            </a:r>
          </a:p>
          <a:p>
            <a:pPr algn="just">
              <a:lnSpc>
                <a:spcPts val="2860"/>
              </a:lnSpc>
            </a:pPr>
          </a:p>
          <a:p>
            <a:pPr algn="just">
              <a:lnSpc>
                <a:spcPts val="2860"/>
              </a:lnSpc>
            </a:pPr>
          </a:p>
          <a:p>
            <a:pPr algn="just">
              <a:lnSpc>
                <a:spcPts val="2860"/>
              </a:lnSpc>
            </a:pP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122551" y="745210"/>
            <a:ext cx="899529" cy="899529"/>
          </a:xfrm>
          <a:prstGeom prst="rect">
            <a:avLst/>
          </a:prstGeom>
        </p:spPr>
      </p:pic>
      <p:sp>
        <p:nvSpPr>
          <p:cNvPr name="TextBox 4" id="4"/>
          <p:cNvSpPr txBox="true"/>
          <p:nvPr/>
        </p:nvSpPr>
        <p:spPr>
          <a:xfrm rot="0">
            <a:off x="365392" y="519666"/>
            <a:ext cx="5487082" cy="518958"/>
          </a:xfrm>
          <a:prstGeom prst="rect">
            <a:avLst/>
          </a:prstGeom>
        </p:spPr>
        <p:txBody>
          <a:bodyPr anchor="t" rtlCol="false" tIns="0" lIns="0" bIns="0" rIns="0">
            <a:spAutoFit/>
          </a:bodyPr>
          <a:lstStyle/>
          <a:p>
            <a:pPr>
              <a:lnSpc>
                <a:spcPts val="3842"/>
              </a:lnSpc>
            </a:pPr>
            <a:r>
              <a:rPr lang="en-US" sz="4045" spc="-202">
                <a:solidFill>
                  <a:srgbClr val="FFFFFF"/>
                </a:solidFill>
                <a:latin typeface="League Spartan"/>
              </a:rPr>
              <a:t>Solution - TF-IDF</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332792" y="1243100"/>
            <a:ext cx="9088015" cy="3986704"/>
          </a:xfrm>
          <a:prstGeom prst="rect">
            <a:avLst/>
          </a:prstGeom>
        </p:spPr>
        <p:txBody>
          <a:bodyPr anchor="t" rtlCol="false" tIns="0" lIns="0" bIns="0" rIns="0">
            <a:spAutoFit/>
          </a:bodyPr>
          <a:lstStyle/>
          <a:p>
            <a:pPr algn="just">
              <a:lnSpc>
                <a:spcPts val="2860"/>
              </a:lnSpc>
            </a:pPr>
            <a:r>
              <a:rPr lang="en-US" sz="2043">
                <a:solidFill>
                  <a:srgbClr val="FFDE59"/>
                </a:solidFill>
                <a:latin typeface="Poppins Bold"/>
              </a:rPr>
              <a:t>How is it used here?</a:t>
            </a:r>
          </a:p>
          <a:p>
            <a:pPr algn="just">
              <a:lnSpc>
                <a:spcPts val="2860"/>
              </a:lnSpc>
            </a:pPr>
          </a:p>
          <a:p>
            <a:pPr algn="just">
              <a:lnSpc>
                <a:spcPts val="2860"/>
              </a:lnSpc>
            </a:pPr>
            <a:r>
              <a:rPr lang="en-US" sz="2043">
                <a:solidFill>
                  <a:srgbClr val="FFDE59"/>
                </a:solidFill>
                <a:latin typeface="Poppins"/>
              </a:rPr>
              <a:t>2. Sentiment analysis:</a:t>
            </a:r>
            <a:r>
              <a:rPr lang="en-US" sz="2043">
                <a:solidFill>
                  <a:srgbClr val="FFFFFF"/>
                </a:solidFill>
                <a:latin typeface="Poppins"/>
              </a:rPr>
              <a:t> By analyzing the TF-IDF scores of words and phrases in movie reviews, it is possible to identify the </a:t>
            </a:r>
            <a:r>
              <a:rPr lang="en-US" sz="2043">
                <a:solidFill>
                  <a:srgbClr val="FFFFFF"/>
                </a:solidFill>
                <a:latin typeface="Poppins Bold"/>
              </a:rPr>
              <a:t>most positive and negative aspects</a:t>
            </a:r>
            <a:r>
              <a:rPr lang="en-US" sz="2043">
                <a:solidFill>
                  <a:srgbClr val="FFFFFF"/>
                </a:solidFill>
                <a:latin typeface="Poppins"/>
              </a:rPr>
              <a:t> of movies. This can be used to generate </a:t>
            </a:r>
            <a:r>
              <a:rPr lang="en-US" sz="2043">
                <a:solidFill>
                  <a:srgbClr val="FFFFFF"/>
                </a:solidFill>
                <a:latin typeface="Poppins Bold"/>
              </a:rPr>
              <a:t>sentiment scores</a:t>
            </a:r>
            <a:r>
              <a:rPr lang="en-US" sz="2043">
                <a:solidFill>
                  <a:srgbClr val="FFFFFF"/>
                </a:solidFill>
                <a:latin typeface="Poppins"/>
              </a:rPr>
              <a:t> for individual movies or to identify trends in the sentiment of movie reviews over time.</a:t>
            </a:r>
          </a:p>
          <a:p>
            <a:pPr algn="just">
              <a:lnSpc>
                <a:spcPts val="2860"/>
              </a:lnSpc>
            </a:pPr>
          </a:p>
          <a:p>
            <a:pPr algn="just">
              <a:lnSpc>
                <a:spcPts val="2860"/>
              </a:lnSpc>
            </a:pPr>
          </a:p>
          <a:p>
            <a:pPr algn="just">
              <a:lnSpc>
                <a:spcPts val="2860"/>
              </a:lnSpc>
            </a:pPr>
          </a:p>
          <a:p>
            <a:pPr algn="just">
              <a:lnSpc>
                <a:spcPts val="2860"/>
              </a:lnSpc>
            </a:pP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926080" y="4045185"/>
            <a:ext cx="3901440" cy="2369238"/>
          </a:xfrm>
          <a:prstGeom prst="rect">
            <a:avLst/>
          </a:prstGeom>
        </p:spPr>
      </p:pic>
      <p:sp>
        <p:nvSpPr>
          <p:cNvPr name="TextBox 4" id="4"/>
          <p:cNvSpPr txBox="true"/>
          <p:nvPr/>
        </p:nvSpPr>
        <p:spPr>
          <a:xfrm rot="0">
            <a:off x="365392" y="519666"/>
            <a:ext cx="5487082" cy="518958"/>
          </a:xfrm>
          <a:prstGeom prst="rect">
            <a:avLst/>
          </a:prstGeom>
        </p:spPr>
        <p:txBody>
          <a:bodyPr anchor="t" rtlCol="false" tIns="0" lIns="0" bIns="0" rIns="0">
            <a:spAutoFit/>
          </a:bodyPr>
          <a:lstStyle/>
          <a:p>
            <a:pPr>
              <a:lnSpc>
                <a:spcPts val="3842"/>
              </a:lnSpc>
            </a:pPr>
            <a:r>
              <a:rPr lang="en-US" sz="4045" spc="-202">
                <a:solidFill>
                  <a:srgbClr val="FFFFFF"/>
                </a:solidFill>
                <a:latin typeface="League Spartan"/>
              </a:rPr>
              <a:t>Solution - TF-IDF</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DAFiUMcIRn4</dc:identifier>
  <dcterms:modified xsi:type="dcterms:W3CDTF">2011-08-01T06:04:30Z</dcterms:modified>
  <cp:revision>1</cp:revision>
  <dc:title>IMDB Case Study</dc:title>
</cp:coreProperties>
</file>