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8"/>
  </p:notesMasterIdLst>
  <p:handoutMasterIdLst>
    <p:handoutMasterId r:id="rId9"/>
  </p:handoutMasterIdLst>
  <p:sldIdLst>
    <p:sldId id="323" r:id="rId2"/>
    <p:sldId id="336" r:id="rId3"/>
    <p:sldId id="340" r:id="rId4"/>
    <p:sldId id="339" r:id="rId5"/>
    <p:sldId id="341" r:id="rId6"/>
    <p:sldId id="342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46C"/>
    <a:srgbClr val="FFCC66"/>
    <a:srgbClr val="CC9900"/>
    <a:srgbClr val="0256A2"/>
    <a:srgbClr val="7FD13B"/>
    <a:srgbClr val="E5F6D8"/>
    <a:srgbClr val="E824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9408" autoAdjust="0"/>
  </p:normalViewPr>
  <p:slideViewPr>
    <p:cSldViewPr>
      <p:cViewPr varScale="1">
        <p:scale>
          <a:sx n="75" d="100"/>
          <a:sy n="75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1D89C75-8FB8-417C-BCAC-2F92C0CB3B88}" type="datetimeFigureOut">
              <a:rPr lang="zh-CN" altLang="en-US"/>
              <a:pPr>
                <a:defRPr/>
              </a:pPr>
              <a:t>2013/1/30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4387583-4FF8-4E10-A6DD-03341A1653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03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235822C-B0E1-44F5-9261-D22017034362}" type="datetimeFigureOut">
              <a:rPr lang="zh-CN" altLang="en-US"/>
              <a:pPr>
                <a:defRPr/>
              </a:pPr>
              <a:t>2013/1/30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6DB828A-37C3-4244-9808-CC27297AAE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888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D4BA7F-F2E8-4146-8FE2-11733EAC7A30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2329E-9AD7-4278-87D9-9178B328D4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B94F8-095E-400B-B323-C195291CF4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4F47E-7E1F-4E43-BB7E-73B522A003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BBFC0-E66C-4AAA-AE31-14ABD8950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E2942-CC30-46D6-BDB9-1B474C89B4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84EC-1098-4AA8-8B09-22E76DEDF4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ACFD4-C83A-4E6A-8B54-08EC6854AE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4DAE4-AAFD-432C-9AA7-05ACAF36EE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FD5EF-F0E0-43E5-BEAD-4BBDE39EC9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2B089-4255-4D8F-9138-14DD4A476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4F67F-E2F4-4914-B4CC-74882201A3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8FEBAD15-DC54-49B7-A558-9C0BB1DE0E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7" r:id="rId2"/>
    <p:sldLayoutId id="2147484306" r:id="rId3"/>
    <p:sldLayoutId id="2147484305" r:id="rId4"/>
    <p:sldLayoutId id="2147484304" r:id="rId5"/>
    <p:sldLayoutId id="2147484303" r:id="rId6"/>
    <p:sldLayoutId id="2147484302" r:id="rId7"/>
    <p:sldLayoutId id="2147484301" r:id="rId8"/>
    <p:sldLayoutId id="2147484300" r:id="rId9"/>
    <p:sldLayoutId id="2147484299" r:id="rId10"/>
    <p:sldLayoutId id="21474842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375" y="2743200"/>
            <a:ext cx="7715250" cy="701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202020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4000" b="1" dirty="0" smtClean="0">
                <a:solidFill>
                  <a:srgbClr val="202020"/>
                </a:solidFill>
                <a:latin typeface="微软雅黑" pitchFamily="34" charset="-122"/>
                <a:ea typeface="微软雅黑" pitchFamily="34" charset="-122"/>
              </a:rPr>
              <a:t>产品部</a:t>
            </a:r>
            <a:r>
              <a:rPr lang="zh-CN" altLang="en-US" sz="4000" b="1" dirty="0">
                <a:solidFill>
                  <a:srgbClr val="202020"/>
                </a:solidFill>
                <a:latin typeface="微软雅黑" pitchFamily="34" charset="-122"/>
                <a:ea typeface="微软雅黑" pitchFamily="34" charset="-122"/>
              </a:rPr>
              <a:t>组织架构调整方案</a:t>
            </a:r>
            <a:endParaRPr lang="en-US" altLang="zh-CN" sz="4000" b="1" dirty="0">
              <a:solidFill>
                <a:srgbClr val="20202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Rectangle 8"/>
          <p:cNvSpPr>
            <a:spLocks noChangeArrowheads="1"/>
          </p:cNvSpPr>
          <p:nvPr/>
        </p:nvSpPr>
        <p:spPr bwMode="auto">
          <a:xfrm>
            <a:off x="1258888" y="4103688"/>
            <a:ext cx="66262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30000"/>
              </a:spcBef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2013-01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Group 37"/>
          <p:cNvGrpSpPr>
            <a:grpSpLocks/>
          </p:cNvGrpSpPr>
          <p:nvPr/>
        </p:nvGrpSpPr>
        <p:grpSpPr bwMode="auto">
          <a:xfrm>
            <a:off x="1258888" y="1476375"/>
            <a:ext cx="695325" cy="533400"/>
            <a:chOff x="1110" y="2656"/>
            <a:chExt cx="1549" cy="1351"/>
          </a:xfrm>
        </p:grpSpPr>
        <p:sp>
          <p:nvSpPr>
            <p:cNvPr id="17435" name="AutoShape 3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36" name="AutoShape 3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37" name="AutoShape 4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2700000" scaled="1"/>
            </a:gradFill>
            <a:ln w="9525">
              <a:solidFill>
                <a:srgbClr val="DDDDD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410" name="Line 41"/>
          <p:cNvSpPr>
            <a:spLocks noChangeShapeType="1"/>
          </p:cNvSpPr>
          <p:nvPr/>
        </p:nvSpPr>
        <p:spPr bwMode="auto">
          <a:xfrm>
            <a:off x="1814513" y="1965325"/>
            <a:ext cx="4373562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Text Box 43"/>
          <p:cNvSpPr txBox="1">
            <a:spLocks noChangeArrowheads="1"/>
          </p:cNvSpPr>
          <p:nvPr/>
        </p:nvSpPr>
        <p:spPr bwMode="gray">
          <a:xfrm>
            <a:off x="1431925" y="1555750"/>
            <a:ext cx="334963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grpSp>
        <p:nvGrpSpPr>
          <p:cNvPr id="17412" name="Group 45"/>
          <p:cNvGrpSpPr>
            <a:grpSpLocks/>
          </p:cNvGrpSpPr>
          <p:nvPr/>
        </p:nvGrpSpPr>
        <p:grpSpPr bwMode="auto">
          <a:xfrm>
            <a:off x="1258888" y="2111375"/>
            <a:ext cx="695325" cy="533400"/>
            <a:chOff x="3174" y="2656"/>
            <a:chExt cx="1549" cy="1351"/>
          </a:xfrm>
        </p:grpSpPr>
        <p:sp>
          <p:nvSpPr>
            <p:cNvPr id="17432" name="AutoShape 46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33" name="AutoShape 47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34" name="AutoShape 48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1C3767"/>
                </a:gs>
                <a:gs pos="100000">
                  <a:srgbClr val="3C76DE"/>
                </a:gs>
              </a:gsLst>
              <a:lin ang="2700000" scaled="1"/>
            </a:gradFill>
            <a:ln w="9525">
              <a:solidFill>
                <a:srgbClr val="DDDDD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413" name="Line 49"/>
          <p:cNvSpPr>
            <a:spLocks noChangeShapeType="1"/>
          </p:cNvSpPr>
          <p:nvPr/>
        </p:nvSpPr>
        <p:spPr bwMode="auto">
          <a:xfrm>
            <a:off x="1814513" y="2600325"/>
            <a:ext cx="4373562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Text Box 50"/>
          <p:cNvSpPr txBox="1">
            <a:spLocks noChangeArrowheads="1"/>
          </p:cNvSpPr>
          <p:nvPr/>
        </p:nvSpPr>
        <p:spPr bwMode="auto">
          <a:xfrm>
            <a:off x="2143125" y="1497013"/>
            <a:ext cx="38576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相关背景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5" name="Text Box 51"/>
          <p:cNvSpPr txBox="1">
            <a:spLocks noChangeArrowheads="1"/>
          </p:cNvSpPr>
          <p:nvPr/>
        </p:nvSpPr>
        <p:spPr bwMode="gray">
          <a:xfrm>
            <a:off x="1435100" y="2190750"/>
            <a:ext cx="334963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grpSp>
        <p:nvGrpSpPr>
          <p:cNvPr id="17416" name="Group 53"/>
          <p:cNvGrpSpPr>
            <a:grpSpLocks/>
          </p:cNvGrpSpPr>
          <p:nvPr/>
        </p:nvGrpSpPr>
        <p:grpSpPr bwMode="auto">
          <a:xfrm>
            <a:off x="1258888" y="2762250"/>
            <a:ext cx="695325" cy="533400"/>
            <a:chOff x="1110" y="2656"/>
            <a:chExt cx="1549" cy="1351"/>
          </a:xfrm>
        </p:grpSpPr>
        <p:sp>
          <p:nvSpPr>
            <p:cNvPr id="17429" name="AutoShape 5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30" name="AutoShape 5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31" name="AutoShape 5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2700000" scaled="1"/>
            </a:gradFill>
            <a:ln w="9525">
              <a:solidFill>
                <a:srgbClr val="DDDDD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417" name="Line 57"/>
          <p:cNvSpPr>
            <a:spLocks noChangeShapeType="1"/>
          </p:cNvSpPr>
          <p:nvPr/>
        </p:nvSpPr>
        <p:spPr bwMode="auto">
          <a:xfrm>
            <a:off x="1814513" y="3251200"/>
            <a:ext cx="4373562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Text Box 59"/>
          <p:cNvSpPr txBox="1">
            <a:spLocks noChangeArrowheads="1"/>
          </p:cNvSpPr>
          <p:nvPr/>
        </p:nvSpPr>
        <p:spPr bwMode="gray">
          <a:xfrm>
            <a:off x="1435100" y="2841625"/>
            <a:ext cx="334963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grpSp>
        <p:nvGrpSpPr>
          <p:cNvPr id="17419" name="Group 61"/>
          <p:cNvGrpSpPr>
            <a:grpSpLocks/>
          </p:cNvGrpSpPr>
          <p:nvPr/>
        </p:nvGrpSpPr>
        <p:grpSpPr bwMode="auto">
          <a:xfrm>
            <a:off x="1258888" y="3417888"/>
            <a:ext cx="695325" cy="533400"/>
            <a:chOff x="3174" y="2656"/>
            <a:chExt cx="1549" cy="1351"/>
          </a:xfrm>
        </p:grpSpPr>
        <p:sp>
          <p:nvSpPr>
            <p:cNvPr id="17426" name="AutoShape 6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7" name="AutoShape 6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8" name="AutoShape 6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1C3767"/>
                </a:gs>
                <a:gs pos="100000">
                  <a:srgbClr val="3C76DE"/>
                </a:gs>
              </a:gsLst>
              <a:lin ang="2700000" scaled="1"/>
            </a:gradFill>
            <a:ln w="9525">
              <a:solidFill>
                <a:srgbClr val="DDDDD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420" name="Line 65"/>
          <p:cNvSpPr>
            <a:spLocks noChangeShapeType="1"/>
          </p:cNvSpPr>
          <p:nvPr/>
        </p:nvSpPr>
        <p:spPr bwMode="auto">
          <a:xfrm>
            <a:off x="1814513" y="3906838"/>
            <a:ext cx="4373562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Text Box 67"/>
          <p:cNvSpPr txBox="1">
            <a:spLocks noChangeArrowheads="1"/>
          </p:cNvSpPr>
          <p:nvPr/>
        </p:nvSpPr>
        <p:spPr bwMode="gray">
          <a:xfrm>
            <a:off x="1435100" y="3497263"/>
            <a:ext cx="334963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7422" name="Text Box 50"/>
          <p:cNvSpPr txBox="1">
            <a:spLocks noChangeArrowheads="1"/>
          </p:cNvSpPr>
          <p:nvPr/>
        </p:nvSpPr>
        <p:spPr bwMode="auto">
          <a:xfrm>
            <a:off x="2143125" y="2154238"/>
            <a:ext cx="38576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组织架构图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3" name="Text Box 50"/>
          <p:cNvSpPr txBox="1">
            <a:spLocks noChangeArrowheads="1"/>
          </p:cNvSpPr>
          <p:nvPr/>
        </p:nvSpPr>
        <p:spPr bwMode="auto">
          <a:xfrm>
            <a:off x="2143125" y="2800350"/>
            <a:ext cx="3859213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职能说明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4" name="Text Box 50"/>
          <p:cNvSpPr txBox="1">
            <a:spLocks noChangeArrowheads="1"/>
          </p:cNvSpPr>
          <p:nvPr/>
        </p:nvSpPr>
        <p:spPr bwMode="auto">
          <a:xfrm>
            <a:off x="2143125" y="3457575"/>
            <a:ext cx="38576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相关人员任命和调整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5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794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794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相关背景</a:t>
            </a: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827088" y="1125538"/>
            <a:ext cx="72739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剑灵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IEG 2013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年重点游戏。游戏玩法新颖，市场关注度高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《QT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语音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IEG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重要平台。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平台注重语音功能和用户关系链沉淀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剑灵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《QT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语音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的深入合作，双方可进行互补，更好的满足用户需求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《QT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语音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为游戏用户提供更多乐趣：提供语音功能、更丰富的门派玩法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剑灵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带来语音用户，增强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的市场份额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794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运管中心组织架构图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827088" y="1125538"/>
            <a:ext cx="72739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CF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nanciezhao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帮助添加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charset="0"/>
              <a:buChar char="•"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794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职能说明</a:t>
            </a:r>
          </a:p>
        </p:txBody>
      </p:sp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827088" y="981075"/>
            <a:ext cx="727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0944" y="981075"/>
            <a:ext cx="7273925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工作内容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建立日常沟通机制，共同关注整体目标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以独立端和内嵌端为形式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游戏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玩法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深度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结合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设定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长期的合作活动，包括公会、电台、页面活动等多种形式，整合双方资源集中投入，引导、鼓励玩家使用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语音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团队目标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日活跃用户语音渗透率：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75%</a:t>
            </a: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在线用户语音渗透率：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40%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794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相关人员的任命和调整</a:t>
            </a:r>
          </a:p>
        </p:txBody>
      </p:sp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827088" y="965200"/>
            <a:ext cx="72739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关注人：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Sagehuang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黄凌冬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Thunder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（王雷雨）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负责人：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Avantwang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（王政）、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Thinkhuang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（黄稹）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项目成员：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297023"/>
            <a:ext cx="663586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13477</TotalTime>
  <Words>252</Words>
  <Application>Microsoft Office PowerPoint</Application>
  <PresentationFormat>全屏显示(4:3)</PresentationFormat>
  <Paragraphs>39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默认设计模板</vt:lpstr>
      <vt:lpstr>PowerPoint 演示文稿</vt:lpstr>
      <vt:lpstr>目录</vt:lpstr>
      <vt:lpstr>相关背景</vt:lpstr>
      <vt:lpstr>运管中心组织架构图</vt:lpstr>
      <vt:lpstr>职能说明</vt:lpstr>
      <vt:lpstr>相关人员的任命和调整</vt:lpstr>
    </vt:vector>
  </TitlesOfParts>
  <Company>MSPRC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Ericawu</dc:creator>
  <cp:lastModifiedBy>thinkhuang(黄稹)</cp:lastModifiedBy>
  <cp:revision>1166</cp:revision>
  <dcterms:created xsi:type="dcterms:W3CDTF">2008-05-26T13:49:52Z</dcterms:created>
  <dcterms:modified xsi:type="dcterms:W3CDTF">2013-01-30T11:08:11Z</dcterms:modified>
</cp:coreProperties>
</file>