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92" r:id="rId2"/>
    <p:sldId id="523" r:id="rId3"/>
    <p:sldId id="526" r:id="rId4"/>
    <p:sldId id="525" r:id="rId5"/>
    <p:sldId id="510" r:id="rId6"/>
    <p:sldId id="481" r:id="rId7"/>
    <p:sldId id="524" r:id="rId8"/>
    <p:sldId id="507" r:id="rId9"/>
    <p:sldId id="508" r:id="rId10"/>
    <p:sldId id="498" r:id="rId11"/>
    <p:sldId id="522" r:id="rId12"/>
    <p:sldId id="512" r:id="rId13"/>
    <p:sldId id="519" r:id="rId14"/>
    <p:sldId id="516" r:id="rId15"/>
    <p:sldId id="518" r:id="rId16"/>
    <p:sldId id="513" r:id="rId17"/>
    <p:sldId id="520" r:id="rId18"/>
    <p:sldId id="517" r:id="rId19"/>
    <p:sldId id="496" r:id="rId20"/>
    <p:sldId id="511" r:id="rId21"/>
    <p:sldId id="515" r:id="rId22"/>
    <p:sldId id="51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A30D"/>
    <a:srgbClr val="6B3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6188" autoAdjust="0"/>
  </p:normalViewPr>
  <p:slideViewPr>
    <p:cSldViewPr>
      <p:cViewPr>
        <p:scale>
          <a:sx n="60" d="100"/>
          <a:sy n="60" d="100"/>
        </p:scale>
        <p:origin x="-1596" y="-102"/>
      </p:cViewPr>
      <p:guideLst>
        <p:guide orient="horz" pos="431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D87BCA-E812-4F04-932A-A37137A701E4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58DCD1D-09B2-4F1D-8703-AFCAD0C31B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DCD1D-09B2-4F1D-8703-AFCAD0C31BC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C5DDE0-11DA-4621-891C-48EE9549E0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C5DDE0-11DA-4621-891C-48EE9549E0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《</a:t>
            </a:r>
            <a:r>
              <a:rPr lang="zh-CN" altLang="en-US" dirty="0" smtClean="0"/>
              <a:t>御龙在天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是一款强调国战玩法的</a:t>
            </a:r>
            <a:r>
              <a:rPr lang="en-US" altLang="zh-CN" dirty="0" smtClean="0"/>
              <a:t>MMO</a:t>
            </a:r>
            <a:r>
              <a:rPr lang="zh-CN" altLang="en-US" dirty="0" smtClean="0"/>
              <a:t>，游戏中有大规模的团队战斗，对语音指挥和管理有强需求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国王可以通过语音，随时向所有本国的玩家说话或者指挥，玩家可以选则听或不听，类似电台的功能，国王是主播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家族语音是与公会绑定的固定频道，会长可以邀请会员进行语音，是公会游戏外的聚集地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官方运营的公共频道，</a:t>
            </a: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辅助运营的官方频道，新手引导，活跃气氛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DCD1D-09B2-4F1D-8703-AFCAD0C31BC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4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对讲机：进入战场后自动拉起，每个玩家有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秒可以说话，说话的时候会消耗，不说话的时候会恢复，短平快的沟通方式，</a:t>
            </a:r>
            <a:endParaRPr lang="en-US" altLang="zh-CN" dirty="0" smtClean="0"/>
          </a:p>
          <a:p>
            <a:r>
              <a:rPr lang="zh-CN" altLang="en-US" dirty="0" smtClean="0"/>
              <a:t>公会绑定</a:t>
            </a:r>
            <a:r>
              <a:rPr lang="en-US" altLang="zh-CN" dirty="0" smtClean="0"/>
              <a:t>QT</a:t>
            </a:r>
            <a:r>
              <a:rPr lang="zh-CN" altLang="en-US" dirty="0" smtClean="0"/>
              <a:t>固定房间后，系统推送任务，会员通过游戏内行为完成任务，并领取奖励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DCD1D-09B2-4F1D-8703-AFCAD0C31BC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0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御龙的</a:t>
            </a:r>
            <a:r>
              <a:rPr lang="en-US" altLang="zh-CN" dirty="0" smtClean="0"/>
              <a:t>QT</a:t>
            </a:r>
            <a:r>
              <a:rPr lang="zh-CN" altLang="en-US" dirty="0" smtClean="0"/>
              <a:t>渗透率在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en-US" altLang="zh-CN" dirty="0" smtClean="0"/>
              <a:t>CF</a:t>
            </a:r>
            <a:r>
              <a:rPr lang="zh-CN" altLang="en-US" dirty="0" smtClean="0"/>
              <a:t>活跃用户的语音渗透率达到了</a:t>
            </a:r>
            <a:r>
              <a:rPr lang="en-US" altLang="zh-CN" dirty="0" smtClean="0"/>
              <a:t>90</a:t>
            </a:r>
            <a:r>
              <a:rPr lang="zh-CN" altLang="en-US" dirty="0" smtClean="0"/>
              <a:t>以上，证明了这一系列合作都是被玩家认可和接受的，玩家已经对</a:t>
            </a:r>
            <a:r>
              <a:rPr lang="en-US" altLang="zh-CN" dirty="0" smtClean="0"/>
              <a:t>QT</a:t>
            </a:r>
            <a:r>
              <a:rPr lang="zh-CN" altLang="en-US" dirty="0" smtClean="0"/>
              <a:t>的平台产生依赖性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DCD1D-09B2-4F1D-8703-AFCAD0C31BC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DCD1D-09B2-4F1D-8703-AFCAD0C31BC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9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系统推送给公会任务</a:t>
            </a:r>
            <a:endParaRPr lang="en-US" altLang="zh-CN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C5DDE0-11DA-4621-891C-48EE9549E0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FA07-8F6B-4D5C-AB32-033AE3F4E0F1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D9424-5E4E-44FF-84C8-C5A51F543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17CD0-88C3-436E-8176-7EE37B7A8816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815C-2323-491C-B9A3-889C87F4E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63964-5DB2-497C-8788-F1960F7E2503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6305E-F7FB-424C-BA1F-75A78670C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8480B-D4E8-4148-AB87-880BD321029A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4D48B-C973-4ECD-A12A-233118550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DFF88-346F-4552-9D55-5D515F259560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A6195-A0BC-44C3-9605-2830E49272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F7E67-C250-4515-A7D1-661A1BA218E6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8A22D-FD08-4958-88B3-4E2CB09089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84BA-2510-4F14-9F01-0F2063EEA690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A6FD3-D9D1-4B0B-B542-E6614044E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3E985-52B5-488F-99EE-F840942DEEA0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1BA4E-3C33-4FF5-B38E-3CA9E85F04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53270-AD53-422E-8CD8-FEF0C82970D1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A080-74FC-4B44-A05D-8E608109A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5801E-FFB2-4CBF-B5BE-431706E400D2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04804-EFF0-4B66-956C-BFEA5CE8AA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7BA8-A9EB-44EA-A895-2BEB02986B62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7EF36-05B2-4D5E-9123-94A34FB54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FC6DF3-FFC7-413C-B3DF-26E980F1730C}" type="datetimeFigureOut">
              <a:rPr lang="zh-CN" altLang="en-US"/>
              <a:pPr>
                <a:defRPr/>
              </a:pPr>
              <a:t>2013/2/4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933847-462D-4DD8-8F2F-1B3E105D3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41637"/>
            <a:ext cx="12564887" cy="118977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5922" y="4713988"/>
            <a:ext cx="216024" cy="803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6944" y="4751807"/>
            <a:ext cx="6325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剑灵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合作方案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6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语音渗透率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1293822"/>
            <a:ext cx="4932548" cy="5032335"/>
          </a:xfrm>
        </p:spPr>
        <p:txBody>
          <a:bodyPr/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MMO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类合作游戏：御龙在天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活跃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游戏活跃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73%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游戏在线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70%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其中，同时语音人数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游戏在线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67%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FPS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类合作游戏：穿越火线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活跃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游戏活跃：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92%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游戏在线：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65%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声音活跃用户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总活跃用户：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91%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有声音占局数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战局数：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57%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有声音在线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游戏在线：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%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63" y="3809990"/>
            <a:ext cx="3939621" cy="23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62" y="1139793"/>
            <a:ext cx="3939621" cy="236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1614818" y="2792867"/>
            <a:ext cx="5914363" cy="1424662"/>
          </a:xfrm>
          <a:prstGeom prst="roundRect">
            <a:avLst>
              <a:gd name="adj" fmla="val 16667"/>
            </a:avLst>
          </a:prstGeom>
          <a:solidFill>
            <a:srgbClr val="00B0F0">
              <a:alpha val="91000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58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的语音功能以及基于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的深入合作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58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和一些玩法运营方式被玩家认可和接受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0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41637"/>
            <a:ext cx="12564887" cy="118977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922" y="4713988"/>
            <a:ext cx="216024" cy="803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945" y="4751807"/>
            <a:ext cx="5965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剑灵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-QT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深入合作方向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3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五边形 60"/>
          <p:cNvSpPr/>
          <p:nvPr/>
        </p:nvSpPr>
        <p:spPr>
          <a:xfrm>
            <a:off x="431540" y="3284984"/>
            <a:ext cx="1808683" cy="648072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五边形 59"/>
          <p:cNvSpPr/>
          <p:nvPr/>
        </p:nvSpPr>
        <p:spPr>
          <a:xfrm>
            <a:off x="405804" y="2381876"/>
            <a:ext cx="1808683" cy="648072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门派招募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847564" y="1000708"/>
            <a:ext cx="765448" cy="164286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856" y="1439416"/>
            <a:ext cx="1642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会长</a:t>
            </a:r>
          </a:p>
        </p:txBody>
      </p:sp>
      <p:sp>
        <p:nvSpPr>
          <p:cNvPr id="14" name="矩形 13"/>
          <p:cNvSpPr/>
          <p:nvPr/>
        </p:nvSpPr>
        <p:spPr>
          <a:xfrm>
            <a:off x="2267744" y="2380543"/>
            <a:ext cx="1469716" cy="64807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建立房间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63387" y="2380543"/>
            <a:ext cx="1474273" cy="64807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发布招募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4212" y="4811638"/>
            <a:ext cx="1656184" cy="56670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系统推送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54212" y="5382580"/>
            <a:ext cx="1656184" cy="56670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主动搜索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五边形 18"/>
          <p:cNvSpPr/>
          <p:nvPr/>
        </p:nvSpPr>
        <p:spPr>
          <a:xfrm rot="5400000">
            <a:off x="834244" y="4561147"/>
            <a:ext cx="765448" cy="164286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4999855"/>
            <a:ext cx="1642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玩家</a:t>
            </a:r>
          </a:p>
        </p:txBody>
      </p:sp>
      <p:sp>
        <p:nvSpPr>
          <p:cNvPr id="21" name="矩形 20"/>
          <p:cNvSpPr/>
          <p:nvPr/>
        </p:nvSpPr>
        <p:spPr>
          <a:xfrm>
            <a:off x="4400463" y="5099230"/>
            <a:ext cx="1656184" cy="56670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加入房间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0192" y="5094988"/>
            <a:ext cx="1656184" cy="5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加入门派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25692" y="2380543"/>
            <a:ext cx="1417917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玩家加入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14" idx="3"/>
            <a:endCxn id="16" idx="1"/>
          </p:cNvCxnSpPr>
          <p:nvPr/>
        </p:nvCxnSpPr>
        <p:spPr>
          <a:xfrm>
            <a:off x="3737460" y="2704579"/>
            <a:ext cx="325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23" idx="1"/>
          </p:cNvCxnSpPr>
          <p:nvPr/>
        </p:nvCxnSpPr>
        <p:spPr>
          <a:xfrm>
            <a:off x="5537660" y="2704579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</p:cNvCxnSpPr>
          <p:nvPr/>
        </p:nvCxnSpPr>
        <p:spPr>
          <a:xfrm>
            <a:off x="2038400" y="5292243"/>
            <a:ext cx="4158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1"/>
          </p:cNvCxnSpPr>
          <p:nvPr/>
        </p:nvCxnSpPr>
        <p:spPr>
          <a:xfrm>
            <a:off x="4110396" y="5378338"/>
            <a:ext cx="290067" cy="42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3"/>
            <a:endCxn id="22" idx="1"/>
          </p:cNvCxnSpPr>
          <p:nvPr/>
        </p:nvCxnSpPr>
        <p:spPr>
          <a:xfrm flipV="1">
            <a:off x="6056647" y="5378338"/>
            <a:ext cx="243545" cy="42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67744" y="3284984"/>
            <a:ext cx="1469716" cy="64807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绑定房间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63387" y="3284984"/>
            <a:ext cx="1474273" cy="64807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发布招募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692" y="3284984"/>
            <a:ext cx="1417917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玩家加入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stCxn id="27" idx="3"/>
            <a:endCxn id="28" idx="1"/>
          </p:cNvCxnSpPr>
          <p:nvPr/>
        </p:nvCxnSpPr>
        <p:spPr>
          <a:xfrm>
            <a:off x="3737460" y="3609020"/>
            <a:ext cx="325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30" idx="1"/>
          </p:cNvCxnSpPr>
          <p:nvPr/>
        </p:nvCxnSpPr>
        <p:spPr>
          <a:xfrm>
            <a:off x="5537660" y="3609020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62268" y="2380543"/>
            <a:ext cx="1417917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建立门派并绑定房间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>
            <a:stCxn id="23" idx="3"/>
            <a:endCxn id="38" idx="1"/>
          </p:cNvCxnSpPr>
          <p:nvPr/>
        </p:nvCxnSpPr>
        <p:spPr>
          <a:xfrm>
            <a:off x="7243609" y="2704579"/>
            <a:ext cx="31865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10102" y="2381876"/>
            <a:ext cx="1469716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未建立门派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5804" y="3284984"/>
            <a:ext cx="1469716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已建立门派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0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门派招募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202" y="1754467"/>
            <a:ext cx="6625230" cy="13871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为平台帮助散人找到公会和公会招募散人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级以前无法组建公会的问题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757337" y="1556792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8650" y="4005064"/>
            <a:ext cx="6625230" cy="13871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游戏内门派与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子房间绑定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60785" y="3807389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开发需求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9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公会管理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74806" y="1571600"/>
            <a:ext cx="2448271" cy="3225552"/>
          </a:xfrm>
          <a:prstGeom prst="roundRect">
            <a:avLst>
              <a:gd name="adj" fmla="val 9751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19044" y="2204864"/>
            <a:ext cx="1671985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门派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9044" y="3005336"/>
            <a:ext cx="1671985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门派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044" y="3805808"/>
            <a:ext cx="1671985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门派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36144" y="1571600"/>
            <a:ext cx="2640112" cy="3225552"/>
          </a:xfrm>
          <a:prstGeom prst="roundRect">
            <a:avLst>
              <a:gd name="adj" fmla="val 9751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23408" y="2204864"/>
            <a:ext cx="156076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子房间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23408" y="3005336"/>
            <a:ext cx="156076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房间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23408" y="3805808"/>
            <a:ext cx="156076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子房间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3294839" y="2348880"/>
            <a:ext cx="1228570" cy="328972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右箭头 19"/>
          <p:cNvSpPr/>
          <p:nvPr/>
        </p:nvSpPr>
        <p:spPr>
          <a:xfrm>
            <a:off x="3291030" y="3149352"/>
            <a:ext cx="1228570" cy="328972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3294839" y="3949824"/>
            <a:ext cx="1228570" cy="328972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/>
        </p:nvSpPr>
        <p:spPr>
          <a:xfrm rot="5400000">
            <a:off x="7832340" y="2656892"/>
            <a:ext cx="765448" cy="164286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93632" y="3095600"/>
            <a:ext cx="1642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会长</a:t>
            </a:r>
          </a:p>
        </p:txBody>
      </p:sp>
      <p:sp>
        <p:nvSpPr>
          <p:cNvPr id="24" name="上箭头标注 23"/>
          <p:cNvSpPr/>
          <p:nvPr/>
        </p:nvSpPr>
        <p:spPr>
          <a:xfrm>
            <a:off x="1763688" y="4382061"/>
            <a:ext cx="4032448" cy="132756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1914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门派与一个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房间的各子房间绑定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读取会员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信息，公会等级等等</a:t>
            </a:r>
          </a:p>
        </p:txBody>
      </p:sp>
      <p:sp>
        <p:nvSpPr>
          <p:cNvPr id="25" name="右箭头标注 24"/>
          <p:cNvSpPr/>
          <p:nvPr/>
        </p:nvSpPr>
        <p:spPr>
          <a:xfrm>
            <a:off x="6313512" y="2189330"/>
            <a:ext cx="1080120" cy="224901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18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理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工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具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右箭头标注 25"/>
          <p:cNvSpPr/>
          <p:nvPr/>
        </p:nvSpPr>
        <p:spPr>
          <a:xfrm>
            <a:off x="467544" y="2189330"/>
            <a:ext cx="1151500" cy="2264550"/>
          </a:xfrm>
          <a:prstGeom prst="rightArrowCallout">
            <a:avLst>
              <a:gd name="adj1" fmla="val 27738"/>
              <a:gd name="adj2" fmla="val 25000"/>
              <a:gd name="adj3" fmla="val 29107"/>
              <a:gd name="adj4" fmla="val 536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大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公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会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025606" y="2263388"/>
            <a:ext cx="614082" cy="531023"/>
          </a:xfrm>
          <a:prstGeom prst="rightArrow">
            <a:avLst>
              <a:gd name="adj1" fmla="val 50000"/>
              <a:gd name="adj2" fmla="val 678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043294" y="3874065"/>
            <a:ext cx="614082" cy="531023"/>
          </a:xfrm>
          <a:prstGeom prst="rightArrow">
            <a:avLst>
              <a:gd name="adj1" fmla="val 50000"/>
              <a:gd name="adj2" fmla="val 678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标注 28"/>
          <p:cNvSpPr/>
          <p:nvPr/>
        </p:nvSpPr>
        <p:spPr>
          <a:xfrm>
            <a:off x="5885295" y="4442767"/>
            <a:ext cx="1402916" cy="1266855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1914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上箭头标注 29"/>
          <p:cNvSpPr/>
          <p:nvPr/>
        </p:nvSpPr>
        <p:spPr>
          <a:xfrm>
            <a:off x="60861" y="4438346"/>
            <a:ext cx="1402916" cy="127127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1914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拆分入驻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274805" y="1571598"/>
            <a:ext cx="2448271" cy="461666"/>
          </a:xfrm>
          <a:prstGeom prst="roundRect">
            <a:avLst>
              <a:gd name="adj" fmla="val 44394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46924" y="157159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游戏内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38336" y="1571600"/>
            <a:ext cx="2615236" cy="461666"/>
          </a:xfrm>
          <a:prstGeom prst="roundRect">
            <a:avLst>
              <a:gd name="adj" fmla="val 44394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54360" y="157159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公会房间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公会管理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203" y="2041368"/>
            <a:ext cx="6625229" cy="1675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解决大公会入驻的问题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775230" y="1810536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202" y="4274056"/>
            <a:ext cx="6625230" cy="13871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游戏内门派与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子房间绑定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757337" y="4076381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开发需求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4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884216" y="1931640"/>
            <a:ext cx="2496096" cy="461666"/>
          </a:xfrm>
          <a:prstGeom prst="roundRect">
            <a:avLst>
              <a:gd name="adj" fmla="val 44394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403648" y="2003648"/>
            <a:ext cx="2448271" cy="461666"/>
          </a:xfrm>
          <a:prstGeom prst="roundRect">
            <a:avLst>
              <a:gd name="adj" fmla="val 44394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门派荣誉墙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03648" y="2003648"/>
            <a:ext cx="2448271" cy="2721496"/>
          </a:xfrm>
          <a:prstGeom prst="roundRect">
            <a:avLst>
              <a:gd name="adj" fmla="val 9751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75766" y="200364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游戏内门派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84216" y="1931640"/>
            <a:ext cx="2496096" cy="2793504"/>
          </a:xfrm>
          <a:prstGeom prst="roundRect">
            <a:avLst>
              <a:gd name="adj" fmla="val 9751"/>
            </a:avLst>
          </a:prstGeom>
          <a:solidFill>
            <a:srgbClr val="00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84216" y="1931638"/>
            <a:ext cx="249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公会子房间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3788" y="2604974"/>
            <a:ext cx="1620180" cy="40011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Gameplay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00454" y="2546733"/>
            <a:ext cx="1620180" cy="40011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成就系统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2174" y="3543917"/>
            <a:ext cx="1620180" cy="707886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荣誉墙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Display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5858516" y="2946843"/>
            <a:ext cx="504056" cy="5975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下箭头 19"/>
          <p:cNvSpPr/>
          <p:nvPr/>
        </p:nvSpPr>
        <p:spPr>
          <a:xfrm rot="16200000">
            <a:off x="4103297" y="1795944"/>
            <a:ext cx="504056" cy="189025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1773788" y="3256384"/>
            <a:ext cx="1620180" cy="40011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Gameplay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3788" y="3923701"/>
            <a:ext cx="1620180" cy="40011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Gameplay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直角上箭头 6"/>
          <p:cNvSpPr/>
          <p:nvPr/>
        </p:nvSpPr>
        <p:spPr>
          <a:xfrm>
            <a:off x="3410195" y="2741072"/>
            <a:ext cx="945130" cy="803343"/>
          </a:xfrm>
          <a:prstGeom prst="bentUpArrow">
            <a:avLst>
              <a:gd name="adj1" fmla="val 25000"/>
              <a:gd name="adj2" fmla="val 25000"/>
              <a:gd name="adj3" fmla="val 1126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>
            <a:off x="3393968" y="2757039"/>
            <a:ext cx="992889" cy="1494764"/>
          </a:xfrm>
          <a:prstGeom prst="bentUpArrow">
            <a:avLst>
              <a:gd name="adj1" fmla="val 25000"/>
              <a:gd name="adj2" fmla="val 25000"/>
              <a:gd name="adj3" fmla="val 1126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标注 24"/>
          <p:cNvSpPr/>
          <p:nvPr/>
        </p:nvSpPr>
        <p:spPr>
          <a:xfrm>
            <a:off x="3092059" y="4221089"/>
            <a:ext cx="2010373" cy="1152128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1914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读取接口判断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上箭头标注 25"/>
          <p:cNvSpPr/>
          <p:nvPr/>
        </p:nvSpPr>
        <p:spPr>
          <a:xfrm>
            <a:off x="5409086" y="4281794"/>
            <a:ext cx="1402916" cy="1091423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1914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31754" y="4130732"/>
            <a:ext cx="5905149" cy="1099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读取游戏内一部分数据的接口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35203" y="2041368"/>
            <a:ext cx="5905149" cy="1099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给予公会成员追求和目标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以及荣誉感和归属感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门派荣誉墙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75230" y="1810536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53889" y="3933056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开发需求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4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接口需求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65634"/>
              </p:ext>
            </p:extLst>
          </p:nvPr>
        </p:nvGraphicFramePr>
        <p:xfrm>
          <a:off x="1691680" y="1412774"/>
          <a:ext cx="5217828" cy="371493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17828"/>
              </a:tblGrid>
              <a:tr h="530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接口功能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某任务完成次数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制造某道具次数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BOSS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击杀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使用某道具次数</a:t>
                      </a:r>
                      <a:endParaRPr lang="zh-CN" altLang="en-US" sz="2400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比武场每一局胜负详情</a:t>
                      </a:r>
                      <a:endParaRPr lang="en-US" altLang="zh-CN" sz="2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比武场等级</a:t>
                      </a:r>
                      <a:endParaRPr lang="en-US" altLang="zh-CN" sz="2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4729572" y="2376149"/>
            <a:ext cx="1256512" cy="12323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19797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门派任务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644" y="2761483"/>
            <a:ext cx="1620180" cy="461665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门派任务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33678" y="2515260"/>
            <a:ext cx="1448301" cy="954107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贡献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74221" y="2761480"/>
            <a:ext cx="1708608" cy="46166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DKP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42126" y="3954044"/>
            <a:ext cx="2203338" cy="461665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门派任务完成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2126" y="4695527"/>
            <a:ext cx="2203339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解锁奖励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44" idx="6"/>
            <a:endCxn id="28" idx="1"/>
          </p:cNvCxnSpPr>
          <p:nvPr/>
        </p:nvCxnSpPr>
        <p:spPr>
          <a:xfrm flipV="1">
            <a:off x="5986084" y="2992313"/>
            <a:ext cx="58813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4" idx="4"/>
            <a:endCxn id="30" idx="0"/>
          </p:cNvCxnSpPr>
          <p:nvPr/>
        </p:nvCxnSpPr>
        <p:spPr>
          <a:xfrm flipH="1">
            <a:off x="5343795" y="3608479"/>
            <a:ext cx="14033" cy="345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2"/>
            <a:endCxn id="32" idx="0"/>
          </p:cNvCxnSpPr>
          <p:nvPr/>
        </p:nvCxnSpPr>
        <p:spPr>
          <a:xfrm>
            <a:off x="5343795" y="4415709"/>
            <a:ext cx="1" cy="279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6819" y="2520191"/>
            <a:ext cx="1620180" cy="40011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物资收集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肘形连接符 77"/>
          <p:cNvCxnSpPr>
            <a:stCxn id="28" idx="2"/>
            <a:endCxn id="32" idx="3"/>
          </p:cNvCxnSpPr>
          <p:nvPr/>
        </p:nvCxnSpPr>
        <p:spPr>
          <a:xfrm rot="5400000">
            <a:off x="6085388" y="3583223"/>
            <a:ext cx="1703214" cy="9830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75133" y="3102310"/>
            <a:ext cx="1620180" cy="40011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Gameplay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燕尾形 89"/>
          <p:cNvSpPr/>
          <p:nvPr/>
        </p:nvSpPr>
        <p:spPr>
          <a:xfrm>
            <a:off x="4259707" y="2515260"/>
            <a:ext cx="373971" cy="98716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35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6" grpId="0"/>
      <p:bldP spid="28" grpId="0" animBg="1"/>
      <p:bldP spid="30" grpId="0" animBg="1"/>
      <p:bldP spid="32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939" y="3225283"/>
            <a:ext cx="1676400" cy="9439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市场资源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3113092"/>
            <a:ext cx="4104456" cy="10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QQtips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A/S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包（广告，网站等推广资源）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4784" y="3225283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94784" y="3707560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939" y="4517652"/>
            <a:ext cx="1676400" cy="1426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运营支持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5816" y="4405461"/>
            <a:ext cx="56166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联合运营活动，提供相应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官方房间运营支撑，外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团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工资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用户语音体验改善调研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4784" y="4517652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94784" y="4999929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94784" y="5482207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1560" y="1484784"/>
            <a:ext cx="1676400" cy="1426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用户资源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9437" y="1372593"/>
            <a:ext cx="56166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月活跃；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1500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日活跃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240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家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大型合作公会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8405" y="1484784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88405" y="1967061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88405" y="2449339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门派任务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38650" y="1772816"/>
            <a:ext cx="5829694" cy="13871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给予门派专属福利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让公会在游戏中有追求，保持活跃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60785" y="1575141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8650" y="3933056"/>
            <a:ext cx="5829694" cy="13871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实时删除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道具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（如果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无法即时删除是否可以通过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特殊商人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NPC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或者邮件等方式间接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760785" y="3735381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开发需求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1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35202" y="3083768"/>
            <a:ext cx="5905149" cy="9212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帮助玩家跨过一些游戏门槛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辅助教育引导，并且活跃气氛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35203" y="1571600"/>
            <a:ext cx="5905149" cy="10653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官方团队来运营一些固定频道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例如问答房间，现场直播等等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官方频道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75230" y="1340768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53889" y="2852936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3613" y="4418764"/>
            <a:ext cx="5052643" cy="11650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根据玩家的等级和所在区域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自动将玩家拉入指定频道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745748" y="4221088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开发需求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90726"/>
            <a:ext cx="1336551" cy="23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23612" y="5733256"/>
            <a:ext cx="5052643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频道切换菜单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可以根据运营需求由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项目组进行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增减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3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35202" y="3622112"/>
            <a:ext cx="5905149" cy="13896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创造更多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个性化和轻度的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游戏目标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的社交关系和社群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35203" y="1499592"/>
            <a:ext cx="5905149" cy="13896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以某个趣味切入点或共同爱好聚集的组织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没有明确的阶级和帮派功利的目标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玩家组织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75230" y="1268760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53889" y="3391280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203" y="5372257"/>
            <a:ext cx="5905149" cy="9370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753890" y="5141425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开发需求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御龙在天的资源投放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08978"/>
            <a:ext cx="1676400" cy="9439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市场资源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37" y="2396787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QQtips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万条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（全年）</a:t>
            </a:r>
            <a:endParaRPr lang="en-US" altLang="zh-CN" sz="22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市场宣传：</a:t>
            </a:r>
            <a:r>
              <a:rPr lang="en-US" altLang="zh-CN" sz="2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2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CNY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 （全年）</a:t>
            </a:r>
            <a:endParaRPr lang="en-US" altLang="zh-CN" sz="2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8405" y="2508978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88405" y="2991255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1560" y="3801347"/>
            <a:ext cx="1676400" cy="9439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运营支持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9437" y="3689156"/>
            <a:ext cx="5616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运营活动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个：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2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币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（全年）</a:t>
            </a:r>
            <a:endParaRPr lang="zh-CN" altLang="en-US" sz="2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团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工资：</a:t>
            </a:r>
            <a:r>
              <a:rPr lang="en-US" altLang="zh-CN" sz="2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2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2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币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（全年）</a:t>
            </a:r>
            <a:endParaRPr lang="en-US" altLang="zh-CN" sz="2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88405" y="3801347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88405" y="4283624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8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联合项目组成立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3284984"/>
            <a:ext cx="2153861" cy="713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QT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产品部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405" y="4929507"/>
            <a:ext cx="1257477" cy="71311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产品设计</a:t>
            </a:r>
            <a:endParaRPr kumimoji="1" lang="en-US" altLang="zh-CN" sz="20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中心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7554" y="4933113"/>
            <a:ext cx="1327497" cy="71311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产品运营</a:t>
            </a:r>
            <a:endParaRPr kumimoji="1" lang="en-US" altLang="zh-CN" sz="20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中心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3332" y="4935069"/>
            <a:ext cx="1359206" cy="71311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产品研发</a:t>
            </a:r>
            <a:endParaRPr kumimoji="1" lang="en-US" altLang="zh-CN" sz="20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中心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3319" y="4929507"/>
            <a:ext cx="1565066" cy="713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剑灵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-QT</a:t>
            </a:r>
          </a:p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联合项目组</a:t>
            </a:r>
            <a:endParaRPr kumimoji="1" lang="zh-CN" altLang="en-US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4070" y="4935069"/>
            <a:ext cx="1565066" cy="713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CF-QT</a:t>
            </a:r>
          </a:p>
          <a:p>
            <a:pPr algn="ctr"/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联合项目组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06434" y="4935069"/>
            <a:ext cx="1565066" cy="713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斗战神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-QT</a:t>
            </a:r>
          </a:p>
          <a:p>
            <a:pPr algn="ctr"/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联合项目组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肘形连接符 15"/>
          <p:cNvCxnSpPr>
            <a:stCxn id="8" idx="2"/>
            <a:endCxn id="9" idx="0"/>
          </p:cNvCxnSpPr>
          <p:nvPr/>
        </p:nvCxnSpPr>
        <p:spPr>
          <a:xfrm rot="5400000">
            <a:off x="2090260" y="2666979"/>
            <a:ext cx="931413" cy="359364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0" idx="0"/>
          </p:cNvCxnSpPr>
          <p:nvPr/>
        </p:nvCxnSpPr>
        <p:spPr>
          <a:xfrm rot="5400000">
            <a:off x="2754536" y="3334861"/>
            <a:ext cx="935019" cy="22614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11" idx="0"/>
          </p:cNvCxnSpPr>
          <p:nvPr/>
        </p:nvCxnSpPr>
        <p:spPr>
          <a:xfrm rot="5400000">
            <a:off x="3449374" y="4031655"/>
            <a:ext cx="936975" cy="8698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3" idx="0"/>
          </p:cNvCxnSpPr>
          <p:nvPr/>
        </p:nvCxnSpPr>
        <p:spPr>
          <a:xfrm rot="16200000" flipH="1">
            <a:off x="4196208" y="4154673"/>
            <a:ext cx="936975" cy="6238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14" idx="0"/>
          </p:cNvCxnSpPr>
          <p:nvPr/>
        </p:nvCxnSpPr>
        <p:spPr>
          <a:xfrm rot="16200000" flipH="1">
            <a:off x="5002390" y="3348491"/>
            <a:ext cx="936975" cy="22361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8" idx="2"/>
            <a:endCxn id="12" idx="0"/>
          </p:cNvCxnSpPr>
          <p:nvPr/>
        </p:nvCxnSpPr>
        <p:spPr>
          <a:xfrm rot="16200000" flipH="1">
            <a:off x="5803613" y="2547267"/>
            <a:ext cx="931413" cy="38330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AutoShape 56"/>
          <p:cNvSpPr>
            <a:spLocks noChangeArrowheads="1"/>
          </p:cNvSpPr>
          <p:nvPr/>
        </p:nvSpPr>
        <p:spPr bwMode="auto">
          <a:xfrm>
            <a:off x="1408621" y="1839949"/>
            <a:ext cx="5888330" cy="864096"/>
          </a:xfrm>
          <a:prstGeom prst="roundRect">
            <a:avLst>
              <a:gd name="adj" fmla="val 16667"/>
            </a:avLst>
          </a:prstGeom>
          <a:solidFill>
            <a:srgbClr val="00B0F0">
              <a:alpha val="91000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剑灵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-QT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联合项目组成立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5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797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联合项目组成立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47473" y="1484784"/>
            <a:ext cx="82490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双方高层关注人：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Sage(GM)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Thunder(GM)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项目负责人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Avantwang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Thinkhuang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" y="2564904"/>
            <a:ext cx="8996627" cy="302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6"/>
          <p:cNvSpPr>
            <a:spLocks noChangeArrowheads="1"/>
          </p:cNvSpPr>
          <p:nvPr/>
        </p:nvSpPr>
        <p:spPr bwMode="auto">
          <a:xfrm>
            <a:off x="1614818" y="2792867"/>
            <a:ext cx="5914363" cy="1424662"/>
          </a:xfrm>
          <a:prstGeom prst="roundRect">
            <a:avLst>
              <a:gd name="adj" fmla="val 16667"/>
            </a:avLst>
          </a:prstGeom>
          <a:solidFill>
            <a:srgbClr val="00B0F0">
              <a:alpha val="91000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58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腾讯侧无论是项目组还是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ts val="58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都高度重视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和剑灵的深入合作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2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19797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接入进度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7939" y="1740991"/>
            <a:ext cx="1676400" cy="1426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一期</a:t>
            </a:r>
            <a:endParaRPr kumimoji="1" lang="en-US" altLang="zh-CN" sz="3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联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调测试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5816" y="1628800"/>
            <a:ext cx="4104456" cy="155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Cross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QT mini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面板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队伍语音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94784" y="1740991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594784" y="2223268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94784" y="2705546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utoShape 56"/>
          <p:cNvSpPr>
            <a:spLocks noChangeArrowheads="1"/>
          </p:cNvSpPr>
          <p:nvPr/>
        </p:nvSpPr>
        <p:spPr bwMode="auto">
          <a:xfrm>
            <a:off x="2294339" y="1740991"/>
            <a:ext cx="5888330" cy="1443812"/>
          </a:xfrm>
          <a:prstGeom prst="roundRect">
            <a:avLst>
              <a:gd name="adj" fmla="val 16667"/>
            </a:avLst>
          </a:prstGeom>
          <a:solidFill>
            <a:srgbClr val="00B0F0">
              <a:alpha val="91000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58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最基础的功能和框架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11560" y="3789040"/>
            <a:ext cx="82490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联调测试反馈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（待补充）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516" y="177484"/>
            <a:ext cx="216024" cy="62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197976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接入进度</a:t>
            </a:r>
          </a:p>
        </p:txBody>
      </p:sp>
      <p:sp>
        <p:nvSpPr>
          <p:cNvPr id="5" name="矩形 4"/>
          <p:cNvSpPr/>
          <p:nvPr/>
        </p:nvSpPr>
        <p:spPr>
          <a:xfrm>
            <a:off x="589051" y="2926209"/>
            <a:ext cx="1676400" cy="1426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二期</a:t>
            </a:r>
            <a:endParaRPr kumimoji="1" lang="en-US" altLang="zh-CN" sz="32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待启动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6928" y="2794868"/>
            <a:ext cx="4104456" cy="155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固定房间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门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派房间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绑定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非队伍临时房间（好友语音）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5896" y="2926209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65896" y="3405102"/>
            <a:ext cx="14401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65896" y="3890764"/>
            <a:ext cx="133305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utoShape 56"/>
          <p:cNvSpPr>
            <a:spLocks noChangeArrowheads="1"/>
          </p:cNvSpPr>
          <p:nvPr/>
        </p:nvSpPr>
        <p:spPr bwMode="auto">
          <a:xfrm>
            <a:off x="2265450" y="2926209"/>
            <a:ext cx="5914363" cy="1424662"/>
          </a:xfrm>
          <a:prstGeom prst="roundRect">
            <a:avLst>
              <a:gd name="adj" fmla="val 16667"/>
            </a:avLst>
          </a:prstGeom>
          <a:solidFill>
            <a:srgbClr val="00B0F0">
              <a:alpha val="91000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58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与游戏结合深入，帮助运营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64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763688" cy="95977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3" r="13586" b="7650"/>
          <a:stretch/>
        </p:blipFill>
        <p:spPr bwMode="auto">
          <a:xfrm>
            <a:off x="462527" y="1434829"/>
            <a:ext cx="3168351" cy="161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055157" y="1895496"/>
            <a:ext cx="3022212" cy="45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国王可随时对国民说话指挥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4208" y="1532589"/>
            <a:ext cx="4054475" cy="13896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3948826" y="1481570"/>
            <a:ext cx="1523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015998" y="1357963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国家语音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3744168" y="2201650"/>
            <a:ext cx="1373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5790" y="2561690"/>
            <a:ext cx="4178618" cy="28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70W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活跃用户，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30W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r="6182" b="41190"/>
          <a:stretch/>
        </p:blipFill>
        <p:spPr bwMode="auto">
          <a:xfrm>
            <a:off x="450263" y="3238564"/>
            <a:ext cx="3149889" cy="138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4043058" y="3573016"/>
            <a:ext cx="3022212" cy="45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帮派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房间绑定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92109" y="3238564"/>
            <a:ext cx="4054475" cy="13896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36727" y="3187545"/>
            <a:ext cx="1523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6003899" y="3063938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家族语音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53691" y="4267665"/>
            <a:ext cx="4178618" cy="28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25W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活跃用户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3744168" y="3858968"/>
            <a:ext cx="1373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55157" y="5336832"/>
            <a:ext cx="4103526" cy="45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辅助运营的官方频道，新手引导，活跃气氛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04208" y="4973925"/>
            <a:ext cx="4054475" cy="13896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48826" y="4922906"/>
            <a:ext cx="1523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6015998" y="4799299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官方频道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65790" y="6003026"/>
            <a:ext cx="4178618" cy="28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8W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活跃用户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3756267" y="5594329"/>
            <a:ext cx="1373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1550" b="28906"/>
          <a:stretch/>
        </p:blipFill>
        <p:spPr bwMode="auto">
          <a:xfrm>
            <a:off x="431801" y="5064524"/>
            <a:ext cx="3168351" cy="122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816901" y="223982"/>
            <a:ext cx="505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腾讯重点游戏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深入合作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4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2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2933" cy="980728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4071502" y="2286265"/>
            <a:ext cx="3022212" cy="45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队伍聊天，对讲机模式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20553" y="1923358"/>
            <a:ext cx="4054475" cy="13896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3965171" y="1872339"/>
            <a:ext cx="1523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6032343" y="1748732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队伍语音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82135" y="2952459"/>
            <a:ext cx="4178618" cy="28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1000W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活跃用户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150W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3809564" y="2607295"/>
            <a:ext cx="1373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r="3297" b="18151"/>
          <a:stretch/>
        </p:blipFill>
        <p:spPr bwMode="auto">
          <a:xfrm>
            <a:off x="124527" y="4385810"/>
            <a:ext cx="3832650" cy="213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4071502" y="5044681"/>
            <a:ext cx="3884874" cy="45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绑定战队，发布任务，游戏内完成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20553" y="4681774"/>
            <a:ext cx="4054475" cy="13896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965171" y="4630755"/>
            <a:ext cx="1523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6032343" y="4507148"/>
            <a:ext cx="21626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战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队任务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82135" y="5710875"/>
            <a:ext cx="4178618" cy="28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每周任务完成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万次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3762543" y="5343599"/>
            <a:ext cx="1373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A4C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rgbClr val="00A4C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12933" y="197976"/>
            <a:ext cx="505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腾讯重点游戏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深入合作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0" y="1516121"/>
            <a:ext cx="2561523" cy="220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5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20460</TotalTime>
  <Words>1093</Words>
  <Application>Microsoft Office PowerPoint</Application>
  <PresentationFormat>全屏显示(4:3)</PresentationFormat>
  <Paragraphs>227</Paragraphs>
  <Slides>22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Blade&amp;Soul</dc:title>
  <dc:creator>barbojin</dc:creator>
  <cp:lastModifiedBy>livyliu(刘文彬)</cp:lastModifiedBy>
  <cp:revision>3262</cp:revision>
  <dcterms:created xsi:type="dcterms:W3CDTF">2011-06-11T16:59:19Z</dcterms:created>
  <dcterms:modified xsi:type="dcterms:W3CDTF">2013-02-04T03:37:42Z</dcterms:modified>
</cp:coreProperties>
</file>