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57" r:id="rId6"/>
    <p:sldId id="260" r:id="rId7"/>
    <p:sldId id="258" r:id="rId8"/>
    <p:sldId id="261" r:id="rId9"/>
    <p:sldId id="287" r:id="rId10"/>
    <p:sldId id="288" r:id="rId11"/>
    <p:sldId id="289" r:id="rId12"/>
    <p:sldId id="290" r:id="rId13"/>
    <p:sldId id="291" r:id="rId14"/>
    <p:sldId id="292" r:id="rId15"/>
    <p:sldId id="293" r:id="rId16"/>
    <p:sldId id="294" r:id="rId17"/>
    <p:sldId id="295" r:id="rId18"/>
    <p:sldId id="296" r:id="rId19"/>
    <p:sldId id="297" r:id="rId20"/>
    <p:sldId id="262" r:id="rId21"/>
    <p:sldId id="286" r:id="rId22"/>
    <p:sldId id="283" r:id="rId23"/>
    <p:sldId id="264" r:id="rId24"/>
    <p:sldId id="266" r:id="rId25"/>
    <p:sldId id="284" r:id="rId26"/>
    <p:sldId id="267" r:id="rId27"/>
    <p:sldId id="269" r:id="rId28"/>
    <p:sldId id="268"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48" y="9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11/20/2021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11/20/2021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_Correlation_Co-Variance_for"/><Relationship Id="rId2" Type="http://schemas.openxmlformats.org/officeDocument/2006/relationships/hyperlink" Target="#_Correlation_Analysis_-"/><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1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914400"/>
            <a:ext cx="7077456" cy="2514600"/>
          </a:xfrm>
        </p:spPr>
        <p:txBody>
          <a:bodyPr/>
          <a:lstStyle/>
          <a:p>
            <a:r>
              <a:rPr lang="en-US" sz="3600" dirty="0">
                <a:solidFill>
                  <a:srgbClr val="FFFF00"/>
                </a:solidFill>
                <a:latin typeface="+mn-lt"/>
              </a:rPr>
              <a:t>Cut the Cord or Downgrade Services?</a:t>
            </a:r>
            <a:br>
              <a:rPr lang="en-US" sz="3600" dirty="0">
                <a:solidFill>
                  <a:srgbClr val="FFFF00"/>
                </a:solidFill>
                <a:latin typeface="+mn-lt"/>
              </a:rPr>
            </a:br>
            <a:br>
              <a:rPr lang="en-US" sz="3600" dirty="0">
                <a:solidFill>
                  <a:srgbClr val="FFFF00"/>
                </a:solidFill>
                <a:latin typeface="+mn-lt"/>
              </a:rPr>
            </a:br>
            <a:r>
              <a:rPr lang="en-US" sz="3600" dirty="0">
                <a:solidFill>
                  <a:srgbClr val="FFFF00"/>
                </a:solidFill>
                <a:latin typeface="+mn-lt"/>
              </a:rPr>
              <a:t>A Statistical Analysis for Customer Churn during the Pandemic</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4837938" y="4008120"/>
            <a:ext cx="7077456" cy="868680"/>
          </a:xfrm>
        </p:spPr>
        <p:txBody>
          <a:bodyPr>
            <a:noAutofit/>
          </a:bodyPr>
          <a:lstStyle/>
          <a:p>
            <a:pPr marL="0" indent="0">
              <a:buNone/>
            </a:pPr>
            <a:r>
              <a:rPr lang="en-US" sz="2800" dirty="0"/>
              <a:t>What factors affect customer decisions to leave their Cable/Telecom Providers….</a:t>
            </a:r>
          </a:p>
        </p:txBody>
      </p:sp>
      <p:sp>
        <p:nvSpPr>
          <p:cNvPr id="4" name="TextBox 3">
            <a:extLst>
              <a:ext uri="{FF2B5EF4-FFF2-40B4-BE49-F238E27FC236}">
                <a16:creationId xmlns:a16="http://schemas.microsoft.com/office/drawing/2014/main" id="{9B7938A0-FD7C-4AC0-B400-240AFC0DAD7A}"/>
              </a:ext>
            </a:extLst>
          </p:cNvPr>
          <p:cNvSpPr txBox="1"/>
          <p:nvPr/>
        </p:nvSpPr>
        <p:spPr>
          <a:xfrm>
            <a:off x="0" y="6324600"/>
            <a:ext cx="3676650" cy="369332"/>
          </a:xfrm>
          <a:prstGeom prst="rect">
            <a:avLst/>
          </a:prstGeom>
          <a:noFill/>
        </p:spPr>
        <p:txBody>
          <a:bodyPr wrap="square" rtlCol="0">
            <a:spAutoFit/>
          </a:bodyPr>
          <a:lstStyle/>
          <a:p>
            <a:r>
              <a:rPr lang="en-US" dirty="0">
                <a:solidFill>
                  <a:schemeClr val="bg1">
                    <a:lumMod val="95000"/>
                  </a:schemeClr>
                </a:solidFill>
              </a:rPr>
              <a:t>Submitted By: Arjun Varma</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96FB9-FED9-4595-A913-63381DB595CF}"/>
              </a:ext>
            </a:extLst>
          </p:cNvPr>
          <p:cNvSpPr>
            <a:spLocks noGrp="1"/>
          </p:cNvSpPr>
          <p:nvPr>
            <p:ph type="title"/>
          </p:nvPr>
        </p:nvSpPr>
        <p:spPr>
          <a:xfrm>
            <a:off x="444500" y="542925"/>
            <a:ext cx="11214100" cy="867930"/>
          </a:xfrm>
        </p:spPr>
        <p:txBody>
          <a:bodyPr/>
          <a:lstStyle/>
          <a:p>
            <a:r>
              <a:rPr lang="en-US" sz="2800" dirty="0"/>
              <a:t>Validating correlation between service downgrade and customer reason</a:t>
            </a:r>
          </a:p>
        </p:txBody>
      </p:sp>
      <p:sp>
        <p:nvSpPr>
          <p:cNvPr id="3" name="Slide Number Placeholder 2">
            <a:extLst>
              <a:ext uri="{FF2B5EF4-FFF2-40B4-BE49-F238E27FC236}">
                <a16:creationId xmlns:a16="http://schemas.microsoft.com/office/drawing/2014/main" id="{5F683CC6-3FD8-4394-929C-265C58B7F289}"/>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8" name="Picture 7">
            <a:extLst>
              <a:ext uri="{FF2B5EF4-FFF2-40B4-BE49-F238E27FC236}">
                <a16:creationId xmlns:a16="http://schemas.microsoft.com/office/drawing/2014/main" id="{7CBAF0E0-06BE-4714-A961-A09E39FCC0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979" y="1410855"/>
            <a:ext cx="8219393" cy="5356687"/>
          </a:xfrm>
          <a:prstGeom prst="rect">
            <a:avLst/>
          </a:prstGeom>
          <a:solidFill>
            <a:schemeClr val="bg1"/>
          </a:solidFill>
          <a:ln>
            <a:noFill/>
          </a:ln>
        </p:spPr>
      </p:pic>
    </p:spTree>
    <p:extLst>
      <p:ext uri="{BB962C8B-B14F-4D97-AF65-F5344CB8AC3E}">
        <p14:creationId xmlns:p14="http://schemas.microsoft.com/office/powerpoint/2010/main" val="1359225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3E878-07D0-4153-A81C-DC45DD22B8C9}"/>
              </a:ext>
            </a:extLst>
          </p:cNvPr>
          <p:cNvSpPr>
            <a:spLocks noGrp="1"/>
          </p:cNvSpPr>
          <p:nvPr>
            <p:ph type="title"/>
          </p:nvPr>
        </p:nvSpPr>
        <p:spPr/>
        <p:txBody>
          <a:bodyPr/>
          <a:lstStyle/>
          <a:p>
            <a:r>
              <a:rPr lang="en-US" dirty="0"/>
              <a:t>Correlation between Video service disconnects and Reason</a:t>
            </a:r>
          </a:p>
        </p:txBody>
      </p:sp>
      <p:sp>
        <p:nvSpPr>
          <p:cNvPr id="3" name="Slide Number Placeholder 2">
            <a:extLst>
              <a:ext uri="{FF2B5EF4-FFF2-40B4-BE49-F238E27FC236}">
                <a16:creationId xmlns:a16="http://schemas.microsoft.com/office/drawing/2014/main" id="{4135BF85-45FB-4C60-ABAE-4D2C73F56C21}"/>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8" name="Picture 7">
            <a:extLst>
              <a:ext uri="{FF2B5EF4-FFF2-40B4-BE49-F238E27FC236}">
                <a16:creationId xmlns:a16="http://schemas.microsoft.com/office/drawing/2014/main" id="{A0E62786-18CC-4C85-9DCB-1B9B738505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167" y="1160780"/>
            <a:ext cx="9186436" cy="5622049"/>
          </a:xfrm>
          <a:prstGeom prst="rect">
            <a:avLst/>
          </a:prstGeom>
          <a:solidFill>
            <a:schemeClr val="bg1"/>
          </a:solidFill>
          <a:ln>
            <a:noFill/>
          </a:ln>
        </p:spPr>
      </p:pic>
    </p:spTree>
    <p:extLst>
      <p:ext uri="{BB962C8B-B14F-4D97-AF65-F5344CB8AC3E}">
        <p14:creationId xmlns:p14="http://schemas.microsoft.com/office/powerpoint/2010/main" val="311585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F4A9-77EF-416B-AB5C-FB8F9000EE4F}"/>
              </a:ext>
            </a:extLst>
          </p:cNvPr>
          <p:cNvSpPr>
            <a:spLocks noGrp="1"/>
          </p:cNvSpPr>
          <p:nvPr>
            <p:ph type="title"/>
          </p:nvPr>
        </p:nvSpPr>
        <p:spPr/>
        <p:txBody>
          <a:bodyPr/>
          <a:lstStyle/>
          <a:p>
            <a:r>
              <a:rPr lang="en-US" dirty="0"/>
              <a:t>Scatter Plot - Previous Product Mix Vs. Unresolved Calls</a:t>
            </a:r>
          </a:p>
        </p:txBody>
      </p:sp>
      <p:sp>
        <p:nvSpPr>
          <p:cNvPr id="3" name="Slide Number Placeholder 2">
            <a:extLst>
              <a:ext uri="{FF2B5EF4-FFF2-40B4-BE49-F238E27FC236}">
                <a16:creationId xmlns:a16="http://schemas.microsoft.com/office/drawing/2014/main" id="{DBB2AAF3-5BBD-4460-9839-F321B9C1941B}"/>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8" name="Picture 7">
            <a:extLst>
              <a:ext uri="{FF2B5EF4-FFF2-40B4-BE49-F238E27FC236}">
                <a16:creationId xmlns:a16="http://schemas.microsoft.com/office/drawing/2014/main" id="{4A0D9E19-A96B-4D0F-A9C9-1A952FEE0C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4500" y="1385887"/>
            <a:ext cx="8358306" cy="5326371"/>
          </a:xfrm>
          <a:prstGeom prst="rect">
            <a:avLst/>
          </a:prstGeom>
          <a:noFill/>
          <a:ln>
            <a:noFill/>
          </a:ln>
        </p:spPr>
      </p:pic>
    </p:spTree>
    <p:extLst>
      <p:ext uri="{BB962C8B-B14F-4D97-AF65-F5344CB8AC3E}">
        <p14:creationId xmlns:p14="http://schemas.microsoft.com/office/powerpoint/2010/main" val="815175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9FE92-1215-4FAF-B9CE-3C1A5A02FD22}"/>
              </a:ext>
            </a:extLst>
          </p:cNvPr>
          <p:cNvSpPr>
            <a:spLocks noGrp="1"/>
          </p:cNvSpPr>
          <p:nvPr>
            <p:ph type="title"/>
          </p:nvPr>
        </p:nvSpPr>
        <p:spPr>
          <a:xfrm>
            <a:off x="444500" y="542925"/>
            <a:ext cx="11214100" cy="480131"/>
          </a:xfrm>
        </p:spPr>
        <p:txBody>
          <a:bodyPr/>
          <a:lstStyle/>
          <a:p>
            <a:r>
              <a:rPr lang="en-US" sz="2800" dirty="0"/>
              <a:t>Scatter Plot - Customer Disconnect Reason Vs. Previous Product Mix</a:t>
            </a:r>
          </a:p>
        </p:txBody>
      </p:sp>
      <p:sp>
        <p:nvSpPr>
          <p:cNvPr id="3" name="Slide Number Placeholder 2">
            <a:extLst>
              <a:ext uri="{FF2B5EF4-FFF2-40B4-BE49-F238E27FC236}">
                <a16:creationId xmlns:a16="http://schemas.microsoft.com/office/drawing/2014/main" id="{9803E497-4BB7-4F4F-A36A-7F7674A11696}"/>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8" name="Picture 7">
            <a:extLst>
              <a:ext uri="{FF2B5EF4-FFF2-40B4-BE49-F238E27FC236}">
                <a16:creationId xmlns:a16="http://schemas.microsoft.com/office/drawing/2014/main" id="{B51B25AC-DA02-4F2B-989F-848A84EAFD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6118" y="1328737"/>
            <a:ext cx="8169172" cy="5351463"/>
          </a:xfrm>
          <a:prstGeom prst="rect">
            <a:avLst/>
          </a:prstGeom>
          <a:noFill/>
          <a:ln>
            <a:noFill/>
          </a:ln>
        </p:spPr>
      </p:pic>
    </p:spTree>
    <p:extLst>
      <p:ext uri="{BB962C8B-B14F-4D97-AF65-F5344CB8AC3E}">
        <p14:creationId xmlns:p14="http://schemas.microsoft.com/office/powerpoint/2010/main" val="717656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2292-23E6-43D3-B0AF-609558C2AAA8}"/>
              </a:ext>
            </a:extLst>
          </p:cNvPr>
          <p:cNvSpPr>
            <a:spLocks noGrp="1"/>
          </p:cNvSpPr>
          <p:nvPr>
            <p:ph type="title"/>
          </p:nvPr>
        </p:nvSpPr>
        <p:spPr>
          <a:xfrm>
            <a:off x="444500" y="542925"/>
            <a:ext cx="11214100" cy="978729"/>
          </a:xfrm>
        </p:spPr>
        <p:txBody>
          <a:bodyPr/>
          <a:lstStyle/>
          <a:p>
            <a:r>
              <a:rPr lang="en-US" dirty="0"/>
              <a:t>CDF – Tracking Specific Customer Reason for Downgrade of Service</a:t>
            </a:r>
          </a:p>
        </p:txBody>
      </p:sp>
      <p:sp>
        <p:nvSpPr>
          <p:cNvPr id="3" name="Slide Number Placeholder 2">
            <a:extLst>
              <a:ext uri="{FF2B5EF4-FFF2-40B4-BE49-F238E27FC236}">
                <a16:creationId xmlns:a16="http://schemas.microsoft.com/office/drawing/2014/main" id="{3FF70127-A29D-4D4A-927D-1C1426C6E650}"/>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pic>
        <p:nvPicPr>
          <p:cNvPr id="8" name="Picture 7">
            <a:extLst>
              <a:ext uri="{FF2B5EF4-FFF2-40B4-BE49-F238E27FC236}">
                <a16:creationId xmlns:a16="http://schemas.microsoft.com/office/drawing/2014/main" id="{BB8CF963-BCBB-4405-95BA-458E81FAC3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4500" y="1717675"/>
            <a:ext cx="6952587" cy="4962525"/>
          </a:xfrm>
          <a:prstGeom prst="rect">
            <a:avLst/>
          </a:prstGeom>
          <a:solidFill>
            <a:schemeClr val="bg1"/>
          </a:solidFill>
          <a:ln>
            <a:noFill/>
          </a:ln>
        </p:spPr>
      </p:pic>
    </p:spTree>
    <p:extLst>
      <p:ext uri="{BB962C8B-B14F-4D97-AF65-F5344CB8AC3E}">
        <p14:creationId xmlns:p14="http://schemas.microsoft.com/office/powerpoint/2010/main" val="2073084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69543-BF07-456C-8E6B-399954E742A5}"/>
              </a:ext>
            </a:extLst>
          </p:cNvPr>
          <p:cNvSpPr>
            <a:spLocks noGrp="1"/>
          </p:cNvSpPr>
          <p:nvPr>
            <p:ph type="title"/>
          </p:nvPr>
        </p:nvSpPr>
        <p:spPr/>
        <p:txBody>
          <a:bodyPr/>
          <a:lstStyle/>
          <a:p>
            <a:r>
              <a:rPr lang="en-US" dirty="0"/>
              <a:t>Summary and Conclusion</a:t>
            </a:r>
          </a:p>
        </p:txBody>
      </p:sp>
      <p:sp>
        <p:nvSpPr>
          <p:cNvPr id="3" name="Slide Number Placeholder 2">
            <a:extLst>
              <a:ext uri="{FF2B5EF4-FFF2-40B4-BE49-F238E27FC236}">
                <a16:creationId xmlns:a16="http://schemas.microsoft.com/office/drawing/2014/main" id="{74F7E114-5782-4804-997A-B87FCFC16067}"/>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8" name="TextBox 7">
            <a:extLst>
              <a:ext uri="{FF2B5EF4-FFF2-40B4-BE49-F238E27FC236}">
                <a16:creationId xmlns:a16="http://schemas.microsoft.com/office/drawing/2014/main" id="{0FA57273-D92C-465E-B26A-6AF356E8D026}"/>
              </a:ext>
            </a:extLst>
          </p:cNvPr>
          <p:cNvSpPr txBox="1"/>
          <p:nvPr/>
        </p:nvSpPr>
        <p:spPr>
          <a:xfrm>
            <a:off x="444500" y="1433014"/>
            <a:ext cx="8945160" cy="5109091"/>
          </a:xfrm>
          <a:prstGeom prst="rect">
            <a:avLst/>
          </a:prstGeom>
          <a:noFill/>
        </p:spPr>
        <p:txBody>
          <a:bodyPr wrap="square" rtlCol="0">
            <a:spAutoFit/>
          </a:bodyPr>
          <a:lstStyle/>
          <a:p>
            <a:pPr marL="342900" marR="0" lvl="0" indent="-342900">
              <a:lnSpc>
                <a:spcPct val="200000"/>
              </a:lnSpc>
              <a:spcBef>
                <a:spcPts val="0"/>
              </a:spcBef>
              <a:spcAft>
                <a:spcPts val="0"/>
              </a:spcAft>
              <a:buFont typeface="Symbol" panose="05050102010706020507" pitchFamily="18" charset="2"/>
              <a:buChar char=""/>
            </a:pPr>
            <a:r>
              <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Total customer records analyzed/Population Dataset = 4000</a:t>
            </a:r>
          </a:p>
          <a:p>
            <a:pPr marL="342900" marR="0" lvl="0" indent="-342900">
              <a:lnSpc>
                <a:spcPct val="200000"/>
              </a:lnSpc>
              <a:spcBef>
                <a:spcPts val="0"/>
              </a:spcBef>
              <a:spcAft>
                <a:spcPts val="0"/>
              </a:spcAft>
              <a:buFont typeface="Symbol" panose="05050102010706020507" pitchFamily="18" charset="2"/>
              <a:buChar char=""/>
            </a:pPr>
            <a:r>
              <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Number of Customers who disconnected all services = 16 = 0.4%</a:t>
            </a:r>
          </a:p>
          <a:p>
            <a:pPr marL="342900" marR="0" lvl="0" indent="-342900">
              <a:lnSpc>
                <a:spcPct val="200000"/>
              </a:lnSpc>
              <a:spcBef>
                <a:spcPts val="0"/>
              </a:spcBef>
              <a:spcAft>
                <a:spcPts val="0"/>
              </a:spcAft>
              <a:buFont typeface="Symbol" panose="05050102010706020507" pitchFamily="18" charset="2"/>
              <a:buChar char=""/>
            </a:pPr>
            <a:r>
              <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Customers downgrading service by removing the VIDEO product = 2002 = 50.0%</a:t>
            </a:r>
          </a:p>
          <a:p>
            <a:pPr marL="742950" marR="0" lvl="1" indent="-285750">
              <a:lnSpc>
                <a:spcPct val="200000"/>
              </a:lnSpc>
              <a:spcBef>
                <a:spcPts val="0"/>
              </a:spcBef>
              <a:spcAft>
                <a:spcPts val="0"/>
              </a:spcAft>
              <a:buFont typeface="Courier New" panose="02070309020205020404" pitchFamily="49" charset="0"/>
              <a:buChar char="o"/>
            </a:pPr>
            <a:r>
              <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Customers bound by a contract who downgraded service = 812 = 40.5%</a:t>
            </a:r>
          </a:p>
          <a:p>
            <a:pPr marL="742950" marR="0" lvl="1" indent="-285750">
              <a:lnSpc>
                <a:spcPct val="200000"/>
              </a:lnSpc>
              <a:spcBef>
                <a:spcPts val="0"/>
              </a:spcBef>
              <a:spcAft>
                <a:spcPts val="0"/>
              </a:spcAft>
              <a:buFont typeface="Courier New" panose="02070309020205020404" pitchFamily="49" charset="0"/>
              <a:buChar char="o"/>
            </a:pPr>
            <a:r>
              <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Customers who downgraded and chose ‘Too Expensive’ as reason = 778 = 38.8%</a:t>
            </a:r>
          </a:p>
          <a:p>
            <a:pPr marL="742950" marR="0" lvl="1" indent="-285750">
              <a:lnSpc>
                <a:spcPct val="200000"/>
              </a:lnSpc>
              <a:spcBef>
                <a:spcPts val="0"/>
              </a:spcBef>
              <a:spcAft>
                <a:spcPts val="0"/>
              </a:spcAft>
              <a:buFont typeface="Courier New" panose="02070309020205020404" pitchFamily="49" charset="0"/>
              <a:buChar char="o"/>
            </a:pPr>
            <a:r>
              <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Customers who downgraded and chose ‘Too Many Outages’ as reason = 36 = 1.7%</a:t>
            </a:r>
          </a:p>
          <a:p>
            <a:pPr marL="742950" marR="0" lvl="1" indent="-285750">
              <a:lnSpc>
                <a:spcPct val="200000"/>
              </a:lnSpc>
              <a:spcBef>
                <a:spcPts val="0"/>
              </a:spcBef>
              <a:spcAft>
                <a:spcPts val="0"/>
              </a:spcAft>
              <a:buFont typeface="Courier New" panose="02070309020205020404" pitchFamily="49" charset="0"/>
              <a:buChar char="o"/>
            </a:pPr>
            <a:r>
              <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Customers who downgraded and chose ‘Unresolved Issues’ as reason = 992 = 49.5%</a:t>
            </a:r>
          </a:p>
          <a:p>
            <a:pPr marL="742950" marR="0" lvl="1" indent="-285750">
              <a:lnSpc>
                <a:spcPct val="200000"/>
              </a:lnSpc>
              <a:spcBef>
                <a:spcPts val="0"/>
              </a:spcBef>
              <a:spcAft>
                <a:spcPts val="0"/>
              </a:spcAft>
              <a:buFont typeface="Courier New" panose="02070309020205020404" pitchFamily="49" charset="0"/>
              <a:buChar char="o"/>
            </a:pPr>
            <a:r>
              <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Customers who downgraded and chose ‘Video service not required’ as reason = 176 = 8.7%</a:t>
            </a:r>
          </a:p>
          <a:p>
            <a:pPr marL="342900" marR="0" lvl="0" indent="-342900">
              <a:lnSpc>
                <a:spcPct val="200000"/>
              </a:lnSpc>
              <a:spcBef>
                <a:spcPts val="0"/>
              </a:spcBef>
              <a:spcAft>
                <a:spcPts val="0"/>
              </a:spcAft>
              <a:buFont typeface="Symbol" panose="05050102010706020507" pitchFamily="18" charset="2"/>
              <a:buChar char=""/>
            </a:pPr>
            <a:r>
              <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Customers who downgraded services (Cohort=2002)</a:t>
            </a:r>
          </a:p>
          <a:p>
            <a:pPr marL="742950" marR="0" lvl="1" indent="-285750">
              <a:lnSpc>
                <a:spcPct val="200000"/>
              </a:lnSpc>
              <a:spcBef>
                <a:spcPts val="0"/>
              </a:spcBef>
              <a:spcAft>
                <a:spcPts val="0"/>
              </a:spcAft>
              <a:buFont typeface="Courier New" panose="02070309020205020404" pitchFamily="49" charset="0"/>
              <a:buChar char="o"/>
            </a:pPr>
            <a:r>
              <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 Total charges/month after downgrade = $ 3,73,483.06</a:t>
            </a:r>
          </a:p>
          <a:p>
            <a:pPr marL="742950" marR="0" lvl="1" indent="-285750">
              <a:lnSpc>
                <a:spcPct val="200000"/>
              </a:lnSpc>
              <a:spcBef>
                <a:spcPts val="0"/>
              </a:spcBef>
              <a:spcAft>
                <a:spcPts val="0"/>
              </a:spcAft>
              <a:buFont typeface="Courier New" panose="02070309020205020404" pitchFamily="49" charset="0"/>
              <a:buChar char="o"/>
            </a:pPr>
            <a:r>
              <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Total charges/month before downgrade = $ 5,21,797.33</a:t>
            </a:r>
          </a:p>
          <a:p>
            <a:endParaRPr lang="en-US" dirty="0"/>
          </a:p>
        </p:txBody>
      </p:sp>
    </p:spTree>
    <p:extLst>
      <p:ext uri="{BB962C8B-B14F-4D97-AF65-F5344CB8AC3E}">
        <p14:creationId xmlns:p14="http://schemas.microsoft.com/office/powerpoint/2010/main" val="42468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071F7-136D-42E9-996A-A6FE6ACC401D}"/>
              </a:ext>
            </a:extLst>
          </p:cNvPr>
          <p:cNvSpPr>
            <a:spLocks noGrp="1"/>
          </p:cNvSpPr>
          <p:nvPr>
            <p:ph type="title"/>
          </p:nvPr>
        </p:nvSpPr>
        <p:spPr>
          <a:xfrm>
            <a:off x="444500" y="1511837"/>
            <a:ext cx="11214100" cy="4803238"/>
          </a:xfrm>
        </p:spPr>
        <p:txBody>
          <a:bodyPr/>
          <a:lstStyle/>
          <a:p>
            <a:pPr marL="0" marR="0">
              <a:lnSpc>
                <a:spcPct val="200000"/>
              </a:lnSpc>
              <a:spcBef>
                <a:spcPts val="0"/>
              </a:spcBef>
              <a:spcAft>
                <a:spcPts val="0"/>
              </a:spcAft>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The data provides strength to the theory of causation, as we can see based on the </a:t>
            </a:r>
            <a:r>
              <a:rPr lang="en-US" sz="1800" b="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ction="ppaction://hlinkfile"/>
              </a:rPr>
              <a:t>Correlation Heatmap</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and the </a:t>
            </a:r>
            <a:r>
              <a:rPr lang="en-US" sz="1800" b="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ction="ppaction://hlinkfile"/>
              </a:rPr>
              <a:t>Co-Variance data</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that there is a high correlation which exists between customers who downgraded services to </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customer disconnect reasons to </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unresolved calls. The second correlation exists between customer disconnect reasons to </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Monthly Recurring Charge from current Month </a:t>
            </a:r>
            <a:br>
              <a:rPr lang="en-US" sz="1800" b="0" dirty="0">
                <a:effectLst/>
                <a:latin typeface="Calibri" panose="020F0502020204030204" pitchFamily="34" charset="0"/>
                <a:ea typeface="Calibri" panose="020F0502020204030204" pitchFamily="34" charset="0"/>
                <a:cs typeface="Times New Roman" panose="02020603050405020304" pitchFamily="18" charset="0"/>
              </a:rPr>
            </a:b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The company should increase the quality and stability of services, specially related to bundles products. The product bundles should also undergo a price reduction, specifically for the VIDEO product as that happens to be the primary service which is being cancelled.</a:t>
            </a:r>
            <a:br>
              <a:rPr lang="en-US" sz="1800" b="0" dirty="0">
                <a:effectLst/>
                <a:latin typeface="Calibri" panose="020F0502020204030204" pitchFamily="34" charset="0"/>
                <a:ea typeface="Calibri" panose="020F0502020204030204" pitchFamily="34" charset="0"/>
                <a:cs typeface="Times New Roman" panose="02020603050405020304" pitchFamily="18" charset="0"/>
              </a:rPr>
            </a:br>
            <a:endParaRPr lang="en-US" b="0" dirty="0"/>
          </a:p>
        </p:txBody>
      </p:sp>
      <p:sp>
        <p:nvSpPr>
          <p:cNvPr id="3" name="Slide Number Placeholder 2">
            <a:extLst>
              <a:ext uri="{FF2B5EF4-FFF2-40B4-BE49-F238E27FC236}">
                <a16:creationId xmlns:a16="http://schemas.microsoft.com/office/drawing/2014/main" id="{147DFFC0-666F-48DD-B4B4-3E5A58C299FE}"/>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Tree>
    <p:extLst>
      <p:ext uri="{BB962C8B-B14F-4D97-AF65-F5344CB8AC3E}">
        <p14:creationId xmlns:p14="http://schemas.microsoft.com/office/powerpoint/2010/main" val="2241464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C41B8-E15C-4338-B608-E690EAEA3B8A}"/>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2F2DE183-270B-4035-B601-BFA2CB5C2C9C}"/>
              </a:ext>
            </a:extLst>
          </p:cNvPr>
          <p:cNvSpPr>
            <a:spLocks noGrp="1"/>
          </p:cNvSpPr>
          <p:nvPr>
            <p:ph type="pic" sz="quarter" idx="13"/>
          </p:nvPr>
        </p:nvSpPr>
        <p:spPr/>
      </p:sp>
      <p:sp>
        <p:nvSpPr>
          <p:cNvPr id="4" name="Picture Placeholder 3">
            <a:extLst>
              <a:ext uri="{FF2B5EF4-FFF2-40B4-BE49-F238E27FC236}">
                <a16:creationId xmlns:a16="http://schemas.microsoft.com/office/drawing/2014/main" id="{BD5CBB11-F538-45A5-AF9D-B36FCA091E53}"/>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A0DB7CCF-A4F0-4668-9F7C-E91E6BAB737F}"/>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46C69B98-9F28-4488-BDA3-9B143A08BF4D}"/>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DE1EA603-3BF7-414B-95E4-7B1A0358494C}"/>
              </a:ext>
            </a:extLst>
          </p:cNvPr>
          <p:cNvSpPr>
            <a:spLocks noGrp="1"/>
          </p:cNvSpPr>
          <p:nvPr>
            <p:ph type="pic" sz="quarter" idx="17"/>
          </p:nvPr>
        </p:nvSpPr>
        <p:spPr/>
      </p:sp>
      <p:sp>
        <p:nvSpPr>
          <p:cNvPr id="8" name="Text Placeholder 7">
            <a:extLst>
              <a:ext uri="{FF2B5EF4-FFF2-40B4-BE49-F238E27FC236}">
                <a16:creationId xmlns:a16="http://schemas.microsoft.com/office/drawing/2014/main" id="{860263D8-564E-41E7-8542-1A7D634AB501}"/>
              </a:ext>
            </a:extLst>
          </p:cNvPr>
          <p:cNvSpPr>
            <a:spLocks noGrp="1"/>
          </p:cNvSpPr>
          <p:nvPr>
            <p:ph type="body" sz="quarter" idx="18"/>
          </p:nvPr>
        </p:nvSpPr>
        <p:spPr/>
        <p:txBody>
          <a:bodyPr/>
          <a:lstStyle/>
          <a:p>
            <a:endParaRPr lang="en-US"/>
          </a:p>
        </p:txBody>
      </p:sp>
      <p:sp>
        <p:nvSpPr>
          <p:cNvPr id="9" name="Text Placeholder 8">
            <a:extLst>
              <a:ext uri="{FF2B5EF4-FFF2-40B4-BE49-F238E27FC236}">
                <a16:creationId xmlns:a16="http://schemas.microsoft.com/office/drawing/2014/main" id="{60D3F705-B726-46FB-AAD5-D597396FAB4D}"/>
              </a:ext>
            </a:extLst>
          </p:cNvPr>
          <p:cNvSpPr>
            <a:spLocks noGrp="1"/>
          </p:cNvSpPr>
          <p:nvPr>
            <p:ph type="body" sz="quarter" idx="19"/>
          </p:nvPr>
        </p:nvSpPr>
        <p:spPr/>
        <p:txBody>
          <a:bodyPr/>
          <a:lstStyle/>
          <a:p>
            <a:endParaRPr lang="en-US"/>
          </a:p>
        </p:txBody>
      </p:sp>
      <p:sp>
        <p:nvSpPr>
          <p:cNvPr id="10" name="Text Placeholder 9">
            <a:extLst>
              <a:ext uri="{FF2B5EF4-FFF2-40B4-BE49-F238E27FC236}">
                <a16:creationId xmlns:a16="http://schemas.microsoft.com/office/drawing/2014/main" id="{1825A866-29C8-4EF1-A065-9ECFD1C94DEF}"/>
              </a:ext>
            </a:extLst>
          </p:cNvPr>
          <p:cNvSpPr>
            <a:spLocks noGrp="1"/>
          </p:cNvSpPr>
          <p:nvPr>
            <p:ph type="body" sz="quarter" idx="20"/>
          </p:nvPr>
        </p:nvSpPr>
        <p:spPr/>
        <p:txBody>
          <a:bodyPr/>
          <a:lstStyle/>
          <a:p>
            <a:endParaRPr lang="en-US"/>
          </a:p>
        </p:txBody>
      </p:sp>
      <p:sp>
        <p:nvSpPr>
          <p:cNvPr id="11" name="Text Placeholder 10">
            <a:extLst>
              <a:ext uri="{FF2B5EF4-FFF2-40B4-BE49-F238E27FC236}">
                <a16:creationId xmlns:a16="http://schemas.microsoft.com/office/drawing/2014/main" id="{A9432C8F-BE56-4D89-8CA7-02263C454258}"/>
              </a:ext>
            </a:extLst>
          </p:cNvPr>
          <p:cNvSpPr>
            <a:spLocks noGrp="1"/>
          </p:cNvSpPr>
          <p:nvPr>
            <p:ph type="body" sz="quarter" idx="21"/>
          </p:nvPr>
        </p:nvSpPr>
        <p:spPr/>
        <p:txBody>
          <a:bodyPr/>
          <a:lstStyle/>
          <a:p>
            <a:endParaRPr lang="en-US"/>
          </a:p>
        </p:txBody>
      </p:sp>
      <p:sp>
        <p:nvSpPr>
          <p:cNvPr id="12" name="Text Placeholder 11">
            <a:extLst>
              <a:ext uri="{FF2B5EF4-FFF2-40B4-BE49-F238E27FC236}">
                <a16:creationId xmlns:a16="http://schemas.microsoft.com/office/drawing/2014/main" id="{A2BA2491-9364-4C51-9662-BDC337009EB9}"/>
              </a:ext>
            </a:extLst>
          </p:cNvPr>
          <p:cNvSpPr>
            <a:spLocks noGrp="1"/>
          </p:cNvSpPr>
          <p:nvPr>
            <p:ph type="body" sz="quarter" idx="22"/>
          </p:nvPr>
        </p:nvSpPr>
        <p:spPr/>
        <p:txBody>
          <a:bodyPr/>
          <a:lstStyle/>
          <a:p>
            <a:endParaRPr lang="en-US"/>
          </a:p>
        </p:txBody>
      </p:sp>
      <p:sp>
        <p:nvSpPr>
          <p:cNvPr id="13" name="Slide Number Placeholder 12">
            <a:extLst>
              <a:ext uri="{FF2B5EF4-FFF2-40B4-BE49-F238E27FC236}">
                <a16:creationId xmlns:a16="http://schemas.microsoft.com/office/drawing/2014/main" id="{C383C50E-7684-48B6-9164-431FC8A88B25}"/>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Tree>
    <p:extLst>
      <p:ext uri="{BB962C8B-B14F-4D97-AF65-F5344CB8AC3E}">
        <p14:creationId xmlns:p14="http://schemas.microsoft.com/office/powerpoint/2010/main" val="2419820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50900" y="361950"/>
            <a:ext cx="9188450" cy="5810250"/>
          </a:xfrm>
        </p:spPr>
        <p:txBody>
          <a:bodyPr>
            <a:noAutofit/>
          </a:bodyPr>
          <a:lstStyle/>
          <a:p>
            <a:pPr marL="0" marR="0">
              <a:lnSpc>
                <a:spcPct val="200000"/>
              </a:lnSpc>
              <a:spcBef>
                <a:spcPts val="0"/>
              </a:spcBef>
              <a:spcAft>
                <a:spcPts val="0"/>
              </a:spcAft>
            </a:pPr>
            <a:r>
              <a:rPr lang="en-US" sz="2000" dirty="0">
                <a:effectLst/>
                <a:latin typeface="Arial" panose="020B0604020202020204" pitchFamily="34" charset="0"/>
                <a:ea typeface="Calibri" panose="020F0502020204030204" pitchFamily="34" charset="0"/>
                <a:cs typeface="Arial" panose="020B0604020202020204" pitchFamily="34" charset="0"/>
              </a:rPr>
              <a:t>This research attempts to pinpoint what variables are affecting customer decisions, regarding whether, to only cut their Video cable services or disconnect from Cable altogether. An open survey conducted by a third party indicated that customers did not perceive the value of the Cable products, directly proportional to the costs. This research will indicate what variables impacted this opinion of the customers. The information derived could be used to design a prediction-model for customer churn or downgrades however a final Model build has not been included as it’s out of the scope of this project. </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26</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641604" y="345907"/>
            <a:ext cx="9569196" cy="2527835"/>
          </a:xfrm>
        </p:spPr>
        <p:txBody>
          <a:bodyPr>
            <a:normAutofit/>
          </a:bodyPr>
          <a:lstStyle/>
          <a:p>
            <a:pPr marL="0" marR="0">
              <a:lnSpc>
                <a:spcPct val="200000"/>
              </a:lnSpc>
              <a:spcBef>
                <a:spcPts val="0"/>
              </a:spcBef>
              <a:spcAft>
                <a:spcPts val="0"/>
              </a:spcAft>
            </a:pPr>
            <a:r>
              <a:rPr lang="en-US" sz="2400" b="1" u="sng"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Hypothesis:</a:t>
            </a:r>
            <a:r>
              <a:rPr lang="en-US" sz="24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Are customer are more likely to downgrade cable services, rather than, disconnecting cable altogether and do certain variables influence that decision?</a:t>
            </a:r>
            <a:endParaRPr lang="en-US" sz="24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641604" y="4126230"/>
            <a:ext cx="6803136" cy="979170"/>
          </a:xfrm>
        </p:spPr>
        <p:txBody>
          <a:bodyPr>
            <a:normAutofit/>
          </a:bodyPr>
          <a:lstStyle/>
          <a:p>
            <a:r>
              <a:rPr lang="en-US" dirty="0"/>
              <a:t>Data set being used is from a real Cable/Telecommunications company and is proprietary information</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Dataset Details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graphicFrame>
        <p:nvGraphicFramePr>
          <p:cNvPr id="5" name="Table 4">
            <a:extLst>
              <a:ext uri="{FF2B5EF4-FFF2-40B4-BE49-F238E27FC236}">
                <a16:creationId xmlns:a16="http://schemas.microsoft.com/office/drawing/2014/main" id="{698E8AA7-E183-4209-B27B-344A126B531C}"/>
              </a:ext>
            </a:extLst>
          </p:cNvPr>
          <p:cNvGraphicFramePr>
            <a:graphicFrameLocks noGrp="1"/>
          </p:cNvGraphicFramePr>
          <p:nvPr>
            <p:extLst>
              <p:ext uri="{D42A27DB-BD31-4B8C-83A1-F6EECF244321}">
                <p14:modId xmlns:p14="http://schemas.microsoft.com/office/powerpoint/2010/main" val="763557089"/>
              </p:ext>
            </p:extLst>
          </p:nvPr>
        </p:nvGraphicFramePr>
        <p:xfrm>
          <a:off x="623312" y="1409846"/>
          <a:ext cx="5320288" cy="5086200"/>
        </p:xfrm>
        <a:graphic>
          <a:graphicData uri="http://schemas.openxmlformats.org/drawingml/2006/table">
            <a:tbl>
              <a:tblPr firstRow="1" firstCol="1" bandRow="1">
                <a:tableStyleId>{5C22544A-7EE6-4342-B048-85BDC9FD1C3A}</a:tableStyleId>
              </a:tblPr>
              <a:tblGrid>
                <a:gridCol w="1622957">
                  <a:extLst>
                    <a:ext uri="{9D8B030D-6E8A-4147-A177-3AD203B41FA5}">
                      <a16:colId xmlns:a16="http://schemas.microsoft.com/office/drawing/2014/main" val="2779846917"/>
                    </a:ext>
                  </a:extLst>
                </a:gridCol>
                <a:gridCol w="3697331">
                  <a:extLst>
                    <a:ext uri="{9D8B030D-6E8A-4147-A177-3AD203B41FA5}">
                      <a16:colId xmlns:a16="http://schemas.microsoft.com/office/drawing/2014/main" val="1924910667"/>
                    </a:ext>
                  </a:extLst>
                </a:gridCol>
              </a:tblGrid>
              <a:tr h="142870">
                <a:tc>
                  <a:txBody>
                    <a:bodyPr/>
                    <a:lstStyle/>
                    <a:p>
                      <a:pPr marL="0" marR="0">
                        <a:lnSpc>
                          <a:spcPct val="107000"/>
                        </a:lnSpc>
                        <a:spcBef>
                          <a:spcPts val="0"/>
                        </a:spcBef>
                        <a:spcAft>
                          <a:spcPts val="0"/>
                        </a:spcAft>
                      </a:pPr>
                      <a:r>
                        <a:rPr lang="en-US" sz="700">
                          <a:effectLst/>
                        </a:rPr>
                        <a:t>Column NAME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DESCRIPTION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3246662979"/>
                  </a:ext>
                </a:extLst>
              </a:tr>
              <a:tr h="142870">
                <a:tc>
                  <a:txBody>
                    <a:bodyPr/>
                    <a:lstStyle/>
                    <a:p>
                      <a:pPr marL="0" marR="0">
                        <a:lnSpc>
                          <a:spcPct val="107000"/>
                        </a:lnSpc>
                        <a:spcBef>
                          <a:spcPts val="0"/>
                        </a:spcBef>
                        <a:spcAft>
                          <a:spcPts val="0"/>
                        </a:spcAft>
                      </a:pPr>
                      <a:r>
                        <a:rPr lang="en-US" sz="700">
                          <a:effectLst/>
                        </a:rPr>
                        <a:t>CUSTOMER_TYPE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Type of customer: Residential or Business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3564001702"/>
                  </a:ext>
                </a:extLst>
              </a:tr>
              <a:tr h="142870">
                <a:tc>
                  <a:txBody>
                    <a:bodyPr/>
                    <a:lstStyle/>
                    <a:p>
                      <a:pPr marL="0" marR="0">
                        <a:lnSpc>
                          <a:spcPct val="107000"/>
                        </a:lnSpc>
                        <a:spcBef>
                          <a:spcPts val="0"/>
                        </a:spcBef>
                        <a:spcAft>
                          <a:spcPts val="0"/>
                        </a:spcAft>
                      </a:pPr>
                      <a:r>
                        <a:rPr lang="en-US" sz="700">
                          <a:effectLst/>
                        </a:rPr>
                        <a:t>Gender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Gender/sex of subscriber: M/F</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2406005501"/>
                  </a:ext>
                </a:extLst>
              </a:tr>
              <a:tr h="263120">
                <a:tc>
                  <a:txBody>
                    <a:bodyPr/>
                    <a:lstStyle/>
                    <a:p>
                      <a:pPr marL="0" marR="0">
                        <a:lnSpc>
                          <a:spcPct val="107000"/>
                        </a:lnSpc>
                        <a:spcBef>
                          <a:spcPts val="0"/>
                        </a:spcBef>
                        <a:spcAft>
                          <a:spcPts val="0"/>
                        </a:spcAft>
                      </a:pPr>
                      <a:r>
                        <a:rPr lang="en-US" sz="700" dirty="0">
                          <a:effectLst/>
                        </a:rPr>
                        <a:t>HOUSE_ID</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Unique company generated identifier for a customer account address- location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2382649561"/>
                  </a:ext>
                </a:extLst>
              </a:tr>
              <a:tr h="142870">
                <a:tc>
                  <a:txBody>
                    <a:bodyPr/>
                    <a:lstStyle/>
                    <a:p>
                      <a:pPr marL="0" marR="0">
                        <a:lnSpc>
                          <a:spcPct val="107000"/>
                        </a:lnSpc>
                        <a:spcBef>
                          <a:spcPts val="0"/>
                        </a:spcBef>
                        <a:spcAft>
                          <a:spcPts val="0"/>
                        </a:spcAft>
                      </a:pPr>
                      <a:r>
                        <a:rPr lang="en-US" sz="700">
                          <a:effectLst/>
                        </a:rPr>
                        <a:t>MARITAL_STATUS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Married or Single: SGL/MRD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2753231250"/>
                  </a:ext>
                </a:extLst>
              </a:tr>
              <a:tr h="142870">
                <a:tc>
                  <a:txBody>
                    <a:bodyPr/>
                    <a:lstStyle/>
                    <a:p>
                      <a:pPr marL="0" marR="0">
                        <a:lnSpc>
                          <a:spcPct val="107000"/>
                        </a:lnSpc>
                        <a:spcBef>
                          <a:spcPts val="0"/>
                        </a:spcBef>
                        <a:spcAft>
                          <a:spcPts val="0"/>
                        </a:spcAft>
                      </a:pPr>
                      <a:r>
                        <a:rPr lang="en-US" sz="700">
                          <a:effectLst/>
                        </a:rPr>
                        <a:t>INCOME_CODE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Income divided into range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2088226469"/>
                  </a:ext>
                </a:extLst>
              </a:tr>
              <a:tr h="410990">
                <a:tc>
                  <a:txBody>
                    <a:bodyPr/>
                    <a:lstStyle/>
                    <a:p>
                      <a:pPr marL="0" marR="0">
                        <a:lnSpc>
                          <a:spcPct val="107000"/>
                        </a:lnSpc>
                        <a:spcBef>
                          <a:spcPts val="0"/>
                        </a:spcBef>
                        <a:spcAft>
                          <a:spcPts val="0"/>
                        </a:spcAft>
                      </a:pPr>
                      <a:r>
                        <a:rPr lang="en-US" sz="700" dirty="0">
                          <a:effectLst/>
                        </a:rPr>
                        <a:t>Education</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Highest education received, SCLG=College not finished, HSCL=High School, COLG=4-year college, GRAD=Graduate School, NHSD=High School not completed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2718443696"/>
                  </a:ext>
                </a:extLst>
              </a:tr>
              <a:tr h="142870">
                <a:tc>
                  <a:txBody>
                    <a:bodyPr/>
                    <a:lstStyle/>
                    <a:p>
                      <a:pPr marL="0" marR="0">
                        <a:lnSpc>
                          <a:spcPct val="107000"/>
                        </a:lnSpc>
                        <a:spcBef>
                          <a:spcPts val="0"/>
                        </a:spcBef>
                        <a:spcAft>
                          <a:spcPts val="0"/>
                        </a:spcAft>
                      </a:pPr>
                      <a:r>
                        <a:rPr lang="en-US" sz="700">
                          <a:effectLst/>
                        </a:rPr>
                        <a:t>CHILDREN_NUM_HH</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Number of children at home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845298334"/>
                  </a:ext>
                </a:extLst>
              </a:tr>
              <a:tr h="142870">
                <a:tc>
                  <a:txBody>
                    <a:bodyPr/>
                    <a:lstStyle/>
                    <a:p>
                      <a:pPr marL="0" marR="0">
                        <a:lnSpc>
                          <a:spcPct val="107000"/>
                        </a:lnSpc>
                        <a:spcBef>
                          <a:spcPts val="0"/>
                        </a:spcBef>
                        <a:spcAft>
                          <a:spcPts val="0"/>
                        </a:spcAft>
                      </a:pPr>
                      <a:r>
                        <a:rPr lang="en-US" sz="700">
                          <a:effectLst/>
                        </a:rPr>
                        <a:t>Age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Age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3042893750"/>
                  </a:ext>
                </a:extLst>
              </a:tr>
              <a:tr h="285740">
                <a:tc>
                  <a:txBody>
                    <a:bodyPr/>
                    <a:lstStyle/>
                    <a:p>
                      <a:pPr marL="0" marR="0">
                        <a:lnSpc>
                          <a:spcPct val="107000"/>
                        </a:lnSpc>
                        <a:spcBef>
                          <a:spcPts val="0"/>
                        </a:spcBef>
                        <a:spcAft>
                          <a:spcPts val="0"/>
                        </a:spcAft>
                      </a:pPr>
                      <a:r>
                        <a:rPr lang="en-US" sz="700">
                          <a:effectLst/>
                        </a:rPr>
                        <a:t>Truckrolls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Number of times a truck was sent to the customer's house for a trouble call</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2014627566"/>
                  </a:ext>
                </a:extLst>
              </a:tr>
              <a:tr h="142870">
                <a:tc>
                  <a:txBody>
                    <a:bodyPr/>
                    <a:lstStyle/>
                    <a:p>
                      <a:pPr marL="0" marR="0">
                        <a:lnSpc>
                          <a:spcPct val="107000"/>
                        </a:lnSpc>
                        <a:spcBef>
                          <a:spcPts val="0"/>
                        </a:spcBef>
                        <a:spcAft>
                          <a:spcPts val="0"/>
                        </a:spcAft>
                      </a:pPr>
                      <a:r>
                        <a:rPr lang="en-US" sz="700">
                          <a:effectLst/>
                        </a:rPr>
                        <a:t>Unresolved_calls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Open tickets and trouble calls, not yet resolved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1976465665"/>
                  </a:ext>
                </a:extLst>
              </a:tr>
              <a:tr h="142870">
                <a:tc>
                  <a:txBody>
                    <a:bodyPr/>
                    <a:lstStyle/>
                    <a:p>
                      <a:pPr marL="0" marR="0">
                        <a:lnSpc>
                          <a:spcPct val="107000"/>
                        </a:lnSpc>
                        <a:spcBef>
                          <a:spcPts val="0"/>
                        </a:spcBef>
                        <a:spcAft>
                          <a:spcPts val="0"/>
                        </a:spcAft>
                      </a:pPr>
                      <a:r>
                        <a:rPr lang="en-US" sz="700">
                          <a:effectLst/>
                        </a:rPr>
                        <a:t>TTS_TOTAL_TICKETS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Number of outage tickets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1127362091"/>
                  </a:ext>
                </a:extLst>
              </a:tr>
              <a:tr h="142870">
                <a:tc>
                  <a:txBody>
                    <a:bodyPr/>
                    <a:lstStyle/>
                    <a:p>
                      <a:pPr marL="0" marR="0">
                        <a:lnSpc>
                          <a:spcPct val="107000"/>
                        </a:lnSpc>
                        <a:spcBef>
                          <a:spcPts val="0"/>
                        </a:spcBef>
                        <a:spcAft>
                          <a:spcPts val="0"/>
                        </a:spcAft>
                      </a:pPr>
                      <a:r>
                        <a:rPr lang="en-US" sz="700">
                          <a:effectLst/>
                        </a:rPr>
                        <a:t>TENURE_BY_ACTIVE_MO</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Time since subscriber has been a customer (in months)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3652123043"/>
                  </a:ext>
                </a:extLst>
              </a:tr>
              <a:tr h="142870">
                <a:tc>
                  <a:txBody>
                    <a:bodyPr/>
                    <a:lstStyle/>
                    <a:p>
                      <a:pPr marL="0" marR="0">
                        <a:lnSpc>
                          <a:spcPct val="107000"/>
                        </a:lnSpc>
                        <a:spcBef>
                          <a:spcPts val="0"/>
                        </a:spcBef>
                        <a:spcAft>
                          <a:spcPts val="0"/>
                        </a:spcAft>
                      </a:pPr>
                      <a:r>
                        <a:rPr lang="en-US" sz="700">
                          <a:effectLst/>
                        </a:rPr>
                        <a:t>VIDEO_DISCONNECT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Flag field 1=Disconnected, 0= Not disconnected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382151185"/>
                  </a:ext>
                </a:extLst>
              </a:tr>
              <a:tr h="142870">
                <a:tc>
                  <a:txBody>
                    <a:bodyPr/>
                    <a:lstStyle/>
                    <a:p>
                      <a:pPr marL="0" marR="0">
                        <a:lnSpc>
                          <a:spcPct val="107000"/>
                        </a:lnSpc>
                        <a:spcBef>
                          <a:spcPts val="0"/>
                        </a:spcBef>
                        <a:spcAft>
                          <a:spcPts val="0"/>
                        </a:spcAft>
                      </a:pPr>
                      <a:r>
                        <a:rPr lang="en-US" sz="700">
                          <a:effectLst/>
                        </a:rPr>
                        <a:t>CUSTOMER_DISCONNECT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Flag field 1=Disconnected, 0= Not disconnected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2382988498"/>
                  </a:ext>
                </a:extLst>
              </a:tr>
              <a:tr h="247570">
                <a:tc>
                  <a:txBody>
                    <a:bodyPr/>
                    <a:lstStyle/>
                    <a:p>
                      <a:pPr marL="0" marR="0">
                        <a:lnSpc>
                          <a:spcPct val="107000"/>
                        </a:lnSpc>
                        <a:spcBef>
                          <a:spcPts val="0"/>
                        </a:spcBef>
                        <a:spcAft>
                          <a:spcPts val="0"/>
                        </a:spcAft>
                      </a:pPr>
                      <a:r>
                        <a:rPr lang="en-US" sz="700">
                          <a:effectLst/>
                        </a:rPr>
                        <a:t>CUSTOMER_DISCONNECT_DT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Date when customer disconnected all services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3092971253"/>
                  </a:ext>
                </a:extLst>
              </a:tr>
              <a:tr h="247570">
                <a:tc>
                  <a:txBody>
                    <a:bodyPr/>
                    <a:lstStyle/>
                    <a:p>
                      <a:pPr marL="0" marR="0">
                        <a:lnSpc>
                          <a:spcPct val="107000"/>
                        </a:lnSpc>
                        <a:spcBef>
                          <a:spcPts val="0"/>
                        </a:spcBef>
                        <a:spcAft>
                          <a:spcPts val="0"/>
                        </a:spcAft>
                      </a:pPr>
                      <a:r>
                        <a:rPr lang="en-US" sz="700">
                          <a:effectLst/>
                        </a:rPr>
                        <a:t>CUST_DISCON_REASON_NAME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Reason provided for total disconnect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477691551"/>
                  </a:ext>
                </a:extLst>
              </a:tr>
              <a:tr h="142870">
                <a:tc>
                  <a:txBody>
                    <a:bodyPr/>
                    <a:lstStyle/>
                    <a:p>
                      <a:pPr marL="0" marR="0">
                        <a:lnSpc>
                          <a:spcPct val="107000"/>
                        </a:lnSpc>
                        <a:spcBef>
                          <a:spcPts val="0"/>
                        </a:spcBef>
                        <a:spcAft>
                          <a:spcPts val="0"/>
                        </a:spcAft>
                      </a:pPr>
                      <a:r>
                        <a:rPr lang="en-US" sz="700">
                          <a:effectLst/>
                        </a:rPr>
                        <a:t>CONTRACT_FLAG</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1=Contract exists, 0=No contract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4138979362"/>
                  </a:ext>
                </a:extLst>
              </a:tr>
              <a:tr h="142870">
                <a:tc>
                  <a:txBody>
                    <a:bodyPr/>
                    <a:lstStyle/>
                    <a:p>
                      <a:pPr marL="0" marR="0">
                        <a:lnSpc>
                          <a:spcPct val="107000"/>
                        </a:lnSpc>
                        <a:spcBef>
                          <a:spcPts val="0"/>
                        </a:spcBef>
                        <a:spcAft>
                          <a:spcPts val="0"/>
                        </a:spcAft>
                      </a:pPr>
                      <a:r>
                        <a:rPr lang="en-US" sz="700">
                          <a:effectLst/>
                        </a:rPr>
                        <a:t>CONTRACT_START_DATE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Date when contract started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121298616"/>
                  </a:ext>
                </a:extLst>
              </a:tr>
              <a:tr h="142870">
                <a:tc>
                  <a:txBody>
                    <a:bodyPr/>
                    <a:lstStyle/>
                    <a:p>
                      <a:pPr marL="0" marR="0">
                        <a:lnSpc>
                          <a:spcPct val="107000"/>
                        </a:lnSpc>
                        <a:spcBef>
                          <a:spcPts val="0"/>
                        </a:spcBef>
                        <a:spcAft>
                          <a:spcPts val="0"/>
                        </a:spcAft>
                      </a:pPr>
                      <a:r>
                        <a:rPr lang="en-US" sz="700">
                          <a:effectLst/>
                        </a:rPr>
                        <a:t>CONTRACT_TERM_PERIOD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In months, 12- or 24-month contract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3192213960"/>
                  </a:ext>
                </a:extLst>
              </a:tr>
              <a:tr h="142870">
                <a:tc>
                  <a:txBody>
                    <a:bodyPr/>
                    <a:lstStyle/>
                    <a:p>
                      <a:pPr marL="0" marR="0">
                        <a:lnSpc>
                          <a:spcPct val="107000"/>
                        </a:lnSpc>
                        <a:spcBef>
                          <a:spcPts val="0"/>
                        </a:spcBef>
                        <a:spcAft>
                          <a:spcPts val="0"/>
                        </a:spcAft>
                      </a:pPr>
                      <a:r>
                        <a:rPr lang="en-US" sz="700">
                          <a:effectLst/>
                        </a:rPr>
                        <a:t>CALC_MRC_CURR_MONTH</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Current monthly recurring charges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1358756919"/>
                  </a:ext>
                </a:extLst>
              </a:tr>
              <a:tr h="142870">
                <a:tc>
                  <a:txBody>
                    <a:bodyPr/>
                    <a:lstStyle/>
                    <a:p>
                      <a:pPr marL="0" marR="0">
                        <a:lnSpc>
                          <a:spcPct val="107000"/>
                        </a:lnSpc>
                        <a:spcBef>
                          <a:spcPts val="0"/>
                        </a:spcBef>
                        <a:spcAft>
                          <a:spcPts val="0"/>
                        </a:spcAft>
                      </a:pPr>
                      <a:r>
                        <a:rPr lang="en-US" sz="700">
                          <a:effectLst/>
                        </a:rPr>
                        <a:t>CALC_MRC_MONTH_01</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Previous month's monthly recurring charges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3386468727"/>
                  </a:ext>
                </a:extLst>
              </a:tr>
              <a:tr h="142870">
                <a:tc>
                  <a:txBody>
                    <a:bodyPr/>
                    <a:lstStyle/>
                    <a:p>
                      <a:pPr marL="0" marR="0">
                        <a:lnSpc>
                          <a:spcPct val="107000"/>
                        </a:lnSpc>
                        <a:spcBef>
                          <a:spcPts val="0"/>
                        </a:spcBef>
                        <a:spcAft>
                          <a:spcPts val="0"/>
                        </a:spcAft>
                      </a:pPr>
                      <a:r>
                        <a:rPr lang="en-US" sz="700">
                          <a:effectLst/>
                        </a:rPr>
                        <a:t>NUMBER_OF_PRODUCTS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count of products/services on customer account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3536615002"/>
                  </a:ext>
                </a:extLst>
              </a:tr>
              <a:tr h="263120">
                <a:tc>
                  <a:txBody>
                    <a:bodyPr/>
                    <a:lstStyle/>
                    <a:p>
                      <a:pPr marL="0" marR="0">
                        <a:lnSpc>
                          <a:spcPct val="107000"/>
                        </a:lnSpc>
                        <a:spcBef>
                          <a:spcPts val="0"/>
                        </a:spcBef>
                        <a:spcAft>
                          <a:spcPts val="0"/>
                        </a:spcAft>
                      </a:pPr>
                      <a:r>
                        <a:rPr lang="en-US" sz="700">
                          <a:effectLst/>
                        </a:rPr>
                        <a:t>PREV_NUMBER_OF_PRODUCTS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count of products/services on customer account from previous month</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329372484"/>
                  </a:ext>
                </a:extLst>
              </a:tr>
              <a:tr h="247570">
                <a:tc>
                  <a:txBody>
                    <a:bodyPr/>
                    <a:lstStyle/>
                    <a:p>
                      <a:pPr marL="0" marR="0">
                        <a:lnSpc>
                          <a:spcPct val="107000"/>
                        </a:lnSpc>
                        <a:spcBef>
                          <a:spcPts val="0"/>
                        </a:spcBef>
                        <a:spcAft>
                          <a:spcPts val="0"/>
                        </a:spcAft>
                      </a:pPr>
                      <a:r>
                        <a:rPr lang="en-US" sz="700">
                          <a:effectLst/>
                        </a:rPr>
                        <a:t>Srvc_Dwngrd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1=service was cancelled for specific products, 0=service was not cancelled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2799943768"/>
                  </a:ext>
                </a:extLst>
              </a:tr>
              <a:tr h="263120">
                <a:tc>
                  <a:txBody>
                    <a:bodyPr/>
                    <a:lstStyle/>
                    <a:p>
                      <a:pPr marL="0" marR="0">
                        <a:lnSpc>
                          <a:spcPct val="107000"/>
                        </a:lnSpc>
                        <a:spcBef>
                          <a:spcPts val="0"/>
                        </a:spcBef>
                        <a:spcAft>
                          <a:spcPts val="0"/>
                        </a:spcAft>
                      </a:pPr>
                      <a:r>
                        <a:rPr lang="en-US" sz="700">
                          <a:effectLst/>
                        </a:rPr>
                        <a:t>PRODUCT_MIX</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Type of services/products customer has. CDV=Digital Voice(Phone), HSD=High Speed Internet, XH=Home Security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3238239464"/>
                  </a:ext>
                </a:extLst>
              </a:tr>
              <a:tr h="142870">
                <a:tc>
                  <a:txBody>
                    <a:bodyPr/>
                    <a:lstStyle/>
                    <a:p>
                      <a:pPr marL="0" marR="0">
                        <a:lnSpc>
                          <a:spcPct val="107000"/>
                        </a:lnSpc>
                        <a:spcBef>
                          <a:spcPts val="0"/>
                        </a:spcBef>
                        <a:spcAft>
                          <a:spcPts val="0"/>
                        </a:spcAft>
                      </a:pPr>
                      <a:r>
                        <a:rPr lang="en-US" sz="700">
                          <a:effectLst/>
                        </a:rPr>
                        <a:t>PREV_PRODUCT_MIX</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a:effectLst/>
                        </a:rPr>
                        <a:t>Type of services/products customer had in previous month</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3427043300"/>
                  </a:ext>
                </a:extLst>
              </a:tr>
              <a:tr h="142870">
                <a:tc>
                  <a:txBody>
                    <a:bodyPr/>
                    <a:lstStyle/>
                    <a:p>
                      <a:pPr marL="0" marR="0">
                        <a:lnSpc>
                          <a:spcPct val="107000"/>
                        </a:lnSpc>
                        <a:spcBef>
                          <a:spcPts val="0"/>
                        </a:spcBef>
                        <a:spcAft>
                          <a:spcPts val="0"/>
                        </a:spcAft>
                      </a:pPr>
                      <a:r>
                        <a:rPr lang="en-US" sz="700">
                          <a:effectLst/>
                        </a:rPr>
                        <a:t>PAYMENT_RECURRING</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tc>
                  <a:txBody>
                    <a:bodyPr/>
                    <a:lstStyle/>
                    <a:p>
                      <a:pPr marL="0" marR="0">
                        <a:lnSpc>
                          <a:spcPct val="107000"/>
                        </a:lnSpc>
                        <a:spcBef>
                          <a:spcPts val="0"/>
                        </a:spcBef>
                        <a:spcAft>
                          <a:spcPts val="0"/>
                        </a:spcAft>
                      </a:pPr>
                      <a:r>
                        <a:rPr lang="en-US" sz="700" dirty="0">
                          <a:effectLst/>
                        </a:rPr>
                        <a:t>Automated payment setup by customer every month</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6252" marR="46252" marT="0" marB="0" anchor="b"/>
                </a:tc>
                <a:extLst>
                  <a:ext uri="{0D108BD9-81ED-4DB2-BD59-A6C34878D82A}">
                    <a16:rowId xmlns:a16="http://schemas.microsoft.com/office/drawing/2014/main" val="1646215768"/>
                  </a:ext>
                </a:extLst>
              </a:tr>
            </a:tbl>
          </a:graphicData>
        </a:graphic>
      </p:graphicFrame>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Dependent and Independent Variables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Dependent Variable</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Independent Variables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sz="18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SRVC_DWNGRD </a:t>
            </a:r>
            <a:endPar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We will attempt to see the correlation between this target/dependent variable to other Independent Variables and ascertain if the independent variables affect the target.</a:t>
            </a:r>
          </a:p>
          <a:p>
            <a:r>
              <a:rPr lang="en-US" dirty="0"/>
              <a:t>The dependent variable in the dataset is populated as 1 or 0</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TRUCKROLLS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UNRESOLVED_CALLS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TTS_TOTAL_TICKETS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CONTRACT_FLAG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VIDEO_DISCONNECT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CUST_DISCON_REASON_NAME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239B-24BA-47B9-8706-86B42BF7D610}"/>
              </a:ext>
            </a:extLst>
          </p:cNvPr>
          <p:cNvSpPr>
            <a:spLocks noGrp="1"/>
          </p:cNvSpPr>
          <p:nvPr>
            <p:ph type="title"/>
          </p:nvPr>
        </p:nvSpPr>
        <p:spPr/>
        <p:txBody>
          <a:bodyPr/>
          <a:lstStyle/>
          <a:p>
            <a:r>
              <a:rPr lang="en-US" dirty="0"/>
              <a:t>Correlation Matrix</a:t>
            </a:r>
          </a:p>
        </p:txBody>
      </p:sp>
      <p:sp>
        <p:nvSpPr>
          <p:cNvPr id="3" name="Slide Number Placeholder 2">
            <a:extLst>
              <a:ext uri="{FF2B5EF4-FFF2-40B4-BE49-F238E27FC236}">
                <a16:creationId xmlns:a16="http://schemas.microsoft.com/office/drawing/2014/main" id="{23885250-3829-4115-AB77-A04B06ADB344}"/>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pic>
        <p:nvPicPr>
          <p:cNvPr id="8" name="Picture 7">
            <a:extLst>
              <a:ext uri="{FF2B5EF4-FFF2-40B4-BE49-F238E27FC236}">
                <a16:creationId xmlns:a16="http://schemas.microsoft.com/office/drawing/2014/main" id="{BEDE3D21-539C-446D-9733-21A79C4F4C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54105"/>
            <a:ext cx="7368654" cy="5343532"/>
          </a:xfrm>
          <a:prstGeom prst="rect">
            <a:avLst/>
          </a:prstGeom>
          <a:solidFill>
            <a:schemeClr val="bg1"/>
          </a:solidFill>
          <a:ln>
            <a:noFill/>
          </a:ln>
        </p:spPr>
      </p:pic>
    </p:spTree>
    <p:extLst>
      <p:ext uri="{BB962C8B-B14F-4D97-AF65-F5344CB8AC3E}">
        <p14:creationId xmlns:p14="http://schemas.microsoft.com/office/powerpoint/2010/main" val="2827690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E512-6BE1-415D-8DC2-D0E8B6AE7D06}"/>
              </a:ext>
            </a:extLst>
          </p:cNvPr>
          <p:cNvSpPr>
            <a:spLocks noGrp="1"/>
          </p:cNvSpPr>
          <p:nvPr>
            <p:ph type="title"/>
          </p:nvPr>
        </p:nvSpPr>
        <p:spPr>
          <a:xfrm>
            <a:off x="444500" y="542925"/>
            <a:ext cx="11214100" cy="424732"/>
          </a:xfrm>
        </p:spPr>
        <p:txBody>
          <a:bodyPr/>
          <a:lstStyle/>
          <a:p>
            <a:r>
              <a:rPr lang="en-US" sz="2400" dirty="0"/>
              <a:t>Validating Correlation between Service Downgrade and Unresolved issues/Outages</a:t>
            </a:r>
          </a:p>
        </p:txBody>
      </p:sp>
      <p:sp>
        <p:nvSpPr>
          <p:cNvPr id="3" name="Slide Number Placeholder 2">
            <a:extLst>
              <a:ext uri="{FF2B5EF4-FFF2-40B4-BE49-F238E27FC236}">
                <a16:creationId xmlns:a16="http://schemas.microsoft.com/office/drawing/2014/main" id="{B55C0ACF-221E-4AFC-B8B5-1DE18EA36DE6}"/>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pic>
        <p:nvPicPr>
          <p:cNvPr id="8" name="Picture 7">
            <a:extLst>
              <a:ext uri="{FF2B5EF4-FFF2-40B4-BE49-F238E27FC236}">
                <a16:creationId xmlns:a16="http://schemas.microsoft.com/office/drawing/2014/main" id="{6BD47EE8-C67D-437B-96CC-BED77E093C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0457" y="1448714"/>
            <a:ext cx="8926734" cy="5231486"/>
          </a:xfrm>
          <a:prstGeom prst="rect">
            <a:avLst/>
          </a:prstGeom>
          <a:solidFill>
            <a:schemeClr val="bg1"/>
          </a:solidFill>
          <a:ln>
            <a:noFill/>
          </a:ln>
        </p:spPr>
      </p:pic>
    </p:spTree>
    <p:extLst>
      <p:ext uri="{BB962C8B-B14F-4D97-AF65-F5344CB8AC3E}">
        <p14:creationId xmlns:p14="http://schemas.microsoft.com/office/powerpoint/2010/main" val="1039410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53D19-54C8-494B-80ED-AF3783271515}"/>
              </a:ext>
            </a:extLst>
          </p:cNvPr>
          <p:cNvSpPr>
            <a:spLocks noGrp="1"/>
          </p:cNvSpPr>
          <p:nvPr>
            <p:ph type="title"/>
          </p:nvPr>
        </p:nvSpPr>
        <p:spPr>
          <a:xfrm>
            <a:off x="444500" y="542925"/>
            <a:ext cx="11214100" cy="867930"/>
          </a:xfrm>
        </p:spPr>
        <p:txBody>
          <a:bodyPr/>
          <a:lstStyle/>
          <a:p>
            <a:r>
              <a:rPr lang="en-US" sz="2800" dirty="0"/>
              <a:t>Bar Chart shows the Product bundle mix by customer in the previous month of July 2021</a:t>
            </a:r>
          </a:p>
        </p:txBody>
      </p:sp>
      <p:sp>
        <p:nvSpPr>
          <p:cNvPr id="3" name="Slide Number Placeholder 2">
            <a:extLst>
              <a:ext uri="{FF2B5EF4-FFF2-40B4-BE49-F238E27FC236}">
                <a16:creationId xmlns:a16="http://schemas.microsoft.com/office/drawing/2014/main" id="{3202B47E-6984-47EA-8251-AC623048A7BA}"/>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8" name="Picture 7">
            <a:extLst>
              <a:ext uri="{FF2B5EF4-FFF2-40B4-BE49-F238E27FC236}">
                <a16:creationId xmlns:a16="http://schemas.microsoft.com/office/drawing/2014/main" id="{F52F2A23-A75E-4E4B-A374-87036857AA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4499" y="1628775"/>
            <a:ext cx="8890569" cy="5190930"/>
          </a:xfrm>
          <a:prstGeom prst="rect">
            <a:avLst/>
          </a:prstGeom>
          <a:solidFill>
            <a:schemeClr val="bg1"/>
          </a:solidFill>
          <a:ln>
            <a:noFill/>
          </a:ln>
        </p:spPr>
      </p:pic>
    </p:spTree>
    <p:extLst>
      <p:ext uri="{BB962C8B-B14F-4D97-AF65-F5344CB8AC3E}">
        <p14:creationId xmlns:p14="http://schemas.microsoft.com/office/powerpoint/2010/main" val="3837957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E6AE-6132-4011-A7ED-C938266FBA37}"/>
              </a:ext>
            </a:extLst>
          </p:cNvPr>
          <p:cNvSpPr>
            <a:spLocks noGrp="1"/>
          </p:cNvSpPr>
          <p:nvPr>
            <p:ph type="title"/>
          </p:nvPr>
        </p:nvSpPr>
        <p:spPr>
          <a:xfrm>
            <a:off x="444500" y="542925"/>
            <a:ext cx="11214100" cy="867930"/>
          </a:xfrm>
        </p:spPr>
        <p:txBody>
          <a:bodyPr/>
          <a:lstStyle/>
          <a:p>
            <a:r>
              <a:rPr lang="en-US" sz="2800" dirty="0"/>
              <a:t>Bar Chart shows the product bundle mix after customer downgrade, for August 2021</a:t>
            </a:r>
          </a:p>
        </p:txBody>
      </p:sp>
      <p:sp>
        <p:nvSpPr>
          <p:cNvPr id="3" name="Slide Number Placeholder 2">
            <a:extLst>
              <a:ext uri="{FF2B5EF4-FFF2-40B4-BE49-F238E27FC236}">
                <a16:creationId xmlns:a16="http://schemas.microsoft.com/office/drawing/2014/main" id="{1C3517AD-95A3-406B-90CE-534D1A6CE135}"/>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8" name="Picture 7">
            <a:extLst>
              <a:ext uri="{FF2B5EF4-FFF2-40B4-BE49-F238E27FC236}">
                <a16:creationId xmlns:a16="http://schemas.microsoft.com/office/drawing/2014/main" id="{A8324CE6-60BF-44C1-94F6-09922B575C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810" y="1410854"/>
            <a:ext cx="8519644" cy="5367055"/>
          </a:xfrm>
          <a:prstGeom prst="rect">
            <a:avLst/>
          </a:prstGeom>
          <a:solidFill>
            <a:schemeClr val="bg1"/>
          </a:solidFill>
          <a:ln>
            <a:noFill/>
          </a:ln>
        </p:spPr>
      </p:pic>
    </p:spTree>
    <p:extLst>
      <p:ext uri="{BB962C8B-B14F-4D97-AF65-F5344CB8AC3E}">
        <p14:creationId xmlns:p14="http://schemas.microsoft.com/office/powerpoint/2010/main" val="936560342"/>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97</TotalTime>
  <Words>1119</Words>
  <Application>Microsoft Office PowerPoint</Application>
  <PresentationFormat>Widescreen</PresentationFormat>
  <Paragraphs>145</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Courier New</vt:lpstr>
      <vt:lpstr>Symbol</vt:lpstr>
      <vt:lpstr>Times New Roman</vt:lpstr>
      <vt:lpstr>Trade Gothic LT Pro</vt:lpstr>
      <vt:lpstr>Trebuchet MS</vt:lpstr>
      <vt:lpstr>Office Theme</vt:lpstr>
      <vt:lpstr>Cut the Cord or Downgrade Services?  A Statistical Analysis for Customer Churn during the Pandemic</vt:lpstr>
      <vt:lpstr>This research attempts to pinpoint what variables are affecting customer decisions, regarding whether, to only cut their Video cable services or disconnect from Cable altogether. An open survey conducted by a third party indicated that customers did not perceive the value of the Cable products, directly proportional to the costs. This research will indicate what variables impacted this opinion of the customers. The information derived could be used to design a prediction-model for customer churn or downgrades however a final Model build has not been included as it’s out of the scope of this project. </vt:lpstr>
      <vt:lpstr>Hypothesis: Are customer are more likely to downgrade cable services, rather than, disconnecting cable altogether and do certain variables influence that decision?</vt:lpstr>
      <vt:lpstr>Dataset Details</vt:lpstr>
      <vt:lpstr>Dependent and Independent Variables</vt:lpstr>
      <vt:lpstr>Correlation Matrix</vt:lpstr>
      <vt:lpstr>Validating Correlation between Service Downgrade and Unresolved issues/Outages</vt:lpstr>
      <vt:lpstr>Bar Chart shows the Product bundle mix by customer in the previous month of July 2021</vt:lpstr>
      <vt:lpstr>Bar Chart shows the product bundle mix after customer downgrade, for August 2021</vt:lpstr>
      <vt:lpstr>Validating correlation between service downgrade and customer reason</vt:lpstr>
      <vt:lpstr>Correlation between Video service disconnects and Reason</vt:lpstr>
      <vt:lpstr>Scatter Plot - Previous Product Mix Vs. Unresolved Calls</vt:lpstr>
      <vt:lpstr>Scatter Plot - Customer Disconnect Reason Vs. Previous Product Mix</vt:lpstr>
      <vt:lpstr>CDF – Tracking Specific Customer Reason for Downgrade of Service</vt:lpstr>
      <vt:lpstr>Summary and Conclusion</vt:lpstr>
      <vt:lpstr>The data provides strength to the theory of causation, as we can see based on the Correlation Heatmap and the Co-Variance data, that there is a high correlation which exists between customers who downgraded services to  customer disconnect reasons to  unresolved calls. The second correlation exists between customer disconnect reasons to  Monthly Recurring Charge from current Month  The company should increase the quality and stability of services, specially related to bundles products. The product bundles should also undergo a price reduction, specifically for the VIDEO product as that happens to be the primary service which is being cancelled. </vt:lpstr>
      <vt:lpstr>Content Title</vt:lpstr>
      <vt:lpstr>PowerPoint Presentation</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Cut the Cord or Downgrade Services?  A Statistical Analysis for Customer Churn during the Pandemic</dc:title>
  <dc:creator>Arjun Varma</dc:creator>
  <cp:lastModifiedBy>Arjun Varma</cp:lastModifiedBy>
  <cp:revision>5</cp:revision>
  <dcterms:created xsi:type="dcterms:W3CDTF">2021-11-20T16:07:55Z</dcterms:created>
  <dcterms:modified xsi:type="dcterms:W3CDTF">2021-11-20T17:45:07Z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