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96" r:id="rId3"/>
    <p:sldId id="297" r:id="rId4"/>
    <p:sldId id="265" r:id="rId5"/>
    <p:sldId id="264" r:id="rId6"/>
    <p:sldId id="256" r:id="rId7"/>
    <p:sldId id="263" r:id="rId8"/>
    <p:sldId id="258" r:id="rId9"/>
    <p:sldId id="259" r:id="rId10"/>
    <p:sldId id="260" r:id="rId11"/>
    <p:sldId id="261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84FD-5EE1-45DA-B90C-5AB321D38840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8665B-E966-4C8D-A749-DA84F298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4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8665B-E966-4C8D-A749-DA84F2989F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0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4B72-6F6D-4459-9F6B-1D6530B3D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FC924-0B51-43DF-ADCA-CB1BA85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70845-6123-4BBC-9192-0A8B5A1C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DBEDC-04BD-45EE-8DD7-FD986434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21CB4-4105-4C17-8CEA-B0F8971A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3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29B90-D46F-429F-A0C6-B0E98F55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07E4D-B758-43B2-93BA-FE5C8CA9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49726-EFC4-4891-9318-716E321B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2939A-6B3D-4CF8-87DF-1883AF5F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23AE5-FB69-401B-A6CF-45662A28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9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299925-DA51-4AF8-BC85-584749945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5133DA-506A-4431-9561-7174B8565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4EE7F-4DB0-4560-B51D-60CB3B13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22B74-2446-48BB-ACAF-83741465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2A20B-03D2-49F9-B13F-30CE691B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2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9C799-2B2A-4334-A53D-0E1DC782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2A425-2E7F-4FDF-89AA-A9E7A1FE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0F121-01D2-45B5-8F18-8092C977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D079A-59AA-4FE9-9062-3FCE9B74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0E845-9234-4468-A0F5-9DED448F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6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CB037-EFD0-4C84-B994-89AB1613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95C91-ECCC-4B73-AFC0-1B3EBF0E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F5DC9-2B1C-46E6-AC6F-3F24B22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F49BD-440B-4D38-AD15-AF9C72F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59E67-D6BE-4DFF-93E7-EBD4578C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2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9587-C6B9-4958-883F-7B459C8E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2EF11-A4F9-4FB0-B897-279E106C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F699A-52AD-4267-9CDC-4B1F5CEE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644F2-51E8-43C5-A7CE-4AB537A1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D299C-B1C9-4CD8-9FC0-63153ED9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0D102-CAB5-46FE-8F96-947E15FA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D7752-7845-4DAB-B771-73D95918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6EF19-448E-4CE9-9E60-4BE73E80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99537-BAF4-450E-AE14-51137C748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2A328D-EA12-4D7B-A204-2BD4FD0C0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AFB337-69FB-48F7-9D02-840CF11E0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9F6FE-29C1-4715-AA17-E7D90F45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AAAD52-0E37-4EC1-9B2B-64AECAEA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79876E-6FDC-4A10-A281-BF2410A1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9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8D100-7F6A-4522-9D02-815A93FD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13CA80-CBAF-4EA9-9A7B-4DF454D6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44002E-1E2B-421A-BFF8-9978EAD7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2ABE8-AB1F-4AA1-A3EB-399518B1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8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39473-7180-4CCE-818C-B552E9F7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C9812-AF4C-4B7A-AB23-AE1DCB18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38A22-882A-493C-870A-66A69BEB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7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A7FA4-1993-4876-B502-600560AE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01D27-DD76-461B-9CF9-888FF941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4F2A8-C321-4E09-8C29-D74787D0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EC8BA-ED73-4986-BD0A-9563C713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CEBA4-23CF-4708-9B4B-3E1E7434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C6AC0-EFF4-4B1B-AF7E-9FAF68B9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4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6D051-E1A1-4729-A486-CE84C3B6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A063CB-D297-40E6-BEB2-E2C4029E9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600E8-6169-4B0C-A4F1-BC9C081A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AF513-E730-4529-BE3A-880F09F9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129E7-6347-454E-B5A3-4A3737A2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06585-A578-4601-AD63-A4DB9FBE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1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2588D4-6145-41BC-BB8E-C69B387B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C2308-9157-4D7D-A53E-E7282A67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8C5C0-DB7F-4161-A92D-852D2DEB1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5F5C-0FCC-410C-9DE9-53670E12E1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8CC3A-F24D-4548-B34E-D623EB139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07FC1-93D1-4B81-892C-A1C21AE0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717B-5BF5-49F6-AC66-30C4F7DB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BGA-152/2019_c_course_project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711DA0-400B-4B85-823A-0108203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70" y="3133437"/>
            <a:ext cx="2286000" cy="228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A3D240-ECF0-473A-88D0-A1F7B7E20A42}"/>
              </a:ext>
            </a:extLst>
          </p:cNvPr>
          <p:cNvSpPr txBox="1"/>
          <p:nvPr/>
        </p:nvSpPr>
        <p:spPr>
          <a:xfrm>
            <a:off x="2806235" y="652593"/>
            <a:ext cx="60268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/>
              <a:t>靓仔语塞。</a:t>
            </a:r>
            <a:r>
              <a:rPr lang="en-US" altLang="zh-CN" sz="6600" b="1" dirty="0"/>
              <a:t>JPG</a:t>
            </a:r>
            <a:endParaRPr lang="zh-CN" altLang="en-US" sz="6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500582" y="2179782"/>
            <a:ext cx="593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高远 林天皓 廖洋 龙行健 陈逸铭 艾刚正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4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ṥ1idè">
            <a:extLst>
              <a:ext uri="{FF2B5EF4-FFF2-40B4-BE49-F238E27FC236}">
                <a16:creationId xmlns:a16="http://schemas.microsoft.com/office/drawing/2014/main" id="{69460585-9104-4C9B-9381-A47A5F1FD30C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iṣḻíḓé">
            <a:extLst>
              <a:ext uri="{FF2B5EF4-FFF2-40B4-BE49-F238E27FC236}">
                <a16:creationId xmlns:a16="http://schemas.microsoft.com/office/drawing/2014/main" id="{9AD42B0E-E8A5-4FD4-9B54-36FB1AC2E159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îšḻíďè">
            <a:extLst>
              <a:ext uri="{FF2B5EF4-FFF2-40B4-BE49-F238E27FC236}">
                <a16:creationId xmlns:a16="http://schemas.microsoft.com/office/drawing/2014/main" id="{BEC460AF-E12F-4C07-8A74-BEB35D03C4A9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F61685-B30A-4F89-BCF3-76A69320582B}"/>
              </a:ext>
            </a:extLst>
          </p:cNvPr>
          <p:cNvSpPr txBox="1"/>
          <p:nvPr/>
        </p:nvSpPr>
        <p:spPr>
          <a:xfrm>
            <a:off x="1594752" y="630870"/>
            <a:ext cx="239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人机对战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8D446C-2CE4-4D0E-8F0D-18D43A02532A}"/>
              </a:ext>
            </a:extLst>
          </p:cNvPr>
          <p:cNvSpPr txBox="1"/>
          <p:nvPr/>
        </p:nvSpPr>
        <p:spPr>
          <a:xfrm>
            <a:off x="816977" y="1432874"/>
            <a:ext cx="600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进入人机对战后，玩家作为黑方先手，电脑作为白方后手。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21998B-E77B-41B5-A0A2-E39A2574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38" y="2439091"/>
            <a:ext cx="4235463" cy="3068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0B48A5-146D-44D7-8E45-3A236B61F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63" y="2439091"/>
            <a:ext cx="4235463" cy="30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ṥ1idè">
            <a:extLst>
              <a:ext uri="{FF2B5EF4-FFF2-40B4-BE49-F238E27FC236}">
                <a16:creationId xmlns:a16="http://schemas.microsoft.com/office/drawing/2014/main" id="{6C4DA75A-F898-4829-83BD-2198F0B8511E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iṣḻíḓé">
            <a:extLst>
              <a:ext uri="{FF2B5EF4-FFF2-40B4-BE49-F238E27FC236}">
                <a16:creationId xmlns:a16="http://schemas.microsoft.com/office/drawing/2014/main" id="{1508B6CD-463C-4C9C-83AE-E96E0003436A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îšḻíďè">
            <a:extLst>
              <a:ext uri="{FF2B5EF4-FFF2-40B4-BE49-F238E27FC236}">
                <a16:creationId xmlns:a16="http://schemas.microsoft.com/office/drawing/2014/main" id="{853135FD-5EBA-4D4C-87D9-C1E197992D7D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132AE2-2639-4D1B-A261-34056D38B3C1}"/>
              </a:ext>
            </a:extLst>
          </p:cNvPr>
          <p:cNvSpPr txBox="1"/>
          <p:nvPr/>
        </p:nvSpPr>
        <p:spPr>
          <a:xfrm>
            <a:off x="1651726" y="6308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按键介绍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A4CC2A-1FA7-4F94-889E-B6AB133F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" y="1568287"/>
            <a:ext cx="2096037" cy="9272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B7DEE7-2251-43E7-8827-F34175F920A4}"/>
              </a:ext>
            </a:extLst>
          </p:cNvPr>
          <p:cNvSpPr txBox="1"/>
          <p:nvPr/>
        </p:nvSpPr>
        <p:spPr>
          <a:xfrm>
            <a:off x="3159646" y="1778842"/>
            <a:ext cx="207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撤销上一步的棋子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B7E2A05-34DD-488C-8FF5-4CE3F8F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9" y="3167591"/>
            <a:ext cx="2068767" cy="92727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4E60BD-E302-4418-9CA1-5B8D38AECE1F}"/>
              </a:ext>
            </a:extLst>
          </p:cNvPr>
          <p:cNvSpPr txBox="1"/>
          <p:nvPr/>
        </p:nvSpPr>
        <p:spPr>
          <a:xfrm>
            <a:off x="3159646" y="3446564"/>
            <a:ext cx="160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更改棋子外观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C81AC3-453E-4907-BE3C-6610A2830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7" y="4843852"/>
            <a:ext cx="2096037" cy="89172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A0F34BC-F431-4824-8299-2502BA6D82A5}"/>
              </a:ext>
            </a:extLst>
          </p:cNvPr>
          <p:cNvSpPr txBox="1"/>
          <p:nvPr/>
        </p:nvSpPr>
        <p:spPr>
          <a:xfrm>
            <a:off x="3272683" y="5114286"/>
            <a:ext cx="66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投降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A6F079F-92AC-4E38-B84F-1DDDF7328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2020"/>
            <a:ext cx="1990725" cy="9429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1E9E911-7059-4066-ACBB-98A6A8C68220}"/>
              </a:ext>
            </a:extLst>
          </p:cNvPr>
          <p:cNvSpPr txBox="1"/>
          <p:nvPr/>
        </p:nvSpPr>
        <p:spPr>
          <a:xfrm>
            <a:off x="8418135" y="1781574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TXT</a:t>
            </a:r>
            <a:r>
              <a:rPr lang="zh-CN" altLang="en-US" dirty="0"/>
              <a:t>形式记录本局棋局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98FDA1B-F263-404A-9415-4760B31EB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1420"/>
            <a:ext cx="1771650" cy="9334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DEC2856-D0C2-4B6A-8060-19DED7AF760F}"/>
              </a:ext>
            </a:extLst>
          </p:cNvPr>
          <p:cNvSpPr txBox="1"/>
          <p:nvPr/>
        </p:nvSpPr>
        <p:spPr>
          <a:xfrm>
            <a:off x="8464680" y="3446564"/>
            <a:ext cx="205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重新开始本局比赛</a:t>
            </a:r>
          </a:p>
        </p:txBody>
      </p:sp>
    </p:spTree>
    <p:extLst>
      <p:ext uri="{BB962C8B-B14F-4D97-AF65-F5344CB8AC3E}">
        <p14:creationId xmlns:p14="http://schemas.microsoft.com/office/powerpoint/2010/main" val="35725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ṥ1idè">
            <a:extLst>
              <a:ext uri="{FF2B5EF4-FFF2-40B4-BE49-F238E27FC236}">
                <a16:creationId xmlns:a16="http://schemas.microsoft.com/office/drawing/2014/main" id="{0D3303A7-31DA-4E4D-B2C7-97F7694166D8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iṣḻíḓé">
            <a:extLst>
              <a:ext uri="{FF2B5EF4-FFF2-40B4-BE49-F238E27FC236}">
                <a16:creationId xmlns:a16="http://schemas.microsoft.com/office/drawing/2014/main" id="{3D9C8739-D018-42B7-BAF9-D40206C1D5D6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îšḻíďè">
            <a:extLst>
              <a:ext uri="{FF2B5EF4-FFF2-40B4-BE49-F238E27FC236}">
                <a16:creationId xmlns:a16="http://schemas.microsoft.com/office/drawing/2014/main" id="{8C5052C1-A71E-4CDF-AE16-13FC0A0950FC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A49F6D-31BF-4C93-B3AF-E1ED3EE2D8C2}"/>
              </a:ext>
            </a:extLst>
          </p:cNvPr>
          <p:cNvSpPr txBox="1"/>
          <p:nvPr/>
        </p:nvSpPr>
        <p:spPr>
          <a:xfrm>
            <a:off x="1651726" y="6308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按键介绍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15294E-6C69-4D4A-A871-CF7141F53FF5}"/>
              </a:ext>
            </a:extLst>
          </p:cNvPr>
          <p:cNvSpPr txBox="1"/>
          <p:nvPr/>
        </p:nvSpPr>
        <p:spPr>
          <a:xfrm>
            <a:off x="624921" y="1447265"/>
            <a:ext cx="547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当一方胜利以后，进入结算界面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0E7057-AEB0-49A3-B958-F657DC91A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6" y="2109772"/>
            <a:ext cx="1237256" cy="12461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E0658C2-CDA4-447F-B9B9-7209915DB619}"/>
              </a:ext>
            </a:extLst>
          </p:cNvPr>
          <p:cNvSpPr txBox="1"/>
          <p:nvPr/>
        </p:nvSpPr>
        <p:spPr>
          <a:xfrm>
            <a:off x="2224726" y="2356701"/>
            <a:ext cx="23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返回主界面，选择人人模式或者人机模式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2961FA-1342-478D-B4BD-614CA36C5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7" y="3490869"/>
            <a:ext cx="1237256" cy="12905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493190-2C5B-4BA9-AC71-978D729966B4}"/>
              </a:ext>
            </a:extLst>
          </p:cNvPr>
          <p:cNvSpPr txBox="1"/>
          <p:nvPr/>
        </p:nvSpPr>
        <p:spPr>
          <a:xfrm>
            <a:off x="2224726" y="3845542"/>
            <a:ext cx="26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TXT</a:t>
            </a:r>
            <a:r>
              <a:rPr lang="zh-CN" altLang="en-US" dirty="0"/>
              <a:t>形式记录本局棋局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3A7923B-27EC-48E7-9379-87BD1716A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6" y="4916338"/>
            <a:ext cx="1241936" cy="116395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297906A-EB5A-4956-BA83-92423DC07980}"/>
              </a:ext>
            </a:extLst>
          </p:cNvPr>
          <p:cNvSpPr txBox="1"/>
          <p:nvPr/>
        </p:nvSpPr>
        <p:spPr>
          <a:xfrm>
            <a:off x="2224726" y="53300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回放本局棋局</a:t>
            </a:r>
          </a:p>
        </p:txBody>
      </p:sp>
    </p:spTree>
    <p:extLst>
      <p:ext uri="{BB962C8B-B14F-4D97-AF65-F5344CB8AC3E}">
        <p14:creationId xmlns:p14="http://schemas.microsoft.com/office/powerpoint/2010/main" val="26134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38" y="1371600"/>
            <a:ext cx="3442991" cy="25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9" y="1371600"/>
            <a:ext cx="5967124" cy="51838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45" y="1089311"/>
            <a:ext cx="4378902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390650"/>
            <a:ext cx="6818313" cy="37996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18" y="89551"/>
            <a:ext cx="2764237" cy="67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98" y="1530399"/>
            <a:ext cx="44767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7" y="1530399"/>
            <a:ext cx="38481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42" y="1107923"/>
            <a:ext cx="4664054" cy="560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96" y="1257654"/>
            <a:ext cx="44862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08946" y="175491"/>
            <a:ext cx="1477818" cy="480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69749" y="0"/>
            <a:ext cx="3726871" cy="19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67168" y="1928389"/>
            <a:ext cx="6524340" cy="480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等待鼠标点击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23086" y="2734261"/>
            <a:ext cx="1477818" cy="480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切换皮肤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26084" y="2734262"/>
            <a:ext cx="1477818" cy="480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认输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48352" y="2734261"/>
            <a:ext cx="1764458" cy="480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679546" y="1268263"/>
            <a:ext cx="1477818" cy="480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网络对战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31079" y="2734262"/>
            <a:ext cx="1477818" cy="480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悔棋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679546" y="52526"/>
            <a:ext cx="1477818" cy="480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人人博弈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714182" y="709755"/>
            <a:ext cx="1477818" cy="480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人机对战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6198" y="3428902"/>
            <a:ext cx="1087515" cy="30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发送棋局信息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7612810" y="2734261"/>
            <a:ext cx="1276039" cy="480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记录棋局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34639" y="3986071"/>
            <a:ext cx="878971" cy="407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AI</a:t>
            </a:r>
            <a:r>
              <a:rPr lang="zh-CN" altLang="en-US" dirty="0" smtClean="0"/>
              <a:t>下棋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8566729" y="357619"/>
            <a:ext cx="1727200" cy="147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5400000">
            <a:off x="5100088" y="1190818"/>
            <a:ext cx="1287915" cy="23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6628486" y="3852367"/>
            <a:ext cx="1485825" cy="210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8566729" y="1540384"/>
            <a:ext cx="1727200" cy="14778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8566729" y="927096"/>
            <a:ext cx="1727200" cy="147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5400000">
            <a:off x="5021983" y="2468717"/>
            <a:ext cx="360798" cy="21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5400000">
            <a:off x="3258416" y="2452259"/>
            <a:ext cx="360798" cy="21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5400000">
            <a:off x="1591832" y="2467272"/>
            <a:ext cx="360798" cy="21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5400000">
            <a:off x="6470077" y="2467852"/>
            <a:ext cx="360798" cy="21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5400000">
            <a:off x="7699809" y="2460345"/>
            <a:ext cx="360798" cy="21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5400000">
            <a:off x="1818852" y="2448931"/>
            <a:ext cx="351259" cy="1939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5400000">
            <a:off x="3477067" y="2463658"/>
            <a:ext cx="351259" cy="1939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5400000">
            <a:off x="5258971" y="2496868"/>
            <a:ext cx="351259" cy="1939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5400000">
            <a:off x="6672129" y="2473197"/>
            <a:ext cx="351259" cy="1939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5400000">
            <a:off x="7919115" y="2480124"/>
            <a:ext cx="351259" cy="1939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 rot="5400000">
            <a:off x="5355727" y="1199365"/>
            <a:ext cx="1253864" cy="2124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5400000">
            <a:off x="4792206" y="690413"/>
            <a:ext cx="247615" cy="22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 rot="5400000">
            <a:off x="2012736" y="2460707"/>
            <a:ext cx="339291" cy="230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5400000">
            <a:off x="3683949" y="2449953"/>
            <a:ext cx="339291" cy="230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rot="5400000">
            <a:off x="5505521" y="2467634"/>
            <a:ext cx="339291" cy="230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 rot="5400000">
            <a:off x="6269554" y="2457974"/>
            <a:ext cx="339291" cy="230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 rot="5400000">
            <a:off x="7499997" y="2449952"/>
            <a:ext cx="339291" cy="230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5400000">
            <a:off x="5881563" y="3250656"/>
            <a:ext cx="204676" cy="1428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486104" y="5576796"/>
            <a:ext cx="5632660" cy="298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下一次操作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378365" y="942973"/>
            <a:ext cx="3077825" cy="22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接收信息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同步双方棋盘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285516" y="3428903"/>
            <a:ext cx="895366" cy="301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判断胜负</a:t>
            </a:r>
            <a:endParaRPr lang="zh-CN" altLang="en-US" sz="1400" dirty="0"/>
          </a:p>
        </p:txBody>
      </p:sp>
      <p:sp>
        <p:nvSpPr>
          <p:cNvPr id="53" name="右箭头 52"/>
          <p:cNvSpPr/>
          <p:nvPr/>
        </p:nvSpPr>
        <p:spPr>
          <a:xfrm rot="5400000">
            <a:off x="5759145" y="3791761"/>
            <a:ext cx="233525" cy="1705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467774" y="4672319"/>
            <a:ext cx="2155277" cy="301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判断胜负</a:t>
            </a:r>
            <a:endParaRPr lang="zh-CN" altLang="en-US" sz="1400" dirty="0"/>
          </a:p>
        </p:txBody>
      </p:sp>
      <p:sp>
        <p:nvSpPr>
          <p:cNvPr id="59" name="右箭头 58"/>
          <p:cNvSpPr/>
          <p:nvPr/>
        </p:nvSpPr>
        <p:spPr>
          <a:xfrm rot="5400000">
            <a:off x="5807967" y="4447248"/>
            <a:ext cx="233525" cy="1705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 rot="5400000">
            <a:off x="6726955" y="3236183"/>
            <a:ext cx="217958" cy="2176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 rot="5400000">
            <a:off x="6342058" y="4046619"/>
            <a:ext cx="889011" cy="3163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899587" y="3459451"/>
            <a:ext cx="1046859" cy="30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发送认输信息</a:t>
            </a:r>
            <a:endParaRPr lang="zh-CN" altLang="en-US" sz="1100" dirty="0"/>
          </a:p>
        </p:txBody>
      </p:sp>
      <p:sp>
        <p:nvSpPr>
          <p:cNvPr id="63" name="右箭头 62"/>
          <p:cNvSpPr/>
          <p:nvPr/>
        </p:nvSpPr>
        <p:spPr>
          <a:xfrm rot="5400000">
            <a:off x="4577520" y="3234498"/>
            <a:ext cx="257499" cy="2176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rot="7030208">
            <a:off x="6971661" y="4137040"/>
            <a:ext cx="2306282" cy="2807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 rot="7030208">
            <a:off x="6971661" y="4251918"/>
            <a:ext cx="2306282" cy="2807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 rot="7030208">
            <a:off x="6971661" y="4370333"/>
            <a:ext cx="2306282" cy="280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 rot="5400000">
            <a:off x="6096048" y="5081371"/>
            <a:ext cx="540873" cy="3376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 rot="5400000">
            <a:off x="6274976" y="5094042"/>
            <a:ext cx="540873" cy="3376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5400000">
            <a:off x="6453904" y="5094042"/>
            <a:ext cx="540873" cy="337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307445" y="4392290"/>
            <a:ext cx="66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未胜利</a:t>
            </a:r>
            <a:endParaRPr lang="zh-CN" altLang="en-US" sz="1100" dirty="0"/>
          </a:p>
        </p:txBody>
      </p:sp>
      <p:sp>
        <p:nvSpPr>
          <p:cNvPr id="71" name="文本框 70"/>
          <p:cNvSpPr txBox="1"/>
          <p:nvPr/>
        </p:nvSpPr>
        <p:spPr>
          <a:xfrm>
            <a:off x="5434600" y="4966543"/>
            <a:ext cx="66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未胜利</a:t>
            </a:r>
            <a:endParaRPr lang="zh-CN" altLang="en-US" sz="1100" dirty="0"/>
          </a:p>
        </p:txBody>
      </p:sp>
      <p:sp>
        <p:nvSpPr>
          <p:cNvPr id="72" name="右箭头 71"/>
          <p:cNvSpPr/>
          <p:nvPr/>
        </p:nvSpPr>
        <p:spPr>
          <a:xfrm rot="5400000">
            <a:off x="4788481" y="1737916"/>
            <a:ext cx="255064" cy="1687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右箭头 75"/>
          <p:cNvSpPr/>
          <p:nvPr/>
        </p:nvSpPr>
        <p:spPr>
          <a:xfrm rot="4534014">
            <a:off x="2244312" y="4225181"/>
            <a:ext cx="2372663" cy="2393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 76"/>
          <p:cNvSpPr/>
          <p:nvPr/>
        </p:nvSpPr>
        <p:spPr>
          <a:xfrm rot="4534014">
            <a:off x="2423240" y="4237852"/>
            <a:ext cx="2372663" cy="2393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 rot="4534014">
            <a:off x="2602169" y="4237851"/>
            <a:ext cx="2372662" cy="239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 rot="3847282">
            <a:off x="992128" y="4289700"/>
            <a:ext cx="2522265" cy="2283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 79"/>
          <p:cNvSpPr/>
          <p:nvPr/>
        </p:nvSpPr>
        <p:spPr>
          <a:xfrm rot="3847282">
            <a:off x="1171056" y="4302371"/>
            <a:ext cx="2522265" cy="228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箭头 80"/>
          <p:cNvSpPr/>
          <p:nvPr/>
        </p:nvSpPr>
        <p:spPr>
          <a:xfrm rot="3847282">
            <a:off x="1349986" y="4302371"/>
            <a:ext cx="2522264" cy="228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右箭头 81"/>
          <p:cNvSpPr/>
          <p:nvPr/>
        </p:nvSpPr>
        <p:spPr>
          <a:xfrm rot="5400000">
            <a:off x="3592352" y="4565334"/>
            <a:ext cx="1825054" cy="1978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 rot="5400000">
            <a:off x="3834429" y="4306615"/>
            <a:ext cx="2378249" cy="209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右箭头 83"/>
          <p:cNvSpPr/>
          <p:nvPr/>
        </p:nvSpPr>
        <p:spPr>
          <a:xfrm rot="5400000">
            <a:off x="3964265" y="4280362"/>
            <a:ext cx="2372662" cy="2434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438681" y="1401293"/>
            <a:ext cx="895366" cy="301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判断胜负</a:t>
            </a:r>
            <a:endParaRPr lang="zh-CN" altLang="en-US" sz="1400" dirty="0"/>
          </a:p>
        </p:txBody>
      </p:sp>
      <p:sp>
        <p:nvSpPr>
          <p:cNvPr id="87" name="右箭头 86"/>
          <p:cNvSpPr/>
          <p:nvPr/>
        </p:nvSpPr>
        <p:spPr>
          <a:xfrm rot="5400000">
            <a:off x="4757955" y="1185460"/>
            <a:ext cx="247615" cy="22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 rot="16200000">
            <a:off x="-2442494" y="3355883"/>
            <a:ext cx="5511064" cy="2188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 rot="16200000">
            <a:off x="-1660714" y="3545760"/>
            <a:ext cx="4969145" cy="1993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 rot="16200000">
            <a:off x="-1307640" y="3479403"/>
            <a:ext cx="4633822" cy="28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>
            <a:off x="955721" y="1182564"/>
            <a:ext cx="5005473" cy="1936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箭头 94"/>
          <p:cNvSpPr/>
          <p:nvPr/>
        </p:nvSpPr>
        <p:spPr>
          <a:xfrm>
            <a:off x="1141055" y="1279821"/>
            <a:ext cx="4536427" cy="160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右箭头 95"/>
          <p:cNvSpPr/>
          <p:nvPr/>
        </p:nvSpPr>
        <p:spPr>
          <a:xfrm>
            <a:off x="230377" y="686524"/>
            <a:ext cx="4764261" cy="1897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右箭头 97"/>
          <p:cNvSpPr/>
          <p:nvPr/>
        </p:nvSpPr>
        <p:spPr>
          <a:xfrm rot="10800000">
            <a:off x="230376" y="6142943"/>
            <a:ext cx="5447105" cy="22927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右箭头 98"/>
          <p:cNvSpPr/>
          <p:nvPr/>
        </p:nvSpPr>
        <p:spPr>
          <a:xfrm rot="10800000">
            <a:off x="724178" y="6045578"/>
            <a:ext cx="5134937" cy="1764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右箭头 99"/>
          <p:cNvSpPr/>
          <p:nvPr/>
        </p:nvSpPr>
        <p:spPr>
          <a:xfrm rot="10800000">
            <a:off x="955720" y="5889439"/>
            <a:ext cx="5142305" cy="240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右箭头 100"/>
          <p:cNvSpPr/>
          <p:nvPr/>
        </p:nvSpPr>
        <p:spPr>
          <a:xfrm rot="5400000">
            <a:off x="5423287" y="5976819"/>
            <a:ext cx="472901" cy="2252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右箭头 101"/>
          <p:cNvSpPr/>
          <p:nvPr/>
        </p:nvSpPr>
        <p:spPr>
          <a:xfrm rot="5400000">
            <a:off x="5671920" y="5919784"/>
            <a:ext cx="343403" cy="2351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 rot="5400000">
            <a:off x="5927630" y="5843005"/>
            <a:ext cx="179927" cy="22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8985018" y="2931487"/>
            <a:ext cx="3233411" cy="3889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805302" y="3056522"/>
            <a:ext cx="1535248" cy="460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一方胜利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0996138" y="4359745"/>
            <a:ext cx="966350" cy="340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复盘</a:t>
            </a:r>
            <a:endParaRPr lang="zh-CN" altLang="en-US" sz="1400" dirty="0"/>
          </a:p>
        </p:txBody>
      </p:sp>
      <p:sp>
        <p:nvSpPr>
          <p:cNvPr id="108" name="矩形 107"/>
          <p:cNvSpPr/>
          <p:nvPr/>
        </p:nvSpPr>
        <p:spPr>
          <a:xfrm>
            <a:off x="9925777" y="4355833"/>
            <a:ext cx="987953" cy="326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记录棋局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9316445" y="5875075"/>
            <a:ext cx="1535248" cy="460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返回菜单</a:t>
            </a:r>
            <a:endParaRPr lang="zh-CN" altLang="en-US" dirty="0"/>
          </a:p>
        </p:txBody>
      </p:sp>
      <p:sp>
        <p:nvSpPr>
          <p:cNvPr id="110" name="右箭头 109"/>
          <p:cNvSpPr/>
          <p:nvPr/>
        </p:nvSpPr>
        <p:spPr>
          <a:xfrm rot="5400000">
            <a:off x="10073751" y="3853615"/>
            <a:ext cx="831873" cy="17256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10486048" y="4043760"/>
            <a:ext cx="854502" cy="14284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右箭头 111"/>
          <p:cNvSpPr/>
          <p:nvPr/>
        </p:nvSpPr>
        <p:spPr>
          <a:xfrm rot="5400000">
            <a:off x="11213001" y="4177477"/>
            <a:ext cx="236415" cy="12029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右箭头 112"/>
          <p:cNvSpPr/>
          <p:nvPr/>
        </p:nvSpPr>
        <p:spPr>
          <a:xfrm rot="10800000">
            <a:off x="9594718" y="4031340"/>
            <a:ext cx="877938" cy="15526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右箭头 113"/>
          <p:cNvSpPr/>
          <p:nvPr/>
        </p:nvSpPr>
        <p:spPr>
          <a:xfrm rot="5400000">
            <a:off x="8719658" y="4912832"/>
            <a:ext cx="1828172" cy="125042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右箭头 114"/>
          <p:cNvSpPr/>
          <p:nvPr/>
        </p:nvSpPr>
        <p:spPr>
          <a:xfrm rot="5400000">
            <a:off x="10207680" y="4880261"/>
            <a:ext cx="576985" cy="17256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右箭头 115"/>
          <p:cNvSpPr/>
          <p:nvPr/>
        </p:nvSpPr>
        <p:spPr>
          <a:xfrm rot="5400000">
            <a:off x="11059756" y="4908392"/>
            <a:ext cx="576985" cy="17256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右箭头 116"/>
          <p:cNvSpPr/>
          <p:nvPr/>
        </p:nvSpPr>
        <p:spPr>
          <a:xfrm>
            <a:off x="10425689" y="5216217"/>
            <a:ext cx="1631668" cy="17233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右箭头 117"/>
          <p:cNvSpPr/>
          <p:nvPr/>
        </p:nvSpPr>
        <p:spPr>
          <a:xfrm rot="16200000">
            <a:off x="11287508" y="4388995"/>
            <a:ext cx="1510696" cy="193819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右箭头 118"/>
          <p:cNvSpPr/>
          <p:nvPr/>
        </p:nvSpPr>
        <p:spPr>
          <a:xfrm rot="10800000">
            <a:off x="10486048" y="3611182"/>
            <a:ext cx="1608784" cy="31015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68" y="1107923"/>
            <a:ext cx="5397829" cy="54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5" y="1371600"/>
            <a:ext cx="31337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9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7" y="1530399"/>
            <a:ext cx="87630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07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600200"/>
            <a:ext cx="10058400" cy="33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0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07" y="1314626"/>
            <a:ext cx="4019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29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7" y="1522591"/>
            <a:ext cx="6080298" cy="20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18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42" y="1257654"/>
            <a:ext cx="5114925" cy="5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4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1" y="1257654"/>
            <a:ext cx="43624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70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4" y="1522591"/>
            <a:ext cx="50101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4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93" y="1674379"/>
            <a:ext cx="7899808" cy="28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0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277089"/>
            <a:ext cx="11804073" cy="6197601"/>
          </a:xfrm>
        </p:spPr>
      </p:pic>
    </p:spTree>
    <p:extLst>
      <p:ext uri="{BB962C8B-B14F-4D97-AF65-F5344CB8AC3E}">
        <p14:creationId xmlns:p14="http://schemas.microsoft.com/office/powerpoint/2010/main" val="1692506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38" y="1371600"/>
            <a:ext cx="32099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06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38" y="1371600"/>
            <a:ext cx="63436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9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38" y="1792940"/>
            <a:ext cx="56578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94" y="1089311"/>
            <a:ext cx="4504679" cy="57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9" y="1473425"/>
            <a:ext cx="3448050" cy="1533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9" y="3608820"/>
            <a:ext cx="3543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0" y="1671926"/>
            <a:ext cx="547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7" y="1792940"/>
            <a:ext cx="7600806" cy="46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96" y="1110987"/>
            <a:ext cx="59721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42" y="1089311"/>
            <a:ext cx="5176157" cy="57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3" y="1465617"/>
            <a:ext cx="5010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dda52cd-8361-4aa0-86b8-f2baddada1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7937E44-0492-473B-A21A-112401DD96F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20749" y="547531"/>
            <a:ext cx="9321297" cy="2693164"/>
            <a:chOff x="2046138" y="1827938"/>
            <a:chExt cx="9321297" cy="2693164"/>
          </a:xfrm>
        </p:grpSpPr>
        <p:sp>
          <p:nvSpPr>
            <p:cNvPr id="5" name="ïŝlïḋé">
              <a:extLst>
                <a:ext uri="{FF2B5EF4-FFF2-40B4-BE49-F238E27FC236}">
                  <a16:creationId xmlns:a16="http://schemas.microsoft.com/office/drawing/2014/main" id="{93D72461-FAFA-458E-A18F-2A6F073267F6}"/>
                </a:ext>
              </a:extLst>
            </p:cNvPr>
            <p:cNvSpPr/>
            <p:nvPr/>
          </p:nvSpPr>
          <p:spPr bwMode="auto">
            <a:xfrm>
              <a:off x="2495600" y="1927259"/>
              <a:ext cx="7200800" cy="18002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" name="iŝļïḓê">
              <a:extLst>
                <a:ext uri="{FF2B5EF4-FFF2-40B4-BE49-F238E27FC236}">
                  <a16:creationId xmlns:a16="http://schemas.microsoft.com/office/drawing/2014/main" id="{B1164A04-C779-40F3-8920-C8DB42AD9498}"/>
                </a:ext>
              </a:extLst>
            </p:cNvPr>
            <p:cNvSpPr txBox="1"/>
            <p:nvPr/>
          </p:nvSpPr>
          <p:spPr>
            <a:xfrm>
              <a:off x="5195900" y="1827938"/>
              <a:ext cx="1800200" cy="5127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人员分工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iŝļîḍé">
              <a:extLst>
                <a:ext uri="{FF2B5EF4-FFF2-40B4-BE49-F238E27FC236}">
                  <a16:creationId xmlns:a16="http://schemas.microsoft.com/office/drawing/2014/main" id="{1BC3B138-6AFB-4886-86A6-86956544BE49}"/>
                </a:ext>
              </a:extLst>
            </p:cNvPr>
            <p:cNvSpPr/>
            <p:nvPr/>
          </p:nvSpPr>
          <p:spPr bwMode="auto">
            <a:xfrm>
              <a:off x="2046138" y="33383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îşḻïḍê">
              <a:extLst>
                <a:ext uri="{FF2B5EF4-FFF2-40B4-BE49-F238E27FC236}">
                  <a16:creationId xmlns:a16="http://schemas.microsoft.com/office/drawing/2014/main" id="{AD95B776-0556-451D-AF5A-2B2E7960F895}"/>
                </a:ext>
              </a:extLst>
            </p:cNvPr>
            <p:cNvSpPr txBox="1"/>
            <p:nvPr/>
          </p:nvSpPr>
          <p:spPr bwMode="auto">
            <a:xfrm>
              <a:off x="2108985" y="3793272"/>
              <a:ext cx="9258450" cy="727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廖洋：负责程序文档编写，</a:t>
              </a:r>
              <a:r>
                <a:rPr lang="zh-CN" altLang="en-US" b="1" dirty="0">
                  <a:solidFill>
                    <a:prstClr val="black"/>
                  </a:solidFill>
                </a:rPr>
                <a:t>代码</a:t>
              </a:r>
              <a:r>
                <a:rPr lang="zh-CN" altLang="en-US" b="1" dirty="0" smtClean="0">
                  <a:solidFill>
                    <a:prstClr val="black"/>
                  </a:solidFill>
                </a:rPr>
                <a:t>初审                                          贡献</a:t>
              </a:r>
              <a:r>
                <a:rPr lang="zh-CN" altLang="en-US" b="1" dirty="0">
                  <a:solidFill>
                    <a:prstClr val="black"/>
                  </a:solidFill>
                </a:rPr>
                <a:t>：</a:t>
              </a:r>
              <a:r>
                <a:rPr lang="en-US" altLang="zh-CN" b="1" dirty="0" smtClean="0">
                  <a:solidFill>
                    <a:prstClr val="black"/>
                  </a:solidFill>
                </a:rPr>
                <a:t>16.6</a:t>
              </a:r>
              <a:r>
                <a:rPr lang="zh-CN" altLang="en-US" b="1" dirty="0" smtClean="0">
                  <a:solidFill>
                    <a:prstClr val="black"/>
                  </a:solidFill>
                </a:rPr>
                <a:t>％ </a:t>
              </a:r>
              <a:endParaRPr lang="en-US" altLang="zh-CN" b="1" dirty="0">
                <a:solidFill>
                  <a:prstClr val="black"/>
                </a:solidFill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îşḻïḍê">
            <a:extLst>
              <a:ext uri="{FF2B5EF4-FFF2-40B4-BE49-F238E27FC236}">
                <a16:creationId xmlns:a16="http://schemas.microsoft.com/office/drawing/2014/main" id="{AD95B776-0556-451D-AF5A-2B2E7960F895}"/>
              </a:ext>
            </a:extLst>
          </p:cNvPr>
          <p:cNvSpPr txBox="1"/>
          <p:nvPr/>
        </p:nvSpPr>
        <p:spPr bwMode="auto">
          <a:xfrm>
            <a:off x="2240822" y="3217049"/>
            <a:ext cx="9193795" cy="66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陈逸铭：视觉总监，美工</a:t>
            </a:r>
            <a:r>
              <a:rPr lang="zh-CN" altLang="en-US" b="1" dirty="0">
                <a:solidFill>
                  <a:prstClr val="black"/>
                </a:solidFill>
              </a:rPr>
              <a:t>，</a:t>
            </a:r>
            <a:r>
              <a:rPr lang="zh-CN" altLang="en-US" b="1" dirty="0" smtClean="0">
                <a:solidFill>
                  <a:prstClr val="black"/>
                </a:solidFill>
              </a:rPr>
              <a:t>逻辑设计                                          贡献</a:t>
            </a:r>
            <a:r>
              <a:rPr lang="zh-CN" altLang="en-US" b="1" dirty="0">
                <a:solidFill>
                  <a:prstClr val="black"/>
                </a:solidFill>
              </a:rPr>
              <a:t>：</a:t>
            </a:r>
            <a:r>
              <a:rPr lang="en-US" altLang="zh-CN" b="1" dirty="0" smtClean="0">
                <a:solidFill>
                  <a:prstClr val="black"/>
                </a:solidFill>
              </a:rPr>
              <a:t>16.6</a:t>
            </a:r>
            <a:r>
              <a:rPr lang="zh-CN" altLang="en-US" b="1" dirty="0" smtClean="0">
                <a:solidFill>
                  <a:prstClr val="black"/>
                </a:solidFill>
              </a:rPr>
              <a:t>％ 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îşḻïḍê">
            <a:extLst>
              <a:ext uri="{FF2B5EF4-FFF2-40B4-BE49-F238E27FC236}">
                <a16:creationId xmlns:a16="http://schemas.microsoft.com/office/drawing/2014/main" id="{AD95B776-0556-451D-AF5A-2B2E7960F895}"/>
              </a:ext>
            </a:extLst>
          </p:cNvPr>
          <p:cNvSpPr txBox="1"/>
          <p:nvPr/>
        </p:nvSpPr>
        <p:spPr bwMode="auto">
          <a:xfrm>
            <a:off x="2314714" y="3890156"/>
            <a:ext cx="8251685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spcBef>
                <a:spcPct val="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艾刚正：软件测试                                                                        </a:t>
            </a:r>
            <a:r>
              <a:rPr lang="zh-CN" altLang="en-US" b="1" dirty="0" smtClean="0">
                <a:solidFill>
                  <a:prstClr val="black"/>
                </a:solidFill>
              </a:rPr>
              <a:t>贡献</a:t>
            </a:r>
            <a:r>
              <a:rPr lang="zh-CN" altLang="en-US" b="1" dirty="0">
                <a:solidFill>
                  <a:prstClr val="black"/>
                </a:solidFill>
              </a:rPr>
              <a:t>：</a:t>
            </a:r>
            <a:r>
              <a:rPr lang="en-US" altLang="zh-CN" b="1" dirty="0" smtClean="0">
                <a:solidFill>
                  <a:prstClr val="black"/>
                </a:solidFill>
              </a:rPr>
              <a:t>16</a:t>
            </a:r>
            <a:r>
              <a:rPr lang="en-US" altLang="zh-CN" b="1" dirty="0">
                <a:solidFill>
                  <a:prstClr val="black"/>
                </a:solidFill>
              </a:rPr>
              <a:t>.</a:t>
            </a:r>
            <a:r>
              <a:rPr lang="en-US" altLang="zh-CN" b="1" dirty="0" smtClean="0">
                <a:solidFill>
                  <a:prstClr val="black"/>
                </a:solidFill>
              </a:rPr>
              <a:t>6</a:t>
            </a:r>
            <a:r>
              <a:rPr lang="zh-CN" altLang="en-US" b="1" dirty="0" smtClean="0">
                <a:solidFill>
                  <a:prstClr val="black"/>
                </a:solidFill>
              </a:rPr>
              <a:t>％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îşḻïḍê">
            <a:extLst>
              <a:ext uri="{FF2B5EF4-FFF2-40B4-BE49-F238E27FC236}">
                <a16:creationId xmlns:a16="http://schemas.microsoft.com/office/drawing/2014/main" id="{AD95B776-0556-451D-AF5A-2B2E7960F895}"/>
              </a:ext>
            </a:extLst>
          </p:cNvPr>
          <p:cNvSpPr txBox="1"/>
          <p:nvPr/>
        </p:nvSpPr>
        <p:spPr bwMode="auto">
          <a:xfrm>
            <a:off x="2240822" y="4490792"/>
            <a:ext cx="8251685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spcBef>
                <a:spcPct val="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林天皓：负责移植开源项目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-coding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的五子棋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ai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，代码终审，代码整合 </a:t>
            </a:r>
            <a:r>
              <a:rPr lang="zh-CN" altLang="en-US" b="1" dirty="0" smtClean="0">
                <a:solidFill>
                  <a:prstClr val="black"/>
                </a:solidFill>
              </a:rPr>
              <a:t>贡献</a:t>
            </a:r>
            <a:r>
              <a:rPr lang="zh-CN" altLang="en-US" b="1" dirty="0">
                <a:solidFill>
                  <a:prstClr val="black"/>
                </a:solidFill>
              </a:rPr>
              <a:t>：</a:t>
            </a:r>
            <a:r>
              <a:rPr lang="en-US" altLang="zh-CN" b="1" dirty="0">
                <a:solidFill>
                  <a:prstClr val="black"/>
                </a:solidFill>
              </a:rPr>
              <a:t>16.6</a:t>
            </a:r>
            <a:r>
              <a:rPr lang="zh-CN" altLang="en-US" b="1" dirty="0">
                <a:solidFill>
                  <a:prstClr val="black"/>
                </a:solidFill>
              </a:rPr>
              <a:t>％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îşḻïḍê">
            <a:extLst>
              <a:ext uri="{FF2B5EF4-FFF2-40B4-BE49-F238E27FC236}">
                <a16:creationId xmlns:a16="http://schemas.microsoft.com/office/drawing/2014/main" id="{AD95B776-0556-451D-AF5A-2B2E7960F895}"/>
              </a:ext>
            </a:extLst>
          </p:cNvPr>
          <p:cNvSpPr txBox="1"/>
          <p:nvPr/>
        </p:nvSpPr>
        <p:spPr bwMode="auto">
          <a:xfrm>
            <a:off x="2240822" y="825246"/>
            <a:ext cx="8648849" cy="122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每个人都参与核心代码编写</a:t>
            </a:r>
            <a:r>
              <a:rPr kumimoji="0" lang="zh-CN" altLang="en-US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，高远（判断胜利），艾刚正（判断按钮点击）</a:t>
            </a:r>
            <a:endParaRPr kumimoji="0" lang="en-US" altLang="zh-CN" sz="18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廖洋（精彩重播），龙行健（下棋，悔棋），</a:t>
            </a:r>
            <a:endParaRPr kumimoji="0" lang="en-US" altLang="zh-CN" sz="18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林天皓（积分，回合修改，记录），陈逸铭（换皮肤，记录游戏过程）</a:t>
            </a:r>
            <a:endParaRPr kumimoji="0" lang="en-US" altLang="zh-CN" sz="18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以下是每个人工作的额外部分</a:t>
            </a:r>
            <a:endParaRPr kumimoji="0" lang="en-US" altLang="zh-CN" sz="18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îşḻïḍê">
            <a:extLst>
              <a:ext uri="{FF2B5EF4-FFF2-40B4-BE49-F238E27FC236}">
                <a16:creationId xmlns:a16="http://schemas.microsoft.com/office/drawing/2014/main" id="{AD95B776-0556-451D-AF5A-2B2E7960F895}"/>
              </a:ext>
            </a:extLst>
          </p:cNvPr>
          <p:cNvSpPr txBox="1"/>
          <p:nvPr/>
        </p:nvSpPr>
        <p:spPr bwMode="auto">
          <a:xfrm>
            <a:off x="2240822" y="2018414"/>
            <a:ext cx="8953650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高远：需求分析                                                                          贡献：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16.6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％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îşḻïḍê">
            <a:extLst>
              <a:ext uri="{FF2B5EF4-FFF2-40B4-BE49-F238E27FC236}">
                <a16:creationId xmlns:a16="http://schemas.microsoft.com/office/drawing/2014/main" id="{AD95B776-0556-451D-AF5A-2B2E7960F895}"/>
              </a:ext>
            </a:extLst>
          </p:cNvPr>
          <p:cNvSpPr txBox="1"/>
          <p:nvPr/>
        </p:nvSpPr>
        <p:spPr bwMode="auto">
          <a:xfrm>
            <a:off x="2314714" y="5209601"/>
            <a:ext cx="3845940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spcBef>
                <a:spcPct val="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龙行健：程序算法优化，架构设计                                                         </a:t>
            </a:r>
            <a:r>
              <a:rPr lang="zh-CN" altLang="en-US" b="1" dirty="0" smtClean="0">
                <a:solidFill>
                  <a:prstClr val="black"/>
                </a:solidFill>
              </a:rPr>
              <a:t>贡献</a:t>
            </a:r>
            <a:r>
              <a:rPr lang="zh-CN" altLang="en-US" b="1" dirty="0">
                <a:solidFill>
                  <a:prstClr val="black"/>
                </a:solidFill>
              </a:rPr>
              <a:t>：</a:t>
            </a:r>
            <a:r>
              <a:rPr lang="en-US" altLang="zh-CN" b="1" dirty="0">
                <a:solidFill>
                  <a:prstClr val="black"/>
                </a:solidFill>
              </a:rPr>
              <a:t>16.6</a:t>
            </a:r>
            <a:r>
              <a:rPr lang="zh-CN" altLang="en-US" b="1" dirty="0">
                <a:solidFill>
                  <a:prstClr val="black"/>
                </a:solidFill>
              </a:rPr>
              <a:t>％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îşḻïḍê">
            <a:extLst>
              <a:ext uri="{FF2B5EF4-FFF2-40B4-BE49-F238E27FC236}">
                <a16:creationId xmlns:a16="http://schemas.microsoft.com/office/drawing/2014/main" id="{AD95B776-0556-451D-AF5A-2B2E7960F895}"/>
              </a:ext>
            </a:extLst>
          </p:cNvPr>
          <p:cNvSpPr txBox="1"/>
          <p:nvPr/>
        </p:nvSpPr>
        <p:spPr bwMode="auto">
          <a:xfrm>
            <a:off x="2486364" y="5810237"/>
            <a:ext cx="3845940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总贡献 </a:t>
            </a:r>
            <a:r>
              <a:rPr lang="en-US" altLang="zh-CN" b="1" dirty="0" smtClean="0">
                <a:solidFill>
                  <a:prstClr val="black"/>
                </a:solidFill>
              </a:rPr>
              <a:t>100</a:t>
            </a:r>
            <a:r>
              <a:rPr lang="zh-CN" altLang="en-US" b="1" dirty="0" smtClean="0">
                <a:solidFill>
                  <a:prstClr val="black"/>
                </a:solidFill>
              </a:rPr>
              <a:t>％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68" y="1314628"/>
            <a:ext cx="58293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67" y="1522591"/>
            <a:ext cx="5437203" cy="23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代码分析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95" y="1584977"/>
            <a:ext cx="5224857" cy="18609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68" y="3445885"/>
            <a:ext cx="5179607" cy="15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dda52cd-8361-4aa0-86b8-f2baddada1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7937E44-0492-473B-A21A-112401DD96F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36902" y="581029"/>
            <a:ext cx="7650262" cy="2082463"/>
            <a:chOff x="2046138" y="1827938"/>
            <a:chExt cx="7650262" cy="2082463"/>
          </a:xfrm>
        </p:grpSpPr>
        <p:sp>
          <p:nvSpPr>
            <p:cNvPr id="5" name="ïŝlïḋé">
              <a:extLst>
                <a:ext uri="{FF2B5EF4-FFF2-40B4-BE49-F238E27FC236}">
                  <a16:creationId xmlns:a16="http://schemas.microsoft.com/office/drawing/2014/main" id="{93D72461-FAFA-458E-A18F-2A6F073267F6}"/>
                </a:ext>
              </a:extLst>
            </p:cNvPr>
            <p:cNvSpPr/>
            <p:nvPr/>
          </p:nvSpPr>
          <p:spPr bwMode="auto">
            <a:xfrm>
              <a:off x="2495600" y="1927259"/>
              <a:ext cx="7200800" cy="18002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" name="iŝļïḓê">
              <a:extLst>
                <a:ext uri="{FF2B5EF4-FFF2-40B4-BE49-F238E27FC236}">
                  <a16:creationId xmlns:a16="http://schemas.microsoft.com/office/drawing/2014/main" id="{B1164A04-C779-40F3-8920-C8DB42AD9498}"/>
                </a:ext>
              </a:extLst>
            </p:cNvPr>
            <p:cNvSpPr txBox="1"/>
            <p:nvPr/>
          </p:nvSpPr>
          <p:spPr>
            <a:xfrm>
              <a:off x="5195900" y="1827938"/>
              <a:ext cx="1800200" cy="5127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项目特点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iŝļîḍé">
              <a:extLst>
                <a:ext uri="{FF2B5EF4-FFF2-40B4-BE49-F238E27FC236}">
                  <a16:creationId xmlns:a16="http://schemas.microsoft.com/office/drawing/2014/main" id="{1BC3B138-6AFB-4886-86A6-86956544BE49}"/>
                </a:ext>
              </a:extLst>
            </p:cNvPr>
            <p:cNvSpPr/>
            <p:nvPr/>
          </p:nvSpPr>
          <p:spPr bwMode="auto">
            <a:xfrm>
              <a:off x="2046138" y="33383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" name="íSlîdê">
            <a:extLst>
              <a:ext uri="{FF2B5EF4-FFF2-40B4-BE49-F238E27FC236}">
                <a16:creationId xmlns:a16="http://schemas.microsoft.com/office/drawing/2014/main" id="{D551ECBA-391E-4BD9-8053-3BE6384DF44A}"/>
              </a:ext>
            </a:extLst>
          </p:cNvPr>
          <p:cNvSpPr txBox="1"/>
          <p:nvPr/>
        </p:nvSpPr>
        <p:spPr>
          <a:xfrm>
            <a:off x="1416701" y="1002817"/>
            <a:ext cx="734400" cy="707886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4000" dirty="0" smtClean="0">
                <a:solidFill>
                  <a:schemeClr val="tx2"/>
                </a:solidFill>
                <a:latin typeface="Impact" panose="020B0806030902050204" pitchFamily="34" charset="0"/>
              </a:rPr>
              <a:t>01</a:t>
            </a:r>
            <a:endParaRPr lang="en-US" altLang="zh-CN" sz="40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19" name="ïśḷiḋê">
            <a:extLst>
              <a:ext uri="{FF2B5EF4-FFF2-40B4-BE49-F238E27FC236}">
                <a16:creationId xmlns:a16="http://schemas.microsoft.com/office/drawing/2014/main" id="{C4D68778-030F-4A5F-A182-1A35D73CBF52}"/>
              </a:ext>
            </a:extLst>
          </p:cNvPr>
          <p:cNvSpPr txBox="1"/>
          <p:nvPr/>
        </p:nvSpPr>
        <p:spPr bwMode="auto">
          <a:xfrm>
            <a:off x="2882138" y="1109215"/>
            <a:ext cx="3845940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/>
              <a:t>教学内容覆盖率</a:t>
            </a:r>
            <a:r>
              <a:rPr lang="en-US" altLang="zh-CN" sz="1800" b="1" dirty="0" smtClean="0"/>
              <a:t>120</a:t>
            </a:r>
            <a:r>
              <a:rPr lang="zh-CN" altLang="en-US" sz="1800" b="1" dirty="0" smtClean="0"/>
              <a:t>％</a:t>
            </a:r>
            <a:endParaRPr lang="en-US" altLang="zh-CN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597024" y="1710703"/>
            <a:ext cx="77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除了教学内容之外，我们组员自学了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STL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 </a:t>
            </a:r>
            <a:r>
              <a:rPr lang="zh-CN" altLang="en-US" dirty="0" smtClean="0"/>
              <a:t>人工智能博弈算法基础等的应用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9" y="2386469"/>
            <a:ext cx="4238625" cy="361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9" y="2886894"/>
            <a:ext cx="4572000" cy="7905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3758055"/>
            <a:ext cx="6530109" cy="7524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69" y="2117696"/>
            <a:ext cx="5974331" cy="45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dda52cd-8361-4aa0-86b8-f2baddada1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7937E44-0492-473B-A21A-112401DD96F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04264" y="581029"/>
            <a:ext cx="8482900" cy="2082463"/>
            <a:chOff x="1213500" y="1827938"/>
            <a:chExt cx="8482900" cy="2082463"/>
          </a:xfrm>
        </p:grpSpPr>
        <p:sp>
          <p:nvSpPr>
            <p:cNvPr id="5" name="ïŝlïḋé">
              <a:extLst>
                <a:ext uri="{FF2B5EF4-FFF2-40B4-BE49-F238E27FC236}">
                  <a16:creationId xmlns:a16="http://schemas.microsoft.com/office/drawing/2014/main" id="{93D72461-FAFA-458E-A18F-2A6F073267F6}"/>
                </a:ext>
              </a:extLst>
            </p:cNvPr>
            <p:cNvSpPr/>
            <p:nvPr/>
          </p:nvSpPr>
          <p:spPr bwMode="auto">
            <a:xfrm>
              <a:off x="2495600" y="1927259"/>
              <a:ext cx="7200800" cy="18002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ŝļïḓê">
              <a:extLst>
                <a:ext uri="{FF2B5EF4-FFF2-40B4-BE49-F238E27FC236}">
                  <a16:creationId xmlns:a16="http://schemas.microsoft.com/office/drawing/2014/main" id="{B1164A04-C779-40F3-8920-C8DB42AD9498}"/>
                </a:ext>
              </a:extLst>
            </p:cNvPr>
            <p:cNvSpPr txBox="1"/>
            <p:nvPr/>
          </p:nvSpPr>
          <p:spPr>
            <a:xfrm>
              <a:off x="5195900" y="1827938"/>
              <a:ext cx="1800200" cy="5127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tx2"/>
                  </a:solidFill>
                  <a:latin typeface="Impact" panose="020B0806030902050204" pitchFamily="34" charset="0"/>
                </a:rPr>
                <a:t>项目特点</a:t>
              </a:r>
              <a:endParaRPr lang="en-US" altLang="zh-CN" sz="3200" dirty="0">
                <a:solidFill>
                  <a:schemeClr val="tx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íSlîdê">
              <a:extLst>
                <a:ext uri="{FF2B5EF4-FFF2-40B4-BE49-F238E27FC236}">
                  <a16:creationId xmlns:a16="http://schemas.microsoft.com/office/drawing/2014/main" id="{D551ECBA-391E-4BD9-8053-3BE6384DF44A}"/>
                </a:ext>
              </a:extLst>
            </p:cNvPr>
            <p:cNvSpPr txBox="1"/>
            <p:nvPr/>
          </p:nvSpPr>
          <p:spPr>
            <a:xfrm>
              <a:off x="1213500" y="3074659"/>
              <a:ext cx="734400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tx2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4000" dirty="0">
                <a:solidFill>
                  <a:schemeClr val="tx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iŝļîḍé">
              <a:extLst>
                <a:ext uri="{FF2B5EF4-FFF2-40B4-BE49-F238E27FC236}">
                  <a16:creationId xmlns:a16="http://schemas.microsoft.com/office/drawing/2014/main" id="{1BC3B138-6AFB-4886-86A6-86956544BE49}"/>
                </a:ext>
              </a:extLst>
            </p:cNvPr>
            <p:cNvSpPr/>
            <p:nvPr/>
          </p:nvSpPr>
          <p:spPr bwMode="auto">
            <a:xfrm>
              <a:off x="2046138" y="33383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100" dirty="0"/>
            </a:p>
          </p:txBody>
        </p:sp>
        <p:sp>
          <p:nvSpPr>
            <p:cNvPr id="9" name="ïśḷiḋê">
              <a:extLst>
                <a:ext uri="{FF2B5EF4-FFF2-40B4-BE49-F238E27FC236}">
                  <a16:creationId xmlns:a16="http://schemas.microsoft.com/office/drawing/2014/main" id="{C4D68778-030F-4A5F-A182-1A35D73CBF52}"/>
                </a:ext>
              </a:extLst>
            </p:cNvPr>
            <p:cNvSpPr txBox="1"/>
            <p:nvPr/>
          </p:nvSpPr>
          <p:spPr bwMode="auto">
            <a:xfrm>
              <a:off x="2046137" y="2440010"/>
              <a:ext cx="6728408" cy="89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smtClean="0"/>
                <a:t>代码版本控制</a:t>
              </a:r>
              <a:endParaRPr lang="en-US" altLang="zh-CN" sz="1800" b="1" dirty="0" smtClean="0"/>
            </a:p>
            <a:p>
              <a:pPr>
                <a:spcBef>
                  <a:spcPct val="0"/>
                </a:spcBef>
              </a:pPr>
              <a:r>
                <a:rPr lang="en-US" altLang="zh-CN" dirty="0">
                  <a:hlinkClick r:id="rId3"/>
                </a:rPr>
                <a:t>https://gitlab.com/BGA-152/2019_c_course_project</a:t>
              </a:r>
              <a:endParaRPr lang="en-US" altLang="zh-CN" sz="1800" b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98" y="2181692"/>
            <a:ext cx="5949910" cy="41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dda52cd-8361-4aa0-86b8-f2baddada1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7937E44-0492-473B-A21A-112401DD96F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36902" y="581029"/>
            <a:ext cx="7650262" cy="2082463"/>
            <a:chOff x="2046138" y="1827938"/>
            <a:chExt cx="7650262" cy="2082463"/>
          </a:xfrm>
        </p:grpSpPr>
        <p:sp>
          <p:nvSpPr>
            <p:cNvPr id="5" name="ïŝlïḋé">
              <a:extLst>
                <a:ext uri="{FF2B5EF4-FFF2-40B4-BE49-F238E27FC236}">
                  <a16:creationId xmlns:a16="http://schemas.microsoft.com/office/drawing/2014/main" id="{93D72461-FAFA-458E-A18F-2A6F073267F6}"/>
                </a:ext>
              </a:extLst>
            </p:cNvPr>
            <p:cNvSpPr/>
            <p:nvPr/>
          </p:nvSpPr>
          <p:spPr bwMode="auto">
            <a:xfrm>
              <a:off x="2495600" y="1927259"/>
              <a:ext cx="7200800" cy="18002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" name="iŝļïḓê">
              <a:extLst>
                <a:ext uri="{FF2B5EF4-FFF2-40B4-BE49-F238E27FC236}">
                  <a16:creationId xmlns:a16="http://schemas.microsoft.com/office/drawing/2014/main" id="{B1164A04-C779-40F3-8920-C8DB42AD9498}"/>
                </a:ext>
              </a:extLst>
            </p:cNvPr>
            <p:cNvSpPr txBox="1"/>
            <p:nvPr/>
          </p:nvSpPr>
          <p:spPr>
            <a:xfrm>
              <a:off x="5195900" y="1827938"/>
              <a:ext cx="1800200" cy="5127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项目特点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iŝļîḍé">
              <a:extLst>
                <a:ext uri="{FF2B5EF4-FFF2-40B4-BE49-F238E27FC236}">
                  <a16:creationId xmlns:a16="http://schemas.microsoft.com/office/drawing/2014/main" id="{1BC3B138-6AFB-4886-86A6-86956544BE49}"/>
                </a:ext>
              </a:extLst>
            </p:cNvPr>
            <p:cNvSpPr/>
            <p:nvPr/>
          </p:nvSpPr>
          <p:spPr bwMode="auto">
            <a:xfrm>
              <a:off x="2046138" y="33383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îṥ1îḍé">
              <a:extLst>
                <a:ext uri="{FF2B5EF4-FFF2-40B4-BE49-F238E27FC236}">
                  <a16:creationId xmlns:a16="http://schemas.microsoft.com/office/drawing/2014/main" id="{D6171251-8F59-4007-8550-573657470882}"/>
                </a:ext>
              </a:extLst>
            </p:cNvPr>
            <p:cNvSpPr txBox="1"/>
            <p:nvPr/>
          </p:nvSpPr>
          <p:spPr>
            <a:xfrm>
              <a:off x="2298464" y="2788640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03</a:t>
              </a:r>
              <a:endPara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ïşľïḑé">
              <a:extLst>
                <a:ext uri="{FF2B5EF4-FFF2-40B4-BE49-F238E27FC236}">
                  <a16:creationId xmlns:a16="http://schemas.microsoft.com/office/drawing/2014/main" id="{8BB01356-A9C5-4283-BAA1-07F3910EEA4F}"/>
                </a:ext>
              </a:extLst>
            </p:cNvPr>
            <p:cNvSpPr txBox="1"/>
            <p:nvPr/>
          </p:nvSpPr>
          <p:spPr bwMode="auto">
            <a:xfrm>
              <a:off x="3272930" y="2890412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完善的软件测试（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google test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框架）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52" y="2306010"/>
            <a:ext cx="6847992" cy="38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297BE14-FEE4-4998-A015-6F7F2C31EA49}"/>
              </a:ext>
            </a:extLst>
          </p:cNvPr>
          <p:cNvCxnSpPr>
            <a:cxnSpLocks/>
          </p:cNvCxnSpPr>
          <p:nvPr/>
        </p:nvCxnSpPr>
        <p:spPr>
          <a:xfrm>
            <a:off x="2090057" y="3219520"/>
            <a:ext cx="10101943" cy="0"/>
          </a:xfrm>
          <a:prstGeom prst="line">
            <a:avLst/>
          </a:prstGeom>
          <a:noFill/>
          <a:ln w="158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</p:cxnSp>
      <p:sp>
        <p:nvSpPr>
          <p:cNvPr id="13" name="标题 4">
            <a:extLst>
              <a:ext uri="{FF2B5EF4-FFF2-40B4-BE49-F238E27FC236}">
                <a16:creationId xmlns:a16="http://schemas.microsoft.com/office/drawing/2014/main" id="{6B9F98CE-4A07-4716-B5AE-D7304C870EFA}"/>
              </a:ext>
            </a:extLst>
          </p:cNvPr>
          <p:cNvSpPr txBox="1">
            <a:spLocks/>
          </p:cNvSpPr>
          <p:nvPr/>
        </p:nvSpPr>
        <p:spPr>
          <a:xfrm>
            <a:off x="2090057" y="2771845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使用教程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7E42FA62-6C75-4795-85E3-C4D859A727F2}"/>
              </a:ext>
            </a:extLst>
          </p:cNvPr>
          <p:cNvSpPr txBox="1">
            <a:spLocks/>
          </p:cNvSpPr>
          <p:nvPr/>
        </p:nvSpPr>
        <p:spPr>
          <a:xfrm>
            <a:off x="2091173" y="3667195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人人对决？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人机对战？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798D6D-BD56-4643-A950-B4A6D21C6AAE}"/>
              </a:ext>
            </a:extLst>
          </p:cNvPr>
          <p:cNvSpPr txBox="1"/>
          <p:nvPr/>
        </p:nvSpPr>
        <p:spPr>
          <a:xfrm>
            <a:off x="2255047" y="2000537"/>
            <a:ext cx="1257409" cy="109327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1A3D63"/>
                </a:solidFill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rgbClr val="1A3D63"/>
              </a:solidFill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1idè">
            <a:extLst>
              <a:ext uri="{FF2B5EF4-FFF2-40B4-BE49-F238E27FC236}">
                <a16:creationId xmlns:a16="http://schemas.microsoft.com/office/drawing/2014/main" id="{56C2BDE4-57D9-4710-93ED-EF548DBBC2B5}"/>
              </a:ext>
            </a:extLst>
          </p:cNvPr>
          <p:cNvSpPr/>
          <p:nvPr/>
        </p:nvSpPr>
        <p:spPr>
          <a:xfrm>
            <a:off x="567949" y="422907"/>
            <a:ext cx="891721" cy="891721"/>
          </a:xfrm>
          <a:prstGeom prst="ellipse">
            <a:avLst/>
          </a:prstGeom>
          <a:noFill/>
          <a:ln w="12700" cap="flat" cmpd="sng" algn="ctr">
            <a:solidFill>
              <a:srgbClr val="1A3D63"/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ṣḻíḓé">
            <a:extLst>
              <a:ext uri="{FF2B5EF4-FFF2-40B4-BE49-F238E27FC236}">
                <a16:creationId xmlns:a16="http://schemas.microsoft.com/office/drawing/2014/main" id="{039C8D37-B609-4682-8252-C102CAADDA6D}"/>
              </a:ext>
            </a:extLst>
          </p:cNvPr>
          <p:cNvSpPr/>
          <p:nvPr/>
        </p:nvSpPr>
        <p:spPr>
          <a:xfrm>
            <a:off x="624921" y="479879"/>
            <a:ext cx="777775" cy="777775"/>
          </a:xfrm>
          <a:prstGeom prst="ellipse">
            <a:avLst/>
          </a:prstGeom>
          <a:solidFill>
            <a:srgbClr val="1A3D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îšḻíďè">
            <a:extLst>
              <a:ext uri="{FF2B5EF4-FFF2-40B4-BE49-F238E27FC236}">
                <a16:creationId xmlns:a16="http://schemas.microsoft.com/office/drawing/2014/main" id="{5D105FB9-31D0-4607-A3A5-655D1DB7ACA3}"/>
              </a:ext>
            </a:extLst>
          </p:cNvPr>
          <p:cNvSpPr/>
          <p:nvPr/>
        </p:nvSpPr>
        <p:spPr bwMode="auto">
          <a:xfrm>
            <a:off x="816977" y="695650"/>
            <a:ext cx="393661" cy="393661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03B07-5DFC-4933-A435-2104A7728274}"/>
              </a:ext>
            </a:extLst>
          </p:cNvPr>
          <p:cNvSpPr txBox="1"/>
          <p:nvPr/>
        </p:nvSpPr>
        <p:spPr>
          <a:xfrm>
            <a:off x="1459668" y="630870"/>
            <a:ext cx="497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人人博弈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B7135A-A4AD-479E-8ECA-FBF2B306227F}"/>
              </a:ext>
            </a:extLst>
          </p:cNvPr>
          <p:cNvSpPr txBox="1"/>
          <p:nvPr/>
        </p:nvSpPr>
        <p:spPr>
          <a:xfrm>
            <a:off x="1093509" y="1473425"/>
            <a:ext cx="572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进入人人博弈后，黑方先手，鼠标左键点击棋盘下子，接着到白方回合，再次点击鼠标左键下子，如此轮换。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E41F60A-A76E-4785-AE81-EB90A3A45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38" y="2439091"/>
            <a:ext cx="4235463" cy="30684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0283CA9-8D5F-4D9C-8F59-724E65CC6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63" y="2439091"/>
            <a:ext cx="4235463" cy="30684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CC75B4D-E43F-4351-9DE5-89B549991F9C}"/>
              </a:ext>
            </a:extLst>
          </p:cNvPr>
          <p:cNvSpPr txBox="1"/>
          <p:nvPr/>
        </p:nvSpPr>
        <p:spPr>
          <a:xfrm>
            <a:off x="2666168" y="564218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左键点击</a:t>
            </a:r>
            <a:r>
              <a:rPr lang="en-US" altLang="zh-CN" dirty="0"/>
              <a:t>*1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D424E2-959A-4D12-B9CB-7336CA287252}"/>
              </a:ext>
            </a:extLst>
          </p:cNvPr>
          <p:cNvSpPr txBox="1"/>
          <p:nvPr/>
        </p:nvSpPr>
        <p:spPr>
          <a:xfrm>
            <a:off x="8020593" y="564218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左键点击</a:t>
            </a:r>
            <a:r>
              <a:rPr lang="en-US" altLang="zh-CN" dirty="0"/>
              <a:t>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7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da52cd-8361-4aa0-86b8-f2baddada1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da52cd-8361-4aa0-86b8-f2baddada1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da52cd-8361-4aa0-86b8-f2baddada1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da52cd-8361-4aa0-86b8-f2baddada16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443</Words>
  <Application>Microsoft Office PowerPoint</Application>
  <PresentationFormat>宽屏</PresentationFormat>
  <Paragraphs>102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等线</vt:lpstr>
      <vt:lpstr>等线 Light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李 为耎</cp:lastModifiedBy>
  <cp:revision>36</cp:revision>
  <dcterms:created xsi:type="dcterms:W3CDTF">2019-06-28T03:18:10Z</dcterms:created>
  <dcterms:modified xsi:type="dcterms:W3CDTF">2019-06-30T08:48:51Z</dcterms:modified>
</cp:coreProperties>
</file>