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f3156db6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f3156db6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f47211b21_1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f47211b21_1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f47211b21_15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f47211b21_15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f47211b21_15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f47211b21_15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f3156db6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f3156db6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f3156db6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f3156db6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f47211b21_15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f47211b21_15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f47211b21_15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f47211b21_15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f47211b21_15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f47211b21_15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f47211b21_15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f47211b21_15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f3156d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f3156d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f3156db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f3156db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f3156db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f3156db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f3156db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f3156db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f3156db6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f3156db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3156db6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3156db6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f3156db6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f3156db6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f3156db6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f3156db6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olorhunt.com"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Developer Portfolio Website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Avas 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achieve this design using code?</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CSS and it’s frameworks. We use the following techniques:</a:t>
            </a:r>
            <a:endParaRPr/>
          </a:p>
          <a:p>
            <a:pPr indent="-311150" lvl="0" marL="457200" rtl="0" algn="l">
              <a:spcBef>
                <a:spcPts val="1200"/>
              </a:spcBef>
              <a:spcAft>
                <a:spcPts val="0"/>
              </a:spcAft>
              <a:buSzPts val="1300"/>
              <a:buAutoNum type="arabicPeriod"/>
            </a:pPr>
            <a:r>
              <a:rPr lang="en-GB"/>
              <a:t>Box Model Approach</a:t>
            </a:r>
            <a:endParaRPr/>
          </a:p>
          <a:p>
            <a:pPr indent="-311150" lvl="0" marL="457200" rtl="0" algn="l">
              <a:spcBef>
                <a:spcPts val="0"/>
              </a:spcBef>
              <a:spcAft>
                <a:spcPts val="0"/>
              </a:spcAft>
              <a:buSzPts val="1300"/>
              <a:buAutoNum type="arabicPeriod"/>
            </a:pPr>
            <a:r>
              <a:rPr lang="en-GB"/>
              <a:t>Flexbox method to </a:t>
            </a:r>
            <a:r>
              <a:rPr lang="en-GB"/>
              <a:t>arrange the elements/components in the HTML Content</a:t>
            </a:r>
            <a:endParaRPr/>
          </a:p>
          <a:p>
            <a:pPr indent="-311150" lvl="0" marL="457200" rtl="0" algn="l">
              <a:spcBef>
                <a:spcPts val="0"/>
              </a:spcBef>
              <a:spcAft>
                <a:spcPts val="0"/>
              </a:spcAft>
              <a:buSzPts val="1300"/>
              <a:buAutoNum type="arabicPeriod"/>
            </a:pPr>
            <a:r>
              <a:rPr lang="en-GB"/>
              <a:t>Grid System: Dividing the webpage into set of grids(achieved using BootstrapCSS)</a:t>
            </a:r>
            <a:endParaRPr/>
          </a:p>
          <a:p>
            <a:pPr indent="-311150" lvl="0" marL="457200" rtl="0" algn="l">
              <a:spcBef>
                <a:spcPts val="0"/>
              </a:spcBef>
              <a:spcAft>
                <a:spcPts val="0"/>
              </a:spcAft>
              <a:buSzPts val="1300"/>
              <a:buAutoNum type="arabicPeriod"/>
            </a:pPr>
            <a:r>
              <a:rPr lang="en-GB"/>
              <a:t>Rearrange the order of the elements and resize them(achieved using @media query)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Aesthetics used</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Color coding.</a:t>
            </a:r>
            <a:endParaRPr/>
          </a:p>
          <a:p>
            <a:pPr indent="0" lvl="0" marL="0" rtl="0" algn="l">
              <a:spcBef>
                <a:spcPts val="1200"/>
              </a:spcBef>
              <a:spcAft>
                <a:spcPts val="0"/>
              </a:spcAft>
              <a:buNone/>
            </a:pPr>
            <a:r>
              <a:rPr lang="en-GB"/>
              <a:t>Arrangement of items.</a:t>
            </a:r>
            <a:endParaRPr/>
          </a:p>
          <a:p>
            <a:pPr indent="0" lvl="0" marL="0" rtl="0" algn="l">
              <a:spcBef>
                <a:spcPts val="1200"/>
              </a:spcBef>
              <a:spcAft>
                <a:spcPts val="1200"/>
              </a:spcAft>
              <a:buNone/>
            </a:pPr>
            <a:r>
              <a:rPr lang="en-GB"/>
              <a:t>Resizing of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Color coding</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was achieved from </a:t>
            </a:r>
            <a:r>
              <a:rPr lang="en-GB" u="sng">
                <a:solidFill>
                  <a:schemeClr val="hlink"/>
                </a:solidFill>
                <a:hlinkClick r:id="rId3"/>
              </a:rPr>
              <a:t>www.colorhunt.com</a:t>
            </a:r>
            <a:endParaRPr/>
          </a:p>
          <a:p>
            <a:pPr indent="0" lvl="0" marL="0" rtl="0" algn="l">
              <a:spcBef>
                <a:spcPts val="1200"/>
              </a:spcBef>
              <a:spcAft>
                <a:spcPts val="0"/>
              </a:spcAft>
              <a:buNone/>
            </a:pPr>
            <a:r>
              <a:rPr lang="en-GB"/>
              <a:t>Colors  were chosen from the picture on right:</a:t>
            </a:r>
            <a:endParaRPr/>
          </a:p>
          <a:p>
            <a:pPr indent="0" lvl="0" marL="0" rtl="0" algn="l">
              <a:spcBef>
                <a:spcPts val="1200"/>
              </a:spcBef>
              <a:spcAft>
                <a:spcPts val="0"/>
              </a:spcAft>
              <a:buNone/>
            </a:pPr>
            <a:r>
              <a:rPr lang="en-GB"/>
              <a:t>Usually navigation bars had darker colors </a:t>
            </a:r>
            <a:endParaRPr/>
          </a:p>
          <a:p>
            <a:pPr indent="0" lvl="0" marL="0" rtl="0" algn="l">
              <a:spcBef>
                <a:spcPts val="1200"/>
              </a:spcBef>
              <a:spcAft>
                <a:spcPts val="0"/>
              </a:spcAft>
              <a:buNone/>
            </a:pPr>
            <a:r>
              <a:rPr lang="en-GB"/>
              <a:t>To background:</a:t>
            </a:r>
            <a:endParaRPr/>
          </a:p>
          <a:p>
            <a:pPr indent="0" lvl="0" marL="0" rtl="0" algn="l">
              <a:spcBef>
                <a:spcPts val="1200"/>
              </a:spcBef>
              <a:spcAft>
                <a:spcPts val="0"/>
              </a:spcAft>
              <a:buNone/>
            </a:pPr>
            <a:r>
              <a:rPr lang="en-GB"/>
              <a:t>Example:</a:t>
            </a:r>
            <a:endParaRPr/>
          </a:p>
          <a:p>
            <a:pPr indent="0" lvl="0" marL="0" rtl="0" algn="l">
              <a:spcBef>
                <a:spcPts val="1200"/>
              </a:spcBef>
              <a:spcAft>
                <a:spcPts val="0"/>
              </a:spcAft>
              <a:buNone/>
            </a:pPr>
            <a:r>
              <a:rPr lang="en-GB"/>
              <a:t>Navigation bar :  #E74646</a:t>
            </a:r>
            <a:endParaRPr/>
          </a:p>
          <a:p>
            <a:pPr indent="0" lvl="0" marL="0" rtl="0" algn="l">
              <a:spcBef>
                <a:spcPts val="1200"/>
              </a:spcBef>
              <a:spcAft>
                <a:spcPts val="1200"/>
              </a:spcAft>
              <a:buNone/>
            </a:pPr>
            <a:r>
              <a:rPr lang="en-GB"/>
              <a:t>Background: #FA9884</a:t>
            </a:r>
            <a:endParaRPr/>
          </a:p>
        </p:txBody>
      </p:sp>
      <p:pic>
        <p:nvPicPr>
          <p:cNvPr id="205" name="Google Shape;205;p24"/>
          <p:cNvPicPr preferRelativeResize="0"/>
          <p:nvPr/>
        </p:nvPicPr>
        <p:blipFill>
          <a:blip r:embed="rId4">
            <a:alphaModFix/>
          </a:blip>
          <a:stretch>
            <a:fillRect/>
          </a:stretch>
        </p:blipFill>
        <p:spPr>
          <a:xfrm>
            <a:off x="4756525" y="1667675"/>
            <a:ext cx="2448451" cy="2734876"/>
          </a:xfrm>
          <a:prstGeom prst="rect">
            <a:avLst/>
          </a:prstGeom>
          <a:noFill/>
          <a:ln>
            <a:noFill/>
          </a:ln>
        </p:spPr>
      </p:pic>
      <p:sp>
        <p:nvSpPr>
          <p:cNvPr id="206" name="Google Shape;206;p24"/>
          <p:cNvSpPr/>
          <p:nvPr/>
        </p:nvSpPr>
        <p:spPr>
          <a:xfrm>
            <a:off x="3312225" y="3579125"/>
            <a:ext cx="204600" cy="189600"/>
          </a:xfrm>
          <a:prstGeom prst="rect">
            <a:avLst/>
          </a:prstGeom>
          <a:solidFill>
            <a:srgbClr val="E74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312225" y="3960125"/>
            <a:ext cx="204600" cy="189600"/>
          </a:xfrm>
          <a:prstGeom prst="rect">
            <a:avLst/>
          </a:prstGeom>
          <a:solidFill>
            <a:srgbClr val="FA988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List of key components used</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Navigation bar</a:t>
            </a:r>
            <a:endParaRPr/>
          </a:p>
          <a:p>
            <a:pPr indent="-311150" lvl="0" marL="457200" rtl="0" algn="l">
              <a:spcBef>
                <a:spcPts val="0"/>
              </a:spcBef>
              <a:spcAft>
                <a:spcPts val="0"/>
              </a:spcAft>
              <a:buSzPts val="1300"/>
              <a:buAutoNum type="arabicPeriod"/>
            </a:pPr>
            <a:r>
              <a:rPr lang="en-GB"/>
              <a:t>Cards</a:t>
            </a:r>
            <a:endParaRPr/>
          </a:p>
          <a:p>
            <a:pPr indent="-311150" lvl="0" marL="457200" rtl="0" algn="l">
              <a:spcBef>
                <a:spcPts val="0"/>
              </a:spcBef>
              <a:spcAft>
                <a:spcPts val="0"/>
              </a:spcAft>
              <a:buSzPts val="1300"/>
              <a:buAutoNum type="arabicPeriod"/>
            </a:pPr>
            <a:r>
              <a:rPr lang="en-GB"/>
              <a:t>Progress bars</a:t>
            </a:r>
            <a:endParaRPr/>
          </a:p>
          <a:p>
            <a:pPr indent="-311150" lvl="0" marL="457200" rtl="0" algn="l">
              <a:spcBef>
                <a:spcPts val="0"/>
              </a:spcBef>
              <a:spcAft>
                <a:spcPts val="0"/>
              </a:spcAft>
              <a:buSzPts val="1300"/>
              <a:buAutoNum type="arabicPeriod"/>
            </a:pPr>
            <a:r>
              <a:rPr lang="en-GB"/>
              <a:t>Forms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Navigation Bar</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Important component in css that helps us navigate through various webpages/parts of webpages. For smaller devices, the navigation bar collapses to a hamburger icon and when we click on the icon it is drops down to give use the navigation items.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0" name="Google Shape;220;p26"/>
          <p:cNvPicPr preferRelativeResize="0"/>
          <p:nvPr/>
        </p:nvPicPr>
        <p:blipFill>
          <a:blip r:embed="rId3">
            <a:alphaModFix/>
          </a:blip>
          <a:stretch>
            <a:fillRect/>
          </a:stretch>
        </p:blipFill>
        <p:spPr>
          <a:xfrm>
            <a:off x="402700" y="2628575"/>
            <a:ext cx="4070326" cy="602225"/>
          </a:xfrm>
          <a:prstGeom prst="rect">
            <a:avLst/>
          </a:prstGeom>
          <a:noFill/>
          <a:ln>
            <a:noFill/>
          </a:ln>
        </p:spPr>
      </p:pic>
      <p:pic>
        <p:nvPicPr>
          <p:cNvPr id="221" name="Google Shape;221;p26"/>
          <p:cNvPicPr preferRelativeResize="0"/>
          <p:nvPr/>
        </p:nvPicPr>
        <p:blipFill>
          <a:blip r:embed="rId4">
            <a:alphaModFix/>
          </a:blip>
          <a:stretch>
            <a:fillRect/>
          </a:stretch>
        </p:blipFill>
        <p:spPr>
          <a:xfrm>
            <a:off x="4544300" y="2628575"/>
            <a:ext cx="3631299" cy="2469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Cards</a:t>
            </a:r>
            <a:endParaRPr/>
          </a:p>
        </p:txBody>
      </p:sp>
      <p:sp>
        <p:nvSpPr>
          <p:cNvPr id="227" name="Google Shape;227;p27"/>
          <p:cNvSpPr txBox="1"/>
          <p:nvPr>
            <p:ph idx="1" type="body"/>
          </p:nvPr>
        </p:nvSpPr>
        <p:spPr>
          <a:xfrm>
            <a:off x="1449175" y="1019750"/>
            <a:ext cx="6929100" cy="120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Cards we used in experience and blog section of the website. These are regular containers that were modified according to the aesthetics in order to meet the design requirements. Achieved using flex-box with flex-box direction as columns.It means the blog items were on top of each other like a stack in the container. The grid approach to divide each members of the container using col-sm-3 for image and col-sm-9 for content.</a:t>
            </a:r>
            <a:endParaRPr/>
          </a:p>
        </p:txBody>
      </p:sp>
      <p:pic>
        <p:nvPicPr>
          <p:cNvPr id="228" name="Google Shape;228;p27"/>
          <p:cNvPicPr preferRelativeResize="0"/>
          <p:nvPr/>
        </p:nvPicPr>
        <p:blipFill>
          <a:blip r:embed="rId3">
            <a:alphaModFix/>
          </a:blip>
          <a:stretch>
            <a:fillRect/>
          </a:stretch>
        </p:blipFill>
        <p:spPr>
          <a:xfrm>
            <a:off x="152400" y="2381450"/>
            <a:ext cx="4708424" cy="1209300"/>
          </a:xfrm>
          <a:prstGeom prst="rect">
            <a:avLst/>
          </a:prstGeom>
          <a:noFill/>
          <a:ln>
            <a:noFill/>
          </a:ln>
        </p:spPr>
      </p:pic>
      <p:pic>
        <p:nvPicPr>
          <p:cNvPr id="229" name="Google Shape;229;p27"/>
          <p:cNvPicPr preferRelativeResize="0"/>
          <p:nvPr/>
        </p:nvPicPr>
        <p:blipFill>
          <a:blip r:embed="rId4">
            <a:alphaModFix/>
          </a:blip>
          <a:stretch>
            <a:fillRect/>
          </a:stretch>
        </p:blipFill>
        <p:spPr>
          <a:xfrm>
            <a:off x="6468250" y="2077500"/>
            <a:ext cx="1941099" cy="3012925"/>
          </a:xfrm>
          <a:prstGeom prst="rect">
            <a:avLst/>
          </a:prstGeom>
          <a:noFill/>
          <a:ln>
            <a:noFill/>
          </a:ln>
        </p:spPr>
      </p:pic>
      <p:cxnSp>
        <p:nvCxnSpPr>
          <p:cNvPr id="230" name="Google Shape;230;p27"/>
          <p:cNvCxnSpPr/>
          <p:nvPr/>
        </p:nvCxnSpPr>
        <p:spPr>
          <a:xfrm>
            <a:off x="5133075" y="3025250"/>
            <a:ext cx="9024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Progress bars</a:t>
            </a:r>
            <a:endParaRPr/>
          </a:p>
        </p:txBody>
      </p:sp>
      <p:sp>
        <p:nvSpPr>
          <p:cNvPr id="236" name="Google Shape;23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was implemented on the skills website to demonstrate the amount of knowledge and </a:t>
            </a:r>
            <a:r>
              <a:rPr lang="en-GB"/>
              <a:t>expertise</a:t>
            </a:r>
            <a:r>
              <a:rPr lang="en-GB"/>
              <a:t> I have on each of my skills. This can be achieved using the </a:t>
            </a:r>
            <a:r>
              <a:rPr lang="en-GB"/>
              <a:t>bootstrap</a:t>
            </a:r>
            <a:r>
              <a:rPr lang="en-GB"/>
              <a:t> css progress bars.</a:t>
            </a:r>
            <a:endParaRPr/>
          </a:p>
        </p:txBody>
      </p:sp>
      <p:pic>
        <p:nvPicPr>
          <p:cNvPr id="237" name="Google Shape;237;p28"/>
          <p:cNvPicPr preferRelativeResize="0"/>
          <p:nvPr/>
        </p:nvPicPr>
        <p:blipFill>
          <a:blip r:embed="rId3">
            <a:alphaModFix/>
          </a:blip>
          <a:stretch>
            <a:fillRect/>
          </a:stretch>
        </p:blipFill>
        <p:spPr>
          <a:xfrm>
            <a:off x="2282446" y="2118575"/>
            <a:ext cx="3904948"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Forms</a:t>
            </a:r>
            <a:endParaRPr/>
          </a:p>
        </p:txBody>
      </p:sp>
      <p:sp>
        <p:nvSpPr>
          <p:cNvPr id="243" name="Google Shape;24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Forms are important components  that collect user input such a text fields,numbers etc. I used for user to submit the contact detail to contact me.The were arranged using bootstrap css grids.</a:t>
            </a:r>
            <a:endParaRPr/>
          </a:p>
        </p:txBody>
      </p:sp>
      <p:pic>
        <p:nvPicPr>
          <p:cNvPr id="244" name="Google Shape;244;p29"/>
          <p:cNvPicPr preferRelativeResize="0"/>
          <p:nvPr/>
        </p:nvPicPr>
        <p:blipFill rotWithShape="1">
          <a:blip r:embed="rId3">
            <a:alphaModFix/>
          </a:blip>
          <a:srcRect b="0" l="-620" r="619" t="0"/>
          <a:stretch/>
        </p:blipFill>
        <p:spPr>
          <a:xfrm>
            <a:off x="1540125" y="2059825"/>
            <a:ext cx="6137800" cy="276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Design</a:t>
            </a:r>
            <a:r>
              <a:rPr lang="en-GB"/>
              <a:t> plays an important role in building a website as it briefly gives an idea as to what the website is going to look like. The design can be improve </a:t>
            </a:r>
            <a:r>
              <a:rPr lang="en-GB"/>
              <a:t>further</a:t>
            </a:r>
            <a:r>
              <a:rPr lang="en-GB"/>
              <a:t> if required as per the user </a:t>
            </a:r>
            <a:r>
              <a:rPr lang="en-GB"/>
              <a:t>requirements.</a:t>
            </a:r>
            <a:endParaRPr/>
          </a:p>
          <a:p>
            <a:pPr indent="-311150" lvl="0" marL="457200" rtl="0" algn="l">
              <a:spcBef>
                <a:spcPts val="0"/>
              </a:spcBef>
              <a:spcAft>
                <a:spcPts val="0"/>
              </a:spcAft>
              <a:buSzPts val="1300"/>
              <a:buChar char="●"/>
            </a:pPr>
            <a:r>
              <a:rPr lang="en-GB"/>
              <a:t>Responsive website should be used starting from mobile first.</a:t>
            </a:r>
            <a:endParaRPr/>
          </a:p>
          <a:p>
            <a:pPr indent="-311150" lvl="0" marL="457200" rtl="0" algn="l">
              <a:spcBef>
                <a:spcPts val="0"/>
              </a:spcBef>
              <a:spcAft>
                <a:spcPts val="0"/>
              </a:spcAft>
              <a:buSzPts val="1300"/>
              <a:buChar char="●"/>
            </a:pPr>
            <a:r>
              <a:rPr lang="en-GB"/>
              <a:t>Arranging components while deciding the entire design is indeed challenging and can have many bugs.</a:t>
            </a:r>
            <a:endParaRPr/>
          </a:p>
          <a:p>
            <a:pPr indent="-311150" lvl="0" marL="457200" rtl="0" algn="l">
              <a:spcBef>
                <a:spcPts val="0"/>
              </a:spcBef>
              <a:spcAft>
                <a:spcPts val="0"/>
              </a:spcAft>
              <a:buSzPts val="1300"/>
              <a:buChar char="●"/>
            </a:pPr>
            <a:r>
              <a:rPr lang="en-GB"/>
              <a:t>Small changes to code can influence big changes on the website. So, we need to be careful while coding the components of the webpage.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016975" y="15083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today’s competitive market, having a portfolio website is really important to demonstrate our developer skills and make ourselves stand out from the rest of the developers by showcasing our projects.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key questions?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Who are we targeting?</a:t>
            </a:r>
            <a:endParaRPr/>
          </a:p>
          <a:p>
            <a:pPr indent="0" lvl="0" marL="0" rtl="0" algn="l">
              <a:spcBef>
                <a:spcPts val="1200"/>
              </a:spcBef>
              <a:spcAft>
                <a:spcPts val="0"/>
              </a:spcAft>
              <a:buNone/>
            </a:pPr>
            <a:r>
              <a:rPr lang="en-GB"/>
              <a:t>What is the purpose of this website?</a:t>
            </a:r>
            <a:endParaRPr/>
          </a:p>
          <a:p>
            <a:pPr indent="0" lvl="0" marL="0" rtl="0" algn="l">
              <a:spcBef>
                <a:spcPts val="1200"/>
              </a:spcBef>
              <a:spcAft>
                <a:spcPts val="0"/>
              </a:spcAft>
              <a:buNone/>
            </a:pPr>
            <a:r>
              <a:rPr lang="en-GB"/>
              <a:t>What technologies are we using to build this website?</a:t>
            </a:r>
            <a:endParaRPr/>
          </a:p>
          <a:p>
            <a:pPr indent="0" lvl="0" marL="0" rtl="0" algn="l">
              <a:spcBef>
                <a:spcPts val="1200"/>
              </a:spcBef>
              <a:spcAft>
                <a:spcPts val="0"/>
              </a:spcAft>
              <a:buNone/>
            </a:pPr>
            <a:r>
              <a:rPr lang="en-GB"/>
              <a:t>What </a:t>
            </a:r>
            <a:r>
              <a:rPr lang="en-GB"/>
              <a:t>devices can access this website?</a:t>
            </a:r>
            <a:endParaRPr/>
          </a:p>
          <a:p>
            <a:pPr indent="0" lvl="0" marL="0" rtl="0" algn="l">
              <a:spcBef>
                <a:spcPts val="1200"/>
              </a:spcBef>
              <a:spcAft>
                <a:spcPts val="0"/>
              </a:spcAft>
              <a:buNone/>
            </a:pPr>
            <a:r>
              <a:rPr lang="en-GB"/>
              <a:t>What design approach are we going to use for building this website?</a:t>
            </a:r>
            <a:endParaRPr/>
          </a:p>
          <a:p>
            <a:pPr indent="0" lvl="0" marL="0" rtl="0" algn="l">
              <a:spcBef>
                <a:spcPts val="1200"/>
              </a:spcBef>
              <a:spcAft>
                <a:spcPts val="1200"/>
              </a:spcAft>
              <a:buNone/>
            </a:pPr>
            <a:r>
              <a:rPr lang="en-GB"/>
              <a:t>How are we going to make is accessible?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target audience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The main target audience are the prospective employers who were are showcasing our developer skills. However, in general, anyone can access our websites to have a look  at our portfolio.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Technologies used</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HTML5</a:t>
            </a:r>
            <a:endParaRPr/>
          </a:p>
          <a:p>
            <a:pPr indent="0" lvl="0" marL="0" rtl="0" algn="l">
              <a:spcBef>
                <a:spcPts val="1200"/>
              </a:spcBef>
              <a:spcAft>
                <a:spcPts val="0"/>
              </a:spcAft>
              <a:buNone/>
            </a:pPr>
            <a:r>
              <a:rPr lang="en-GB"/>
              <a:t>CSS</a:t>
            </a:r>
            <a:endParaRPr/>
          </a:p>
          <a:p>
            <a:pPr indent="0" lvl="0" marL="0" rtl="0" algn="l">
              <a:spcBef>
                <a:spcPts val="1200"/>
              </a:spcBef>
              <a:spcAft>
                <a:spcPts val="1200"/>
              </a:spcAft>
              <a:buNone/>
            </a:pPr>
            <a:r>
              <a:rPr lang="en-GB"/>
              <a:t>Bootstrap CSS( A CSS Framework built by Twitter to make our website interactive and appealing).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devices can access this website?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user can access the website using the following </a:t>
            </a:r>
            <a:r>
              <a:rPr lang="en-GB"/>
              <a:t>devices:</a:t>
            </a:r>
            <a:endParaRPr/>
          </a:p>
          <a:p>
            <a:pPr indent="-311150" lvl="0" marL="457200" rtl="0" algn="l">
              <a:spcBef>
                <a:spcPts val="1200"/>
              </a:spcBef>
              <a:spcAft>
                <a:spcPts val="0"/>
              </a:spcAft>
              <a:buSzPts val="1300"/>
              <a:buAutoNum type="arabicPeriod"/>
            </a:pPr>
            <a:r>
              <a:rPr lang="en-GB"/>
              <a:t>Mobile Devices</a:t>
            </a:r>
            <a:endParaRPr/>
          </a:p>
          <a:p>
            <a:pPr indent="-311150" lvl="0" marL="457200" rtl="0" algn="l">
              <a:spcBef>
                <a:spcPts val="0"/>
              </a:spcBef>
              <a:spcAft>
                <a:spcPts val="0"/>
              </a:spcAft>
              <a:buSzPts val="1300"/>
              <a:buAutoNum type="arabicPeriod"/>
            </a:pPr>
            <a:r>
              <a:rPr lang="en-GB"/>
              <a:t>Tablets</a:t>
            </a:r>
            <a:endParaRPr/>
          </a:p>
          <a:p>
            <a:pPr indent="-311150" lvl="0" marL="457200" rtl="0" algn="l">
              <a:spcBef>
                <a:spcPts val="0"/>
              </a:spcBef>
              <a:spcAft>
                <a:spcPts val="0"/>
              </a:spcAft>
              <a:buSzPts val="1300"/>
              <a:buAutoNum type="arabicPeriod"/>
            </a:pPr>
            <a:r>
              <a:rPr lang="en-GB"/>
              <a:t>Computers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design approach</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When building a website, we first create a blueprint of the how the website will look like and how the elements of the website react when the user interacts with it and how the order and size of the </a:t>
            </a:r>
            <a:r>
              <a:rPr lang="en-GB"/>
              <a:t>elements change when we change the size of the display?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Wireframing</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Wireframe is more like a blueprint of how the website(in other words designing a webpage) will look like when we displayed on </a:t>
            </a:r>
            <a:r>
              <a:rPr lang="en-GB"/>
              <a:t>various devices. This also includes the theme of the website, the color coding of the website.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389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wireframe for the portfolio website</a:t>
            </a:r>
            <a:endParaRPr/>
          </a:p>
        </p:txBody>
      </p:sp>
      <p:sp>
        <p:nvSpPr>
          <p:cNvPr id="183" name="Google Shape;183;p21"/>
          <p:cNvSpPr txBox="1"/>
          <p:nvPr/>
        </p:nvSpPr>
        <p:spPr>
          <a:xfrm>
            <a:off x="1349900" y="844550"/>
            <a:ext cx="1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Computer</a:t>
            </a:r>
            <a:endParaRPr>
              <a:solidFill>
                <a:schemeClr val="lt1"/>
              </a:solidFill>
            </a:endParaRPr>
          </a:p>
        </p:txBody>
      </p:sp>
      <p:sp>
        <p:nvSpPr>
          <p:cNvPr id="184" name="Google Shape;184;p21"/>
          <p:cNvSpPr txBox="1"/>
          <p:nvPr/>
        </p:nvSpPr>
        <p:spPr>
          <a:xfrm>
            <a:off x="3710625" y="844550"/>
            <a:ext cx="1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Tablet</a:t>
            </a:r>
            <a:endParaRPr>
              <a:solidFill>
                <a:schemeClr val="lt1"/>
              </a:solidFill>
            </a:endParaRPr>
          </a:p>
        </p:txBody>
      </p:sp>
      <p:sp>
        <p:nvSpPr>
          <p:cNvPr id="185" name="Google Shape;185;p21"/>
          <p:cNvSpPr txBox="1"/>
          <p:nvPr/>
        </p:nvSpPr>
        <p:spPr>
          <a:xfrm>
            <a:off x="5621350" y="844550"/>
            <a:ext cx="10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Mobile</a:t>
            </a:r>
            <a:endParaRPr>
              <a:solidFill>
                <a:schemeClr val="lt1"/>
              </a:solidFill>
            </a:endParaRPr>
          </a:p>
        </p:txBody>
      </p:sp>
      <p:pic>
        <p:nvPicPr>
          <p:cNvPr id="186" name="Google Shape;186;p21"/>
          <p:cNvPicPr preferRelativeResize="0"/>
          <p:nvPr/>
        </p:nvPicPr>
        <p:blipFill>
          <a:blip r:embed="rId3">
            <a:alphaModFix/>
          </a:blip>
          <a:stretch>
            <a:fillRect/>
          </a:stretch>
        </p:blipFill>
        <p:spPr>
          <a:xfrm>
            <a:off x="502088" y="1244750"/>
            <a:ext cx="6860231" cy="359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