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58" r:id="rId4"/>
    <p:sldId id="259" r:id="rId5"/>
    <p:sldId id="260" r:id="rId6"/>
    <p:sldId id="261" r:id="rId7"/>
    <p:sldId id="262" r:id="rId8"/>
    <p:sldId id="263" r:id="rId9"/>
    <p:sldId id="273" r:id="rId10"/>
    <p:sldId id="264" r:id="rId11"/>
    <p:sldId id="267" r:id="rId12"/>
    <p:sldId id="268" r:id="rId13"/>
    <p:sldId id="266"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F747"/>
    <a:srgbClr val="BD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0F58A2-F169-437A-9318-E32F04F1B52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64067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F58A2-F169-437A-9318-E32F04F1B52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222976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F58A2-F169-437A-9318-E32F04F1B52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316133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F58A2-F169-437A-9318-E32F04F1B52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9336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0F58A2-F169-437A-9318-E32F04F1B52D}"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74925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0F58A2-F169-437A-9318-E32F04F1B52D}"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144173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0F58A2-F169-437A-9318-E32F04F1B52D}"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421923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0F58A2-F169-437A-9318-E32F04F1B52D}"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69811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F58A2-F169-437A-9318-E32F04F1B52D}"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376549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F58A2-F169-437A-9318-E32F04F1B52D}"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373978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F58A2-F169-437A-9318-E32F04F1B52D}"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0D0D7-8999-4521-B9F4-DB5D7C60D700}" type="slidenum">
              <a:rPr lang="en-US" smtClean="0"/>
              <a:t>‹#›</a:t>
            </a:fld>
            <a:endParaRPr lang="en-US"/>
          </a:p>
        </p:txBody>
      </p:sp>
    </p:spTree>
    <p:extLst>
      <p:ext uri="{BB962C8B-B14F-4D97-AF65-F5344CB8AC3E}">
        <p14:creationId xmlns:p14="http://schemas.microsoft.com/office/powerpoint/2010/main" val="342322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F58A2-F169-437A-9318-E32F04F1B52D}" type="datetimeFigureOut">
              <a:rPr lang="en-US" smtClean="0"/>
              <a:t>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D0D7-8999-4521-B9F4-DB5D7C60D700}" type="slidenum">
              <a:rPr lang="en-US" smtClean="0"/>
              <a:t>‹#›</a:t>
            </a:fld>
            <a:endParaRPr lang="en-US"/>
          </a:p>
        </p:txBody>
      </p:sp>
    </p:spTree>
    <p:extLst>
      <p:ext uri="{BB962C8B-B14F-4D97-AF65-F5344CB8AC3E}">
        <p14:creationId xmlns:p14="http://schemas.microsoft.com/office/powerpoint/2010/main" val="114378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julsa.fr/wp-content/uploads/2022/12/open-ai-Chat-GPT.jpeg"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Subtitle 2"/>
          <p:cNvSpPr>
            <a:spLocks noGrp="1"/>
          </p:cNvSpPr>
          <p:nvPr>
            <p:ph type="subTitle" idx="1"/>
          </p:nvPr>
        </p:nvSpPr>
        <p:spPr>
          <a:xfrm>
            <a:off x="648391" y="1259378"/>
            <a:ext cx="10895216" cy="4339242"/>
          </a:xfrm>
        </p:spPr>
        <p:txBody>
          <a:bodyPr>
            <a:noAutofit/>
          </a:bodyPr>
          <a:lstStyle/>
          <a:p>
            <a:r>
              <a:rPr lang="en-US" sz="9600" b="1" dirty="0" smtClean="0">
                <a:solidFill>
                  <a:srgbClr val="FF0000"/>
                </a:solidFill>
              </a:rPr>
              <a:t>Artificial Intelligence</a:t>
            </a:r>
          </a:p>
          <a:p>
            <a:r>
              <a:rPr lang="en-US" sz="9600" b="1" dirty="0" smtClean="0">
                <a:solidFill>
                  <a:srgbClr val="FF0000"/>
                </a:solidFill>
              </a:rPr>
              <a:t>And</a:t>
            </a:r>
            <a:br>
              <a:rPr lang="en-US" sz="9600" b="1" dirty="0" smtClean="0">
                <a:solidFill>
                  <a:srgbClr val="FF0000"/>
                </a:solidFill>
              </a:rPr>
            </a:br>
            <a:r>
              <a:rPr lang="en-US" sz="9600" b="1" dirty="0" smtClean="0">
                <a:solidFill>
                  <a:srgbClr val="FF0000"/>
                </a:solidFill>
              </a:rPr>
              <a:t>Robotics</a:t>
            </a:r>
            <a:endParaRPr lang="en-US" sz="9600" b="1" dirty="0">
              <a:solidFill>
                <a:srgbClr val="FF0000"/>
              </a:solidFill>
            </a:endParaRPr>
          </a:p>
        </p:txBody>
      </p:sp>
    </p:spTree>
    <p:extLst>
      <p:ext uri="{BB962C8B-B14F-4D97-AF65-F5344CB8AC3E}">
        <p14:creationId xmlns:p14="http://schemas.microsoft.com/office/powerpoint/2010/main" val="1392278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Robotics</a:t>
            </a:r>
          </a:p>
          <a:p>
            <a:pPr marL="800100" lvl="1" indent="-342900" algn="just">
              <a:buFont typeface="Arial" panose="020B0604020202020204" pitchFamily="34" charset="0"/>
              <a:buChar cha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Introduction to Robotics</a:t>
            </a:r>
          </a:p>
          <a:p>
            <a:pPr lvl="1" algn="just"/>
            <a:r>
              <a:rPr lang="en-US" sz="2800" dirty="0"/>
              <a:t>"Robotics is about making robots - machines that can do different jobs by themselves. It's a mix of engineering and science where people build, control, and use robots in different places like factories, hospitals, or even in space."</a:t>
            </a:r>
            <a:endParaRPr lang="en-US" sz="2800" b="1" dirty="0" smtClean="0">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51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Robotics</a:t>
            </a:r>
          </a:p>
          <a:p>
            <a:pPr marL="800100" lvl="1" indent="-342900" algn="just">
              <a:buFont typeface="Arial" panose="020B0604020202020204" pitchFamily="34" charset="0"/>
              <a:buChar cha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Advantage of Robotics</a:t>
            </a:r>
          </a:p>
          <a:p>
            <a:pPr marL="457200" indent="-457200" algn="just">
              <a:buFont typeface="+mj-lt"/>
              <a:buAutoNum type="arabicPeriod"/>
            </a:pPr>
            <a:r>
              <a:rPr lang="en-US" b="1" dirty="0" smtClean="0"/>
              <a:t>Precision and Accuracy</a:t>
            </a:r>
            <a:r>
              <a:rPr lang="en-US" dirty="0" smtClean="0"/>
              <a:t>: Robots do tasks very accurately, improving quality.</a:t>
            </a:r>
          </a:p>
          <a:p>
            <a:pPr marL="457200" indent="-457200" algn="just">
              <a:buFont typeface="+mj-lt"/>
              <a:buAutoNum type="arabicPeriod"/>
            </a:pPr>
            <a:r>
              <a:rPr lang="en-US" b="1" dirty="0" smtClean="0"/>
              <a:t>Increased Efficiency</a:t>
            </a:r>
            <a:r>
              <a:rPr lang="en-US" dirty="0" smtClean="0"/>
              <a:t>: Robots save time and money by doing repetitive tasks fast.</a:t>
            </a:r>
          </a:p>
          <a:p>
            <a:pPr marL="457200" indent="-457200" algn="just">
              <a:buFont typeface="+mj-lt"/>
              <a:buAutoNum type="arabicPeriod"/>
            </a:pPr>
            <a:r>
              <a:rPr lang="en-US" b="1" dirty="0" smtClean="0"/>
              <a:t>Safety</a:t>
            </a:r>
            <a:r>
              <a:rPr lang="en-US" dirty="0" smtClean="0"/>
              <a:t>: Robots do dangerous jobs, keeping people safe.</a:t>
            </a:r>
          </a:p>
          <a:p>
            <a:pPr marL="457200" indent="-457200" algn="just">
              <a:buFont typeface="+mj-lt"/>
              <a:buAutoNum type="arabicPeriod"/>
            </a:pPr>
            <a:r>
              <a:rPr lang="en-US" b="1" dirty="0" smtClean="0"/>
              <a:t>24/7 Operation</a:t>
            </a:r>
            <a:r>
              <a:rPr lang="en-US" dirty="0" smtClean="0"/>
              <a:t>: Robots work non-stop, boosting production.</a:t>
            </a:r>
          </a:p>
          <a:p>
            <a:pPr marL="457200" indent="-457200" algn="just">
              <a:buFont typeface="+mj-lt"/>
              <a:buAutoNum type="arabicPeriod"/>
            </a:pPr>
            <a:r>
              <a:rPr lang="en-US" b="1" dirty="0" smtClean="0"/>
              <a:t>Versatility</a:t>
            </a:r>
            <a:r>
              <a:rPr lang="en-US" dirty="0" smtClean="0"/>
              <a:t>: Robots can be used in many different ways for different jobs.</a:t>
            </a:r>
          </a:p>
          <a:p>
            <a:pPr lvl="1" algn="just"/>
            <a:endParaRPr lang="en-US" sz="3000" b="1" dirty="0" smtClean="0">
              <a:solidFill>
                <a:srgbClr val="66FF33"/>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54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Robotics</a:t>
            </a:r>
          </a:p>
          <a:p>
            <a:pPr marL="800100" lvl="1" indent="-342900" algn="just">
              <a:buFont typeface="Arial" panose="020B0604020202020204" pitchFamily="34" charset="0"/>
              <a:buChar cha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Disadvantage of Robotics</a:t>
            </a:r>
          </a:p>
          <a:p>
            <a:pPr marL="457200" indent="-457200" algn="just">
              <a:buFont typeface="+mj-lt"/>
              <a:buAutoNum type="arabicPeriod"/>
            </a:pPr>
            <a:r>
              <a:rPr lang="en-US" b="1" dirty="0"/>
              <a:t>Initial Cost</a:t>
            </a:r>
            <a:r>
              <a:rPr lang="en-US" dirty="0"/>
              <a:t>: Getting robots set up is expensive, including buying, installing, and training.</a:t>
            </a:r>
          </a:p>
          <a:p>
            <a:pPr marL="457200" indent="-457200" algn="just">
              <a:buFont typeface="+mj-lt"/>
              <a:buAutoNum type="arabicPeriod"/>
            </a:pPr>
            <a:r>
              <a:rPr lang="en-US" b="1" dirty="0"/>
              <a:t>Complexity</a:t>
            </a:r>
            <a:r>
              <a:rPr lang="en-US" dirty="0"/>
              <a:t>: Making and maintaining robots is hard and needs special skills.</a:t>
            </a:r>
          </a:p>
          <a:p>
            <a:pPr marL="457200" indent="-457200" algn="just">
              <a:buFont typeface="+mj-lt"/>
              <a:buAutoNum type="arabicPeriod"/>
            </a:pPr>
            <a:r>
              <a:rPr lang="en-US" b="1" dirty="0"/>
              <a:t>Job Displacement</a:t>
            </a:r>
            <a:r>
              <a:rPr lang="en-US" dirty="0"/>
              <a:t>: Robots taking over jobs can lead to people losing work, especially in manual labor.</a:t>
            </a:r>
          </a:p>
          <a:p>
            <a:pPr marL="457200" indent="-457200" algn="just">
              <a:buFont typeface="+mj-lt"/>
              <a:buAutoNum type="arabicPeriod"/>
            </a:pPr>
            <a:r>
              <a:rPr lang="en-US" b="1" dirty="0"/>
              <a:t>Limited Flexibility</a:t>
            </a:r>
            <a:r>
              <a:rPr lang="en-US" dirty="0"/>
              <a:t>: Robots struggle with changes and surprises compared to humans, especially in messy places.</a:t>
            </a:r>
          </a:p>
          <a:p>
            <a:pPr marL="457200" indent="-457200" algn="just">
              <a:buFont typeface="+mj-lt"/>
              <a:buAutoNum type="arabicPeriod"/>
            </a:pPr>
            <a:r>
              <a:rPr lang="en-US" b="1" dirty="0"/>
              <a:t>Ethical Concerns</a:t>
            </a:r>
            <a:r>
              <a:rPr lang="en-US" dirty="0"/>
              <a:t>: People worry about robots being used in ways that might be harmful or invade privacy.</a:t>
            </a:r>
          </a:p>
          <a:p>
            <a:pPr lvl="1" algn="just"/>
            <a:endParaRPr lang="en-US" sz="3200" b="1" dirty="0" smtClean="0">
              <a:solidFill>
                <a:schemeClr val="accent2">
                  <a:lumMod val="50000"/>
                </a:schemeClr>
              </a:solidFill>
              <a:latin typeface="Times New Roman" panose="02020603050405020304" pitchFamily="18" charset="0"/>
              <a:cs typeface="Times New Roman" panose="02020603050405020304" pitchFamily="18" charset="0"/>
            </a:endParaRPr>
          </a:p>
          <a:p>
            <a:pPr lvl="0" algn="l" eaLnBrk="0" fontAlgn="base" hangingPunct="0">
              <a:lnSpc>
                <a:spcPct val="100000"/>
              </a:lnSpc>
              <a:spcBef>
                <a:spcPct val="0"/>
              </a:spcBef>
              <a:spcAft>
                <a:spcPct val="0"/>
              </a:spcAft>
            </a:pPr>
            <a:endParaRPr lang="en-US" sz="3000" b="1" dirty="0" smtClean="0">
              <a:solidFill>
                <a:srgbClr val="66FF33"/>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01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Robotics</a:t>
            </a:r>
          </a:p>
          <a:p>
            <a:pPr marL="800100" lvl="1" indent="-342900" algn="just">
              <a:buFont typeface="Arial" panose="020B0604020202020204" pitchFamily="34" charset="0"/>
              <a:buChar cha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Application of Robotics</a:t>
            </a:r>
          </a:p>
          <a:p>
            <a:pPr marL="457200" indent="-457200" algn="just">
              <a:buFont typeface="+mj-lt"/>
              <a:buAutoNum type="arabicPeriod"/>
            </a:pPr>
            <a:r>
              <a:rPr lang="en-US" sz="3200" b="1" dirty="0"/>
              <a:t>Manufacturing</a:t>
            </a:r>
            <a:r>
              <a:rPr lang="en-US" sz="3200" dirty="0"/>
              <a:t>: Robots build cars, electronics, and airplanes in factories.</a:t>
            </a:r>
          </a:p>
          <a:p>
            <a:pPr marL="457200" indent="-457200" algn="just">
              <a:buFont typeface="+mj-lt"/>
              <a:buAutoNum type="arabicPeriod"/>
            </a:pPr>
            <a:r>
              <a:rPr lang="en-US" sz="3200" b="1" dirty="0"/>
              <a:t>Healthcare</a:t>
            </a:r>
            <a:r>
              <a:rPr lang="en-US" sz="3200" dirty="0"/>
              <a:t>: Robots assist in surgeries and provide medical help remotely.</a:t>
            </a:r>
          </a:p>
          <a:p>
            <a:pPr marL="457200" indent="-457200" algn="just">
              <a:buFont typeface="+mj-lt"/>
              <a:buAutoNum type="arabicPeriod"/>
            </a:pPr>
            <a:r>
              <a:rPr lang="en-US" sz="3200" b="1" dirty="0"/>
              <a:t>Agriculture</a:t>
            </a:r>
            <a:r>
              <a:rPr lang="en-US" sz="3200" dirty="0"/>
              <a:t>: Robots plant, harvest, and monitor crops on farms.</a:t>
            </a:r>
          </a:p>
          <a:p>
            <a:pPr marL="457200" indent="-457200" algn="just">
              <a:buFont typeface="+mj-lt"/>
              <a:buAutoNum type="arabicPeriod"/>
            </a:pPr>
            <a:r>
              <a:rPr lang="en-US" sz="3200" b="1" dirty="0"/>
              <a:t>Logistics and Warehousing</a:t>
            </a:r>
            <a:r>
              <a:rPr lang="en-US" sz="3200" dirty="0"/>
              <a:t>: Robots move goods and pack them in warehouses.</a:t>
            </a:r>
          </a:p>
          <a:p>
            <a:pPr marL="457200" indent="-457200" algn="just">
              <a:buFont typeface="+mj-lt"/>
              <a:buAutoNum type="arabicPeriod"/>
            </a:pPr>
            <a:r>
              <a:rPr lang="en-US" sz="3200" b="1" dirty="0"/>
              <a:t>Space Exploration</a:t>
            </a:r>
            <a:r>
              <a:rPr lang="en-US" sz="3200" dirty="0"/>
              <a:t>: Robots explore other planets and gather data for scientists.</a:t>
            </a:r>
          </a:p>
          <a:p>
            <a:pPr lvl="1" algn="just"/>
            <a:endParaRPr lang="en-US" sz="4000" b="1" dirty="0" smtClean="0">
              <a:solidFill>
                <a:srgbClr val="00B0F0"/>
              </a:solidFill>
              <a:latin typeface="Times New Roman" panose="02020603050405020304" pitchFamily="18" charset="0"/>
              <a:cs typeface="Times New Roman" panose="02020603050405020304" pitchFamily="18" charset="0"/>
            </a:endParaRPr>
          </a:p>
          <a:p>
            <a:pPr lvl="0" algn="l" eaLnBrk="0" fontAlgn="base" hangingPunct="0">
              <a:lnSpc>
                <a:spcPct val="100000"/>
              </a:lnSpc>
              <a:spcBef>
                <a:spcPct val="0"/>
              </a:spcBef>
              <a:spcAft>
                <a:spcPct val="0"/>
              </a:spcAft>
            </a:pPr>
            <a:endParaRPr lang="en-US" sz="3600" b="1" dirty="0" smtClean="0">
              <a:solidFill>
                <a:srgbClr val="66FF33"/>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0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Robotics</a:t>
            </a:r>
          </a:p>
          <a:p>
            <a:pPr marL="800100" lvl="1" indent="-342900" algn="just">
              <a:buFont typeface="Arial" panose="020B0604020202020204" pitchFamily="34" charset="0"/>
              <a:buChar cha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Future of Robotics </a:t>
            </a:r>
          </a:p>
          <a:p>
            <a:pPr marL="457200" indent="-457200" algn="just">
              <a:buFont typeface="+mj-lt"/>
              <a:buAutoNum type="arabicPeriod"/>
            </a:pPr>
            <a:r>
              <a:rPr lang="en-US" b="1" dirty="0"/>
              <a:t>AI Integration</a:t>
            </a:r>
            <a:r>
              <a:rPr lang="en-US" dirty="0"/>
              <a:t>: Robots are getting smarter with technologies like machine learning and computer vision.</a:t>
            </a:r>
          </a:p>
          <a:p>
            <a:pPr marL="457200" indent="-457200" algn="just">
              <a:buFont typeface="+mj-lt"/>
              <a:buAutoNum type="arabicPeriod"/>
            </a:pPr>
            <a:r>
              <a:rPr lang="en-US" b="1" dirty="0"/>
              <a:t>Collaborative Robotics</a:t>
            </a:r>
            <a:r>
              <a:rPr lang="en-US" dirty="0"/>
              <a:t>: Robots are working alongside humans more safely and efficiently.</a:t>
            </a:r>
          </a:p>
          <a:p>
            <a:pPr marL="457200" indent="-457200" algn="just">
              <a:buFont typeface="+mj-lt"/>
              <a:buAutoNum type="arabicPeriod"/>
            </a:pPr>
            <a:r>
              <a:rPr lang="en-US" b="1" dirty="0"/>
              <a:t>Autonomous Navigation</a:t>
            </a:r>
            <a:r>
              <a:rPr lang="en-US" dirty="0"/>
              <a:t>: Robots are learning to move by themselves in complex environments.</a:t>
            </a:r>
          </a:p>
          <a:p>
            <a:pPr marL="457200" indent="-457200" algn="just">
              <a:buFont typeface="+mj-lt"/>
              <a:buAutoNum type="arabicPeriod"/>
            </a:pPr>
            <a:r>
              <a:rPr lang="en-US" b="1" dirty="0"/>
              <a:t>Soft Robotics</a:t>
            </a:r>
            <a:r>
              <a:rPr lang="en-US" dirty="0"/>
              <a:t>: New robots are flexible and adaptable like living creatures.</a:t>
            </a:r>
          </a:p>
          <a:p>
            <a:pPr marL="457200" indent="-457200" algn="just">
              <a:buFont typeface="+mj-lt"/>
              <a:buAutoNum type="arabicPeriod"/>
            </a:pPr>
            <a:r>
              <a:rPr lang="en-US" b="1" dirty="0"/>
              <a:t>Humanoid Robots</a:t>
            </a:r>
            <a:r>
              <a:rPr lang="en-US" dirty="0"/>
              <a:t>: Robots that look like humans are improving and being used in various industries.</a:t>
            </a:r>
          </a:p>
          <a:p>
            <a:pPr lvl="1" algn="just"/>
            <a:endParaRPr lang="en-US" sz="3200" b="1" dirty="0" smtClean="0">
              <a:solidFill>
                <a:schemeClr val="accent2">
                  <a:lumMod val="50000"/>
                </a:schemeClr>
              </a:solidFill>
              <a:latin typeface="Times New Roman" panose="02020603050405020304" pitchFamily="18" charset="0"/>
              <a:cs typeface="Times New Roman" panose="02020603050405020304" pitchFamily="18" charset="0"/>
            </a:endParaRPr>
          </a:p>
          <a:p>
            <a:pPr lvl="1" algn="just"/>
            <a:endParaRPr lang="en-US" sz="3200" b="1" dirty="0" smtClean="0">
              <a:solidFill>
                <a:schemeClr val="accent2">
                  <a:lumMod val="50000"/>
                </a:schemeClr>
              </a:solidFill>
              <a:latin typeface="Times New Roman" panose="02020603050405020304" pitchFamily="18" charset="0"/>
              <a:cs typeface="Times New Roman" panose="02020603050405020304" pitchFamily="18" charset="0"/>
            </a:endParaRPr>
          </a:p>
          <a:p>
            <a:pPr lvl="0" algn="l" eaLnBrk="0" fontAlgn="base" hangingPunct="0">
              <a:lnSpc>
                <a:spcPct val="100000"/>
              </a:lnSpc>
              <a:spcBef>
                <a:spcPct val="0"/>
              </a:spcBef>
              <a:spcAft>
                <a:spcPct val="0"/>
              </a:spcAft>
            </a:pPr>
            <a:endParaRPr lang="en-US" sz="3000" b="1" dirty="0" smtClean="0">
              <a:solidFill>
                <a:srgbClr val="66FF33"/>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22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1"/>
          </a:xfrm>
          <a:prstGeom prst="rect">
            <a:avLst/>
          </a:prstGeom>
        </p:spPr>
      </p:pic>
      <p:sp>
        <p:nvSpPr>
          <p:cNvPr id="6" name="Rectangle 5"/>
          <p:cNvSpPr/>
          <p:nvPr/>
        </p:nvSpPr>
        <p:spPr>
          <a:xfrm>
            <a:off x="959413" y="3312621"/>
            <a:ext cx="6472151" cy="2800767"/>
          </a:xfrm>
          <a:prstGeom prst="rect">
            <a:avLst/>
          </a:prstGeom>
          <a:noFill/>
        </p:spPr>
        <p:txBody>
          <a:bodyPr wrap="square" lIns="91440" tIns="45720" rIns="91440" bIns="45720">
            <a:spAutoFit/>
          </a:bodyPr>
          <a:lstStyle/>
          <a:p>
            <a:pPr algn="ctr"/>
            <a:r>
              <a:rPr lang="en-US" sz="8800" b="1" cap="none" spc="0" dirty="0" smtClean="0">
                <a:ln w="13462">
                  <a:solidFill>
                    <a:schemeClr val="bg1"/>
                  </a:solidFill>
                  <a:prstDash val="solid"/>
                </a:ln>
                <a:solidFill>
                  <a:srgbClr val="BD0000"/>
                </a:solidFill>
                <a:effectLst>
                  <a:outerShdw dist="38100" dir="2700000" algn="bl" rotWithShape="0">
                    <a:schemeClr val="accent5"/>
                  </a:outerShdw>
                </a:effectLst>
              </a:rPr>
              <a:t>ANY QUESTION ?</a:t>
            </a:r>
            <a:endParaRPr lang="en-US" sz="8800" b="1" cap="none" spc="0" dirty="0">
              <a:ln w="13462">
                <a:solidFill>
                  <a:schemeClr val="bg1"/>
                </a:solidFill>
                <a:prstDash val="solid"/>
              </a:ln>
              <a:solidFill>
                <a:srgbClr val="BD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421401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4"/>
            <a:ext cx="12192000" cy="6859194"/>
          </a:xfrm>
          <a:prstGeom prst="rect">
            <a:avLst/>
          </a:prstGeom>
        </p:spPr>
      </p:pic>
    </p:spTree>
    <p:extLst>
      <p:ext uri="{BB962C8B-B14F-4D97-AF65-F5344CB8AC3E}">
        <p14:creationId xmlns:p14="http://schemas.microsoft.com/office/powerpoint/2010/main" val="32386439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26226" y="257839"/>
            <a:ext cx="3546764" cy="879475"/>
          </a:xfrm>
        </p:spPr>
        <p:txBody>
          <a:bodyPr>
            <a:normAutofit fontScale="90000"/>
          </a:bodyPr>
          <a:lstStyle/>
          <a:p>
            <a:r>
              <a:rPr lang="en-US" b="1" dirty="0" smtClean="0">
                <a:solidFill>
                  <a:schemeClr val="bg1"/>
                </a:solidFill>
                <a:latin typeface="Times New Roman" panose="02020603050405020304" pitchFamily="18" charset="0"/>
                <a:cs typeface="Times New Roman" panose="02020603050405020304" pitchFamily="18" charset="0"/>
              </a:rPr>
              <a:t>Contents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52847" y="1222229"/>
            <a:ext cx="5341619" cy="4014790"/>
          </a:xfrm>
          <a:solidFill>
            <a:srgbClr val="C00000"/>
          </a:solidFill>
        </p:spPr>
        <p:txBody>
          <a:bodyPr>
            <a:normAutofit/>
          </a:bodyPr>
          <a:lstStyle/>
          <a:p>
            <a:pPr marL="342900" indent="-342900" algn="just">
              <a:buFont typeface="Wingdings" panose="05000000000000000000" pitchFamily="2" charset="2"/>
              <a:buChar char="Ø"/>
            </a:pPr>
            <a:r>
              <a:rPr lang="en-US" sz="3600" b="1" dirty="0" smtClean="0">
                <a:solidFill>
                  <a:schemeClr val="bg1"/>
                </a:solidFill>
                <a:latin typeface="Times New Roman" panose="02020603050405020304" pitchFamily="18" charset="0"/>
                <a:cs typeface="Times New Roman" panose="02020603050405020304" pitchFamily="18" charset="0"/>
              </a:rPr>
              <a:t>Artificial </a:t>
            </a:r>
            <a:r>
              <a:rPr lang="en-US" sz="3600" b="1" dirty="0">
                <a:solidFill>
                  <a:schemeClr val="bg1"/>
                </a:solidFill>
                <a:latin typeface="Times New Roman" panose="02020603050405020304" pitchFamily="18" charset="0"/>
                <a:cs typeface="Times New Roman" panose="02020603050405020304" pitchFamily="18" charset="0"/>
              </a:rPr>
              <a:t>Intelligence</a:t>
            </a:r>
          </a:p>
          <a:p>
            <a:pPr marL="800100" lvl="1" indent="-342900" algn="just">
              <a:buFont typeface="Arial" panose="020B0604020202020204" pitchFamily="34" charset="0"/>
              <a:buChar char="•"/>
            </a:pPr>
            <a:r>
              <a:rPr lang="en-US" sz="3400" b="1" dirty="0">
                <a:solidFill>
                  <a:schemeClr val="bg1"/>
                </a:solidFill>
                <a:latin typeface="Times New Roman" panose="02020603050405020304" pitchFamily="18" charset="0"/>
                <a:cs typeface="Times New Roman" panose="02020603050405020304" pitchFamily="18" charset="0"/>
              </a:rPr>
              <a:t>Introduction to AI</a:t>
            </a:r>
          </a:p>
          <a:p>
            <a:pPr marL="800100" lvl="1" indent="-342900" algn="just">
              <a:buFont typeface="Arial" panose="020B0604020202020204" pitchFamily="34" charset="0"/>
              <a:buChar char="•"/>
            </a:pPr>
            <a:r>
              <a:rPr lang="en-US" sz="3400" b="1" dirty="0">
                <a:solidFill>
                  <a:schemeClr val="bg1"/>
                </a:solidFill>
                <a:latin typeface="Times New Roman" panose="02020603050405020304" pitchFamily="18" charset="0"/>
                <a:cs typeface="Times New Roman" panose="02020603050405020304" pitchFamily="18" charset="0"/>
              </a:rPr>
              <a:t>Components of AI</a:t>
            </a:r>
          </a:p>
          <a:p>
            <a:pPr marL="800100" lvl="1" indent="-342900" algn="just">
              <a:buFont typeface="Arial" panose="020B0604020202020204" pitchFamily="34" charset="0"/>
              <a:buChar char="•"/>
            </a:pPr>
            <a:r>
              <a:rPr lang="en-US" sz="3400" b="1" dirty="0">
                <a:solidFill>
                  <a:schemeClr val="bg1"/>
                </a:solidFill>
                <a:latin typeface="Times New Roman" panose="02020603050405020304" pitchFamily="18" charset="0"/>
                <a:cs typeface="Times New Roman" panose="02020603050405020304" pitchFamily="18" charset="0"/>
              </a:rPr>
              <a:t>Application of AI</a:t>
            </a:r>
          </a:p>
          <a:p>
            <a:pPr marL="800100" lvl="1" indent="-342900" algn="just">
              <a:buFont typeface="Arial" panose="020B0604020202020204" pitchFamily="34" charset="0"/>
              <a:buChar char="•"/>
            </a:pPr>
            <a:r>
              <a:rPr lang="en-US" sz="3400" b="1" dirty="0">
                <a:solidFill>
                  <a:schemeClr val="bg1"/>
                </a:solidFill>
                <a:latin typeface="Times New Roman" panose="02020603050405020304" pitchFamily="18" charset="0"/>
                <a:cs typeface="Times New Roman" panose="02020603050405020304" pitchFamily="18" charset="0"/>
              </a:rPr>
              <a:t>Advantage of AI</a:t>
            </a:r>
          </a:p>
          <a:p>
            <a:pPr marL="800100" lvl="1" indent="-342900" algn="just">
              <a:buFont typeface="Arial" panose="020B0604020202020204" pitchFamily="34" charset="0"/>
              <a:buChar char="•"/>
            </a:pPr>
            <a:r>
              <a:rPr lang="en-US" sz="3400" b="1" dirty="0">
                <a:solidFill>
                  <a:schemeClr val="bg1"/>
                </a:solidFill>
                <a:latin typeface="Times New Roman" panose="02020603050405020304" pitchFamily="18" charset="0"/>
                <a:cs typeface="Times New Roman" panose="02020603050405020304" pitchFamily="18" charset="0"/>
              </a:rPr>
              <a:t>Disadvantage of AI</a:t>
            </a:r>
          </a:p>
          <a:p>
            <a:pPr marL="800100" lvl="1" indent="-342900" algn="just">
              <a:buFont typeface="Arial" panose="020B0604020202020204" pitchFamily="34" charset="0"/>
              <a:buChar char="•"/>
            </a:pPr>
            <a:r>
              <a:rPr lang="en-US" sz="3400" b="1" dirty="0">
                <a:solidFill>
                  <a:schemeClr val="bg1"/>
                </a:solidFill>
                <a:latin typeface="Times New Roman" panose="02020603050405020304" pitchFamily="18" charset="0"/>
                <a:cs typeface="Times New Roman" panose="02020603050405020304" pitchFamily="18" charset="0"/>
              </a:rPr>
              <a:t>Future of AI</a:t>
            </a:r>
          </a:p>
          <a:p>
            <a:pPr algn="just"/>
            <a:endParaRPr lang="en-US" dirty="0">
              <a:solidFill>
                <a:schemeClr val="bg1"/>
              </a:solidFill>
            </a:endParaRPr>
          </a:p>
        </p:txBody>
      </p:sp>
      <p:sp>
        <p:nvSpPr>
          <p:cNvPr id="5" name="Subtitle 2"/>
          <p:cNvSpPr txBox="1">
            <a:spLocks/>
          </p:cNvSpPr>
          <p:nvPr/>
        </p:nvSpPr>
        <p:spPr>
          <a:xfrm>
            <a:off x="5679325" y="1222228"/>
            <a:ext cx="5609359" cy="4014791"/>
          </a:xfrm>
          <a:prstGeom prst="rect">
            <a:avLst/>
          </a:prstGeom>
          <a:solidFill>
            <a:srgbClr val="C0000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sz="3600" b="1" dirty="0" smtClean="0">
                <a:solidFill>
                  <a:schemeClr val="bg1"/>
                </a:solidFill>
                <a:latin typeface="Times New Roman" panose="02020603050405020304" pitchFamily="18" charset="0"/>
                <a:cs typeface="Times New Roman" panose="02020603050405020304" pitchFamily="18" charset="0"/>
              </a:rPr>
              <a:t>Robotics</a:t>
            </a:r>
          </a:p>
          <a:p>
            <a:pPr marL="800100" lvl="1" indent="-342900" algn="just">
              <a:buFont typeface="Arial" panose="020B0604020202020204" pitchFamily="34" charset="0"/>
              <a:buChar char="•"/>
            </a:pPr>
            <a:r>
              <a:rPr lang="en-US" sz="3400" b="1" dirty="0" smtClean="0">
                <a:solidFill>
                  <a:schemeClr val="bg1"/>
                </a:solidFill>
                <a:latin typeface="Times New Roman" panose="02020603050405020304" pitchFamily="18" charset="0"/>
                <a:cs typeface="Times New Roman" panose="02020603050405020304" pitchFamily="18" charset="0"/>
              </a:rPr>
              <a:t>Introduction to Robotics</a:t>
            </a:r>
          </a:p>
          <a:p>
            <a:pPr marL="800100" lvl="1" indent="-342900" algn="just">
              <a:buFont typeface="Arial" panose="020B0604020202020204" pitchFamily="34" charset="0"/>
              <a:buChar char="•"/>
            </a:pPr>
            <a:r>
              <a:rPr lang="en-US" sz="3400" b="1" dirty="0" smtClean="0">
                <a:solidFill>
                  <a:schemeClr val="bg1"/>
                </a:solidFill>
                <a:latin typeface="Times New Roman" panose="02020603050405020304" pitchFamily="18" charset="0"/>
                <a:cs typeface="Times New Roman" panose="02020603050405020304" pitchFamily="18" charset="0"/>
              </a:rPr>
              <a:t>Advantage </a:t>
            </a:r>
            <a:r>
              <a:rPr lang="en-US" sz="3400" b="1" dirty="0" smtClean="0">
                <a:solidFill>
                  <a:schemeClr val="bg1"/>
                </a:solidFill>
                <a:latin typeface="Times New Roman" panose="02020603050405020304" pitchFamily="18" charset="0"/>
                <a:cs typeface="Times New Roman" panose="02020603050405020304" pitchFamily="18" charset="0"/>
              </a:rPr>
              <a:t>of Robotics</a:t>
            </a:r>
          </a:p>
          <a:p>
            <a:pPr marL="800100" lvl="1" indent="-342900" algn="just">
              <a:buFont typeface="Arial" panose="020B0604020202020204" pitchFamily="34" charset="0"/>
              <a:buChar char="•"/>
            </a:pPr>
            <a:r>
              <a:rPr lang="en-US" sz="3400" b="1" dirty="0" err="1" smtClean="0">
                <a:solidFill>
                  <a:schemeClr val="bg1"/>
                </a:solidFill>
                <a:latin typeface="Times New Roman" panose="02020603050405020304" pitchFamily="18" charset="0"/>
                <a:cs typeface="Times New Roman" panose="02020603050405020304" pitchFamily="18" charset="0"/>
              </a:rPr>
              <a:t>Disadvantageof</a:t>
            </a:r>
            <a:r>
              <a:rPr lang="en-US" sz="3400" b="1" dirty="0" smtClean="0">
                <a:solidFill>
                  <a:schemeClr val="bg1"/>
                </a:solidFill>
                <a:latin typeface="Times New Roman" panose="02020603050405020304" pitchFamily="18" charset="0"/>
                <a:cs typeface="Times New Roman" panose="02020603050405020304" pitchFamily="18" charset="0"/>
              </a:rPr>
              <a:t> Robotics</a:t>
            </a:r>
          </a:p>
          <a:p>
            <a:pPr marL="800100" lvl="1" indent="-342900" algn="just">
              <a:buFont typeface="Arial" panose="020B0604020202020204" pitchFamily="34" charset="0"/>
              <a:buChar char="•"/>
            </a:pPr>
            <a:r>
              <a:rPr lang="en-US" sz="3400" b="1" dirty="0">
                <a:solidFill>
                  <a:schemeClr val="bg1"/>
                </a:solidFill>
                <a:latin typeface="Times New Roman" panose="02020603050405020304" pitchFamily="18" charset="0"/>
                <a:cs typeface="Times New Roman" panose="02020603050405020304" pitchFamily="18" charset="0"/>
              </a:rPr>
              <a:t>Application of </a:t>
            </a:r>
            <a:r>
              <a:rPr lang="en-US" sz="3400" b="1" dirty="0" smtClean="0">
                <a:solidFill>
                  <a:schemeClr val="bg1"/>
                </a:solidFill>
                <a:latin typeface="Times New Roman" panose="02020603050405020304" pitchFamily="18" charset="0"/>
                <a:cs typeface="Times New Roman" panose="02020603050405020304" pitchFamily="18" charset="0"/>
              </a:rPr>
              <a:t>Robotics</a:t>
            </a:r>
            <a:endParaRPr lang="en-US" sz="3400" b="1" dirty="0" smtClean="0">
              <a:solidFill>
                <a:schemeClr val="bg1"/>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3400" b="1" dirty="0" smtClean="0">
                <a:solidFill>
                  <a:schemeClr val="bg1"/>
                </a:solidFill>
                <a:latin typeface="Times New Roman" panose="02020603050405020304" pitchFamily="18" charset="0"/>
                <a:cs typeface="Times New Roman" panose="02020603050405020304" pitchFamily="18" charset="0"/>
              </a:rPr>
              <a:t>Future of Robotics </a:t>
            </a:r>
          </a:p>
          <a:p>
            <a:pPr algn="just"/>
            <a:endParaRPr lang="en-US" sz="3600" dirty="0">
              <a:solidFill>
                <a:schemeClr val="bg1"/>
              </a:solidFill>
            </a:endParaRPr>
          </a:p>
        </p:txBody>
      </p:sp>
    </p:spTree>
    <p:extLst>
      <p:ext uri="{BB962C8B-B14F-4D97-AF65-F5344CB8AC3E}">
        <p14:creationId xmlns:p14="http://schemas.microsoft.com/office/powerpoint/2010/main" val="75065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14646"/>
            <a:ext cx="13607273" cy="7672646"/>
          </a:xfrm>
          <a:prstGeom prst="rect">
            <a:avLst/>
          </a:prstGeom>
        </p:spPr>
      </p:pic>
      <p:sp>
        <p:nvSpPr>
          <p:cNvPr id="5" name="Subtitle 2"/>
          <p:cNvSpPr>
            <a:spLocks noGrp="1"/>
          </p:cNvSpPr>
          <p:nvPr>
            <p:ph type="subTitle" idx="1"/>
          </p:nvPr>
        </p:nvSpPr>
        <p:spPr>
          <a:xfrm>
            <a:off x="316576" y="199505"/>
            <a:ext cx="11321241" cy="6267797"/>
          </a:xfrm>
        </p:spPr>
        <p:txBody>
          <a:bodyPr>
            <a:normAutofit lnSpcReduction="10000"/>
          </a:bodyPr>
          <a:lstStyle/>
          <a:p>
            <a:r>
              <a:rPr lang="en-US" sz="3600" b="1" dirty="0" smtClean="0">
                <a:solidFill>
                  <a:srgbClr val="FF0000"/>
                </a:solidFill>
                <a:latin typeface="Times New Roman" panose="02020603050405020304" pitchFamily="18" charset="0"/>
                <a:cs typeface="Times New Roman" panose="02020603050405020304" pitchFamily="18" charset="0"/>
              </a:rPr>
              <a:t>Artificial Intelligence</a:t>
            </a:r>
          </a:p>
          <a:p>
            <a:pPr marL="800100" lvl="1" indent="-342900" algn="just">
              <a:buFont typeface="Arial" panose="020B0604020202020204" pitchFamily="34" charset="0"/>
              <a:buChar char="•"/>
            </a:pPr>
            <a:r>
              <a:rPr lang="en-US" sz="3200" b="1" dirty="0" smtClean="0">
                <a:solidFill>
                  <a:srgbClr val="66FF33"/>
                </a:solidFill>
                <a:latin typeface="Times New Roman" panose="02020603050405020304" pitchFamily="18" charset="0"/>
                <a:cs typeface="Times New Roman" panose="02020603050405020304" pitchFamily="18" charset="0"/>
              </a:rPr>
              <a:t>Introduction to AI</a:t>
            </a:r>
          </a:p>
          <a:p>
            <a:pPr lvl="1" algn="just"/>
            <a:r>
              <a:rPr lang="en-US" sz="2800" dirty="0" smtClean="0">
                <a:solidFill>
                  <a:schemeClr val="bg1"/>
                </a:solidFill>
                <a:latin typeface="Times New Roman" panose="02020603050405020304" pitchFamily="18" charset="0"/>
                <a:cs typeface="Times New Roman" panose="02020603050405020304" pitchFamily="18" charset="0"/>
              </a:rPr>
              <a:t>Artificial Intelligence (AI) means making machines capable of doing smart things that normally only humans can do. This includes learning from experience, solving problems, understanding things, and even speaking and understanding languages. The person who came up with the term AI in 1956, John McCarthy, said it's about making computer programs that can think smartly, like humans.</a:t>
            </a:r>
          </a:p>
          <a:p>
            <a:pPr lvl="1" algn="just"/>
            <a:r>
              <a:rPr lang="en-US" sz="3200" b="1" dirty="0" smtClean="0">
                <a:solidFill>
                  <a:srgbClr val="66FF33"/>
                </a:solidFill>
                <a:latin typeface="Times New Roman" panose="02020603050405020304" pitchFamily="18" charset="0"/>
                <a:cs typeface="Times New Roman" panose="02020603050405020304" pitchFamily="18" charset="0"/>
              </a:rPr>
              <a:t>Programming Language for AI</a:t>
            </a:r>
          </a:p>
          <a:p>
            <a:pPr marL="1257300" lvl="2" indent="-342900" algn="l" eaLnBrk="0" fontAlgn="base" hangingPunct="0">
              <a:lnSpc>
                <a:spcPct val="100000"/>
              </a:lnSpc>
              <a:spcBef>
                <a:spcPct val="0"/>
              </a:spcBef>
              <a:spcAft>
                <a:spcPct val="0"/>
              </a:spcAft>
              <a:buFont typeface="+mj-lt"/>
              <a:buAutoNum type="arabicPeriod"/>
            </a:pPr>
            <a:r>
              <a:rPr kumimoji="0" lang="en-US"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Python</a:t>
            </a:r>
            <a:r>
              <a:rPr kumimoji="0" lang="en-US" sz="24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p>
          <a:p>
            <a:pPr marL="1257300" lvl="2" indent="-342900" algn="l" eaLnBrk="0" fontAlgn="base" hangingPunct="0">
              <a:lnSpc>
                <a:spcPct val="100000"/>
              </a:lnSpc>
              <a:spcBef>
                <a:spcPct val="0"/>
              </a:spcBef>
              <a:spcAft>
                <a:spcPct val="0"/>
              </a:spcAft>
              <a:buFont typeface="+mj-lt"/>
              <a:buAutoNum type="arabicPeriod"/>
            </a:pPr>
            <a:r>
              <a:rPr lang="en-US" sz="2400" b="1" dirty="0" smtClean="0">
                <a:solidFill>
                  <a:schemeClr val="bg1"/>
                </a:solidFill>
                <a:latin typeface="Times New Roman" panose="02020603050405020304" pitchFamily="18" charset="0"/>
                <a:cs typeface="Times New Roman" panose="02020603050405020304" pitchFamily="18" charset="0"/>
              </a:rPr>
              <a:t>R</a:t>
            </a:r>
          </a:p>
          <a:p>
            <a:pPr marL="1257300" lvl="2" indent="-342900" algn="l" eaLnBrk="0" fontAlgn="base" hangingPunct="0">
              <a:lnSpc>
                <a:spcPct val="100000"/>
              </a:lnSpc>
              <a:spcBef>
                <a:spcPct val="0"/>
              </a:spcBef>
              <a:spcAft>
                <a:spcPct val="0"/>
              </a:spcAft>
              <a:buFont typeface="+mj-lt"/>
              <a:buAutoNum type="arabicPeriod"/>
            </a:pPr>
            <a:r>
              <a:rPr kumimoji="0" lang="en-US"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Java</a:t>
            </a:r>
          </a:p>
          <a:p>
            <a:pPr marL="1257300" lvl="2" indent="-342900" algn="l" eaLnBrk="0" fontAlgn="base" hangingPunct="0">
              <a:lnSpc>
                <a:spcPct val="100000"/>
              </a:lnSpc>
              <a:spcBef>
                <a:spcPct val="0"/>
              </a:spcBef>
              <a:spcAft>
                <a:spcPct val="0"/>
              </a:spcAft>
              <a:buFont typeface="+mj-lt"/>
              <a:buAutoNum type="arabicPeriod"/>
            </a:pPr>
            <a:r>
              <a:rPr lang="en-US" sz="2400" b="1" dirty="0" smtClean="0">
                <a:solidFill>
                  <a:schemeClr val="bg1"/>
                </a:solidFill>
                <a:latin typeface="Times New Roman" panose="02020603050405020304" pitchFamily="18" charset="0"/>
                <a:cs typeface="Times New Roman" panose="02020603050405020304" pitchFamily="18" charset="0"/>
              </a:rPr>
              <a:t>C++</a:t>
            </a:r>
          </a:p>
          <a:p>
            <a:pPr marL="1257300" lvl="2" indent="-342900" algn="l" eaLnBrk="0" fontAlgn="base" hangingPunct="0">
              <a:lnSpc>
                <a:spcPct val="100000"/>
              </a:lnSpc>
              <a:spcBef>
                <a:spcPct val="0"/>
              </a:spcBef>
              <a:spcAft>
                <a:spcPct val="0"/>
              </a:spcAft>
              <a:buFont typeface="+mj-lt"/>
              <a:buAutoNum type="arabicPeriod"/>
            </a:pPr>
            <a:r>
              <a:rPr kumimoji="0" lang="en-US"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Julia</a:t>
            </a:r>
          </a:p>
          <a:p>
            <a:pPr marL="1257300" lvl="2" indent="-342900" algn="l" eaLnBrk="0" fontAlgn="base" hangingPunct="0">
              <a:lnSpc>
                <a:spcPct val="100000"/>
              </a:lnSpc>
              <a:spcBef>
                <a:spcPct val="0"/>
              </a:spcBef>
              <a:spcAft>
                <a:spcPct val="0"/>
              </a:spcAft>
              <a:buFont typeface="+mj-lt"/>
              <a:buAutoNum type="arabicPeriod"/>
            </a:pPr>
            <a:r>
              <a:rPr lang="en-US" sz="2400" b="1" dirty="0" smtClean="0">
                <a:solidFill>
                  <a:schemeClr val="bg1"/>
                </a:solidFill>
                <a:latin typeface="Times New Roman" panose="02020603050405020304" pitchFamily="18" charset="0"/>
                <a:cs typeface="Times New Roman" panose="02020603050405020304" pitchFamily="18" charset="0"/>
              </a:rPr>
              <a:t>PROLOG</a:t>
            </a:r>
          </a:p>
          <a:p>
            <a:pPr marL="1257300" lvl="2" indent="-342900" algn="l" eaLnBrk="0" fontAlgn="base" hangingPunct="0">
              <a:lnSpc>
                <a:spcPct val="100000"/>
              </a:lnSpc>
              <a:spcBef>
                <a:spcPct val="0"/>
              </a:spcBef>
              <a:spcAft>
                <a:spcPct val="0"/>
              </a:spcAft>
              <a:buFont typeface="+mj-lt"/>
              <a:buAutoNum type="arabicPeriod"/>
            </a:pPr>
            <a:r>
              <a:rPr kumimoji="0" lang="en-US"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LISP</a:t>
            </a:r>
            <a:endParaRPr lang="en-US" sz="2400" b="1" dirty="0" smtClean="0">
              <a:solidFill>
                <a:schemeClr val="bg1"/>
              </a:solidFill>
              <a:latin typeface="Times New Roman" panose="02020603050405020304" pitchFamily="18" charset="0"/>
              <a:cs typeface="Times New Roman" panose="02020603050405020304" pitchFamily="18" charset="0"/>
            </a:endParaRPr>
          </a:p>
          <a:p>
            <a:pPr lvl="0" algn="l" eaLnBrk="0" fontAlgn="base" hangingPunct="0">
              <a:lnSpc>
                <a:spcPct val="100000"/>
              </a:lnSpc>
              <a:spcBef>
                <a:spcPct val="0"/>
              </a:spcBef>
              <a:spcAft>
                <a:spcPct val="0"/>
              </a:spcAft>
            </a:pPr>
            <a:endParaRPr lang="en-US" sz="3000" b="1" dirty="0" smtClean="0">
              <a:solidFill>
                <a:srgbClr val="66FF33"/>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924" y="3052522"/>
            <a:ext cx="3414780" cy="3414780"/>
          </a:xfrm>
          <a:prstGeom prst="rect">
            <a:avLst/>
          </a:prstGeom>
        </p:spPr>
      </p:pic>
    </p:spTree>
    <p:extLst>
      <p:ext uri="{BB962C8B-B14F-4D97-AF65-F5344CB8AC3E}">
        <p14:creationId xmlns:p14="http://schemas.microsoft.com/office/powerpoint/2010/main" val="287970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1000"/>
                                        <p:tgtEl>
                                          <p:spTgt spid="5">
                                            <p:txEl>
                                              <p:pRg st="10" end="10"/>
                                            </p:txEl>
                                          </p:spTgt>
                                        </p:tgtEl>
                                      </p:cBhvr>
                                    </p:animEffect>
                                    <p:anim calcmode="lin" valueType="num">
                                      <p:cBhvr>
                                        <p:cTn id="5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1000"/>
                                        <p:tgtEl>
                                          <p:spTgt spid="2"/>
                                        </p:tgtEl>
                                      </p:cBhvr>
                                    </p:animEffect>
                                    <p:anim calcmode="lin" valueType="num">
                                      <p:cBhvr>
                                        <p:cTn id="65" dur="1000" fill="hold"/>
                                        <p:tgtEl>
                                          <p:spTgt spid="2"/>
                                        </p:tgtEl>
                                        <p:attrNameLst>
                                          <p:attrName>ppt_x</p:attrName>
                                        </p:attrNameLst>
                                      </p:cBhvr>
                                      <p:tavLst>
                                        <p:tav tm="0">
                                          <p:val>
                                            <p:strVal val="#ppt_x"/>
                                          </p:val>
                                        </p:tav>
                                        <p:tav tm="100000">
                                          <p:val>
                                            <p:strVal val="#ppt_x"/>
                                          </p:val>
                                        </p:tav>
                                      </p:tavLst>
                                    </p:anim>
                                    <p:anim calcmode="lin" valueType="num">
                                      <p:cBhvr>
                                        <p:cTn id="6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29082"/>
            <a:ext cx="13632873" cy="7687081"/>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Artificial Intelligence</a:t>
            </a:r>
          </a:p>
          <a:p>
            <a:pPr marL="800100" lvl="1" indent="-342900" algn="just">
              <a:buFont typeface="Arial" panose="020B0604020202020204" pitchFamily="34" charset="0"/>
              <a:buChar char="•"/>
            </a:pPr>
            <a:r>
              <a:rPr lang="en-US" sz="3200" b="1" dirty="0" smtClean="0">
                <a:solidFill>
                  <a:srgbClr val="66FF33"/>
                </a:solidFill>
                <a:latin typeface="Times New Roman" panose="02020603050405020304" pitchFamily="18" charset="0"/>
                <a:cs typeface="Times New Roman" panose="02020603050405020304" pitchFamily="18" charset="0"/>
              </a:rPr>
              <a:t>Components of AI</a:t>
            </a:r>
          </a:p>
          <a:p>
            <a:pPr lvl="1" algn="just"/>
            <a:r>
              <a:rPr lang="en-US" sz="3200" dirty="0" smtClean="0">
                <a:solidFill>
                  <a:schemeClr val="accent4">
                    <a:lumMod val="75000"/>
                  </a:schemeClr>
                </a:solidFill>
                <a:latin typeface="Times New Roman" panose="02020603050405020304" pitchFamily="18" charset="0"/>
                <a:cs typeface="Times New Roman" panose="02020603050405020304" pitchFamily="18" charset="0"/>
              </a:rPr>
              <a:t>"</a:t>
            </a:r>
            <a:r>
              <a:rPr lang="en-US" sz="3200" dirty="0">
                <a:solidFill>
                  <a:schemeClr val="accent4">
                    <a:lumMod val="75000"/>
                  </a:schemeClr>
                </a:solidFill>
                <a:latin typeface="Times New Roman" panose="02020603050405020304" pitchFamily="18" charset="0"/>
                <a:cs typeface="Times New Roman" panose="02020603050405020304" pitchFamily="18" charset="0"/>
              </a:rPr>
              <a:t>Component of AI" refers to the various fundamental parts or elements that make up artificial intelligence systems.</a:t>
            </a:r>
            <a:endParaRPr lang="en-US" sz="3200" b="1" dirty="0" smtClean="0">
              <a:solidFill>
                <a:schemeClr val="accent4">
                  <a:lumMod val="75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3200" b="1" dirty="0">
                <a:solidFill>
                  <a:schemeClr val="bg1"/>
                </a:solidFill>
              </a:rPr>
              <a:t>Knowledge Representation</a:t>
            </a:r>
            <a:r>
              <a:rPr lang="en-US" sz="3200" dirty="0">
                <a:solidFill>
                  <a:schemeClr val="bg1"/>
                </a:solidFill>
              </a:rPr>
              <a:t>: Storing information as </a:t>
            </a:r>
            <a:r>
              <a:rPr lang="en-US" sz="3200" dirty="0" smtClean="0">
                <a:solidFill>
                  <a:schemeClr val="bg1"/>
                </a:solidFill>
              </a:rPr>
              <a:t>data. Quality of system depends on it.</a:t>
            </a:r>
            <a:endParaRPr lang="en-US" sz="3200" dirty="0">
              <a:solidFill>
                <a:schemeClr val="bg1"/>
              </a:solidFill>
            </a:endParaRPr>
          </a:p>
          <a:p>
            <a:pPr marL="457200" indent="-457200" algn="just">
              <a:buFont typeface="+mj-lt"/>
              <a:buAutoNum type="arabicPeriod"/>
            </a:pPr>
            <a:r>
              <a:rPr lang="en-US" sz="3200" b="1" dirty="0">
                <a:solidFill>
                  <a:schemeClr val="bg1"/>
                </a:solidFill>
              </a:rPr>
              <a:t>Control </a:t>
            </a:r>
            <a:r>
              <a:rPr lang="en-US" sz="3200" b="1" dirty="0" smtClean="0">
                <a:solidFill>
                  <a:schemeClr val="bg1"/>
                </a:solidFill>
              </a:rPr>
              <a:t>Strategy</a:t>
            </a:r>
            <a:r>
              <a:rPr lang="en-US" sz="3200" dirty="0" smtClean="0">
                <a:solidFill>
                  <a:schemeClr val="bg1"/>
                </a:solidFill>
              </a:rPr>
              <a:t>: </a:t>
            </a:r>
            <a:r>
              <a:rPr lang="en-US" sz="3200" dirty="0">
                <a:solidFill>
                  <a:schemeClr val="bg1"/>
                </a:solidFill>
              </a:rPr>
              <a:t>Decision-making approach within AI.</a:t>
            </a:r>
          </a:p>
          <a:p>
            <a:pPr marL="457200" indent="-457200" algn="just">
              <a:buFont typeface="+mj-lt"/>
              <a:buAutoNum type="arabicPeriod"/>
            </a:pPr>
            <a:r>
              <a:rPr lang="en-US" sz="3200" b="1" dirty="0">
                <a:solidFill>
                  <a:schemeClr val="bg1"/>
                </a:solidFill>
              </a:rPr>
              <a:t>Programming Language</a:t>
            </a:r>
            <a:r>
              <a:rPr lang="en-US" sz="3200" dirty="0">
                <a:solidFill>
                  <a:schemeClr val="bg1"/>
                </a:solidFill>
              </a:rPr>
              <a:t>: Writing AI programs.</a:t>
            </a:r>
          </a:p>
          <a:p>
            <a:pPr marL="457200" indent="-457200" algn="just">
              <a:buFont typeface="+mj-lt"/>
              <a:buAutoNum type="arabicPeriod"/>
            </a:pPr>
            <a:r>
              <a:rPr lang="en-US" sz="3200" b="1" dirty="0">
                <a:solidFill>
                  <a:schemeClr val="bg1"/>
                </a:solidFill>
              </a:rPr>
              <a:t>AI Hardware</a:t>
            </a:r>
            <a:r>
              <a:rPr lang="en-US" sz="3200" dirty="0">
                <a:solidFill>
                  <a:schemeClr val="bg1"/>
                </a:solidFill>
              </a:rPr>
              <a:t>: </a:t>
            </a:r>
            <a:r>
              <a:rPr lang="en-US" sz="3200" dirty="0" smtClean="0">
                <a:solidFill>
                  <a:schemeClr val="bg1"/>
                </a:solidFill>
              </a:rPr>
              <a:t>For execution of AI program.</a:t>
            </a:r>
            <a:endParaRPr lang="en-US" sz="3200" dirty="0">
              <a:solidFill>
                <a:schemeClr val="bg1"/>
              </a:solidFill>
            </a:endParaRPr>
          </a:p>
        </p:txBody>
      </p:sp>
    </p:spTree>
    <p:extLst>
      <p:ext uri="{BB962C8B-B14F-4D97-AF65-F5344CB8AC3E}">
        <p14:creationId xmlns:p14="http://schemas.microsoft.com/office/powerpoint/2010/main" val="201313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1000"/>
                                        <p:tgtEl>
                                          <p:spTgt spid="5">
                                            <p:txEl>
                                              <p:pRg st="6" end="6"/>
                                            </p:txEl>
                                          </p:spTgt>
                                        </p:tgtEl>
                                      </p:cBhvr>
                                    </p:animEffect>
                                    <p:anim calcmode="lin" valueType="num">
                                      <p:cBhvr>
                                        <p:cTn id="4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4718"/>
            <a:ext cx="13217236" cy="7452718"/>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Artificial Intelligence</a:t>
            </a:r>
          </a:p>
          <a:p>
            <a:pPr marL="800100" lvl="1" indent="-342900" algn="just">
              <a:buFont typeface="Arial" panose="020B0604020202020204" pitchFamily="34" charset="0"/>
              <a:buChar char="•"/>
            </a:pPr>
            <a:r>
              <a:rPr lang="en-US" sz="3200" b="1" dirty="0" smtClean="0">
                <a:solidFill>
                  <a:srgbClr val="66FF33"/>
                </a:solidFill>
                <a:latin typeface="Times New Roman" panose="02020603050405020304" pitchFamily="18" charset="0"/>
                <a:cs typeface="Times New Roman" panose="02020603050405020304" pitchFamily="18" charset="0"/>
              </a:rPr>
              <a:t>Application of AI</a:t>
            </a:r>
          </a:p>
          <a:p>
            <a:pPr marL="457200" indent="-457200" algn="just">
              <a:buFont typeface="+mj-lt"/>
              <a:buAutoNum type="arabicPeriod"/>
            </a:pPr>
            <a:r>
              <a:rPr lang="en-US" b="1" dirty="0">
                <a:solidFill>
                  <a:schemeClr val="bg1"/>
                </a:solidFill>
              </a:rPr>
              <a:t>Game Playing</a:t>
            </a:r>
            <a:r>
              <a:rPr lang="en-US" dirty="0">
                <a:solidFill>
                  <a:schemeClr val="bg1"/>
                </a:solidFill>
              </a:rPr>
              <a:t>: AI lets computers play games against humans or other computers, like chess or video games.</a:t>
            </a:r>
          </a:p>
          <a:p>
            <a:pPr marL="457200" indent="-457200" algn="just">
              <a:buFont typeface="+mj-lt"/>
              <a:buAutoNum type="arabicPeriod"/>
            </a:pPr>
            <a:r>
              <a:rPr lang="en-US" b="1" dirty="0">
                <a:solidFill>
                  <a:schemeClr val="bg1"/>
                </a:solidFill>
              </a:rPr>
              <a:t>Speech Recognition</a:t>
            </a:r>
            <a:r>
              <a:rPr lang="en-US" dirty="0">
                <a:solidFill>
                  <a:schemeClr val="bg1"/>
                </a:solidFill>
              </a:rPr>
              <a:t>: AI understands and transcribes human speech, used in virtual assistants and dictation apps.</a:t>
            </a:r>
          </a:p>
          <a:p>
            <a:pPr marL="457200" indent="-457200" algn="just">
              <a:buFont typeface="+mj-lt"/>
              <a:buAutoNum type="arabicPeriod"/>
            </a:pPr>
            <a:r>
              <a:rPr lang="en-US" b="1" dirty="0">
                <a:solidFill>
                  <a:schemeClr val="bg1"/>
                </a:solidFill>
              </a:rPr>
              <a:t>Facial Recognition</a:t>
            </a:r>
            <a:r>
              <a:rPr lang="en-US" dirty="0">
                <a:solidFill>
                  <a:schemeClr val="bg1"/>
                </a:solidFill>
              </a:rPr>
              <a:t>: AI identifies people in photos or videos, handy for security and social media tagging.</a:t>
            </a:r>
          </a:p>
          <a:p>
            <a:pPr marL="457200" indent="-457200" algn="just">
              <a:buFont typeface="+mj-lt"/>
              <a:buAutoNum type="arabicPeriod"/>
            </a:pPr>
            <a:r>
              <a:rPr lang="en-US" b="1" dirty="0">
                <a:solidFill>
                  <a:schemeClr val="bg1"/>
                </a:solidFill>
              </a:rPr>
              <a:t>Robotics</a:t>
            </a:r>
            <a:r>
              <a:rPr lang="en-US" dirty="0">
                <a:solidFill>
                  <a:schemeClr val="bg1"/>
                </a:solidFill>
              </a:rPr>
              <a:t>: AI enables robots to perform tasks independently, such as in factories or picking up objects.</a:t>
            </a:r>
          </a:p>
          <a:p>
            <a:pPr marL="457200" indent="-457200" algn="just">
              <a:buFont typeface="+mj-lt"/>
              <a:buAutoNum type="arabicPeriod"/>
            </a:pPr>
            <a:r>
              <a:rPr lang="en-US" b="1" dirty="0">
                <a:solidFill>
                  <a:schemeClr val="bg1"/>
                </a:solidFill>
              </a:rPr>
              <a:t>Healthcare</a:t>
            </a:r>
            <a:r>
              <a:rPr lang="en-US" dirty="0">
                <a:solidFill>
                  <a:schemeClr val="bg1"/>
                </a:solidFill>
              </a:rPr>
              <a:t>: AI aids doctors in diagnosing and treating patients by analyzing medical data like X-rays.</a:t>
            </a:r>
          </a:p>
          <a:p>
            <a:pPr marL="457200" indent="-457200" algn="just">
              <a:buFont typeface="+mj-lt"/>
              <a:buAutoNum type="arabicPeriod"/>
            </a:pPr>
            <a:r>
              <a:rPr lang="en-US" b="1" dirty="0">
                <a:solidFill>
                  <a:schemeClr val="bg1"/>
                </a:solidFill>
              </a:rPr>
              <a:t>Social Media</a:t>
            </a:r>
            <a:r>
              <a:rPr lang="en-US" dirty="0">
                <a:solidFill>
                  <a:schemeClr val="bg1"/>
                </a:solidFill>
              </a:rPr>
              <a:t>: AI suggests posts, filters content, and selects ads based on your interests on platforms like Facebook or </a:t>
            </a:r>
            <a:r>
              <a:rPr lang="en-US" dirty="0" err="1">
                <a:solidFill>
                  <a:schemeClr val="bg1"/>
                </a:solidFill>
              </a:rPr>
              <a:t>Instagram</a:t>
            </a:r>
            <a:r>
              <a:rPr lang="en-US" dirty="0">
                <a:solidFill>
                  <a:schemeClr val="bg1"/>
                </a:solidFill>
              </a:rPr>
              <a:t>.</a:t>
            </a: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99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1000"/>
                                        <p:tgtEl>
                                          <p:spTgt spid="5">
                                            <p:txEl>
                                              <p:pRg st="7" end="7"/>
                                            </p:txEl>
                                          </p:spTgt>
                                        </p:tgtEl>
                                      </p:cBhvr>
                                    </p:animEffect>
                                    <p:anim calcmode="lin" valueType="num">
                                      <p:cBhvr>
                                        <p:cTn id="5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6"/>
            <a:ext cx="12192000" cy="6874625"/>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Artificial Intelligence</a:t>
            </a:r>
          </a:p>
          <a:p>
            <a:pPr marL="800100" lvl="1" indent="-342900" algn="just">
              <a:buFont typeface="Arial" panose="020B0604020202020204" pitchFamily="34" charset="0"/>
              <a:buChar char="•"/>
            </a:pPr>
            <a:r>
              <a:rPr lang="en-US" sz="3200" b="1" dirty="0" smtClean="0">
                <a:solidFill>
                  <a:srgbClr val="66FF33"/>
                </a:solidFill>
                <a:latin typeface="Times New Roman" panose="02020603050405020304" pitchFamily="18" charset="0"/>
                <a:cs typeface="Times New Roman" panose="02020603050405020304" pitchFamily="18" charset="0"/>
              </a:rPr>
              <a:t>Advantage of AI</a:t>
            </a:r>
          </a:p>
          <a:p>
            <a:pPr marL="457200" indent="-457200" algn="just">
              <a:buFont typeface="+mj-lt"/>
              <a:buAutoNum type="arabicPeriod"/>
            </a:pPr>
            <a:r>
              <a:rPr lang="en-US" b="1" dirty="0">
                <a:solidFill>
                  <a:schemeClr val="bg1"/>
                </a:solidFill>
              </a:rPr>
              <a:t>Efficiency</a:t>
            </a:r>
            <a:r>
              <a:rPr lang="en-US" dirty="0">
                <a:solidFill>
                  <a:schemeClr val="bg1"/>
                </a:solidFill>
              </a:rPr>
              <a:t>: Automation saves time and effort in task completion.</a:t>
            </a:r>
          </a:p>
          <a:p>
            <a:pPr marL="457200" indent="-457200" algn="just">
              <a:buFont typeface="+mj-lt"/>
              <a:buAutoNum type="arabicPeriod"/>
            </a:pPr>
            <a:r>
              <a:rPr lang="en-US" b="1" dirty="0">
                <a:solidFill>
                  <a:schemeClr val="bg1"/>
                </a:solidFill>
              </a:rPr>
              <a:t>Accuracy</a:t>
            </a:r>
            <a:r>
              <a:rPr lang="en-US" dirty="0">
                <a:solidFill>
                  <a:schemeClr val="bg1"/>
                </a:solidFill>
              </a:rPr>
              <a:t>: Processes large data sets precisely and error-free.</a:t>
            </a:r>
          </a:p>
          <a:p>
            <a:pPr marL="457200" indent="-457200" algn="just">
              <a:buFont typeface="+mj-lt"/>
              <a:buAutoNum type="arabicPeriod"/>
            </a:pPr>
            <a:r>
              <a:rPr lang="en-US" b="1" dirty="0">
                <a:solidFill>
                  <a:schemeClr val="bg1"/>
                </a:solidFill>
              </a:rPr>
              <a:t>24/7 Operation</a:t>
            </a:r>
            <a:r>
              <a:rPr lang="en-US" dirty="0">
                <a:solidFill>
                  <a:schemeClr val="bg1"/>
                </a:solidFill>
              </a:rPr>
              <a:t>: Operates continuously without fatigue or interruptions.</a:t>
            </a:r>
          </a:p>
          <a:p>
            <a:pPr marL="457200" indent="-457200" algn="just">
              <a:buFont typeface="+mj-lt"/>
              <a:buAutoNum type="arabicPeriod"/>
            </a:pPr>
            <a:r>
              <a:rPr lang="en-US" b="1" dirty="0">
                <a:solidFill>
                  <a:schemeClr val="bg1"/>
                </a:solidFill>
              </a:rPr>
              <a:t>Innovation</a:t>
            </a:r>
            <a:r>
              <a:rPr lang="en-US" dirty="0">
                <a:solidFill>
                  <a:schemeClr val="bg1"/>
                </a:solidFill>
              </a:rPr>
              <a:t>: Stimulates the development of new products, services, and business strategies.</a:t>
            </a:r>
          </a:p>
          <a:p>
            <a:pPr marL="457200" indent="-457200" algn="just">
              <a:buFont typeface="+mj-lt"/>
              <a:buAutoNum type="arabicPeriod"/>
            </a:pPr>
            <a:r>
              <a:rPr lang="en-US" b="1" dirty="0">
                <a:solidFill>
                  <a:schemeClr val="bg1"/>
                </a:solidFill>
              </a:rPr>
              <a:t>Cost Savings</a:t>
            </a:r>
            <a:r>
              <a:rPr lang="en-US" dirty="0">
                <a:solidFill>
                  <a:schemeClr val="bg1"/>
                </a:solidFill>
              </a:rPr>
              <a:t>: Lowers operational expenses by optimizing processes through automation.</a:t>
            </a:r>
          </a:p>
          <a:p>
            <a:pPr marL="971550" lvl="1" indent="-514350" algn="just">
              <a:buFont typeface="+mj-lt"/>
              <a:buAutoNum type="arabicPeriod"/>
            </a:pPr>
            <a:endParaRPr lang="en-US" sz="3200" b="1" dirty="0" smtClean="0">
              <a:solidFill>
                <a:schemeClr val="bg1"/>
              </a:solidFill>
              <a:latin typeface="Times New Roman" panose="02020603050405020304" pitchFamily="18" charset="0"/>
              <a:cs typeface="Times New Roman" panose="02020603050405020304" pitchFamily="18" charset="0"/>
            </a:endParaRPr>
          </a:p>
          <a:p>
            <a:pPr lvl="0" algn="l" eaLnBrk="0" fontAlgn="base" hangingPunct="0">
              <a:lnSpc>
                <a:spcPct val="100000"/>
              </a:lnSpc>
              <a:spcBef>
                <a:spcPct val="0"/>
              </a:spcBef>
              <a:spcAft>
                <a:spcPct val="0"/>
              </a:spcAft>
            </a:pPr>
            <a:endParaRPr lang="en-US" sz="3000" b="1" dirty="0" smtClean="0">
              <a:solidFill>
                <a:srgbClr val="66FF33"/>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33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Artificial Intelligence</a:t>
            </a:r>
          </a:p>
          <a:p>
            <a:pPr marL="800100" lvl="1" indent="-342900" algn="just">
              <a:buFont typeface="Arial" panose="020B0604020202020204" pitchFamily="34" charset="0"/>
              <a:buChar char="•"/>
            </a:pPr>
            <a:r>
              <a:rPr lang="en-US" sz="3200" b="1" dirty="0" smtClean="0">
                <a:solidFill>
                  <a:srgbClr val="66FF33"/>
                </a:solidFill>
                <a:latin typeface="Times New Roman" panose="02020603050405020304" pitchFamily="18" charset="0"/>
                <a:cs typeface="Times New Roman" panose="02020603050405020304" pitchFamily="18" charset="0"/>
              </a:rPr>
              <a:t>Disadvantage of AI</a:t>
            </a:r>
          </a:p>
          <a:p>
            <a:pPr marL="457200" indent="-457200" algn="just">
              <a:buFont typeface="+mj-lt"/>
              <a:buAutoNum type="arabicPeriod"/>
            </a:pPr>
            <a:r>
              <a:rPr lang="en-US" b="1" dirty="0" smtClean="0">
                <a:solidFill>
                  <a:schemeClr val="bg1"/>
                </a:solidFill>
                <a:latin typeface="Times New Roman" panose="02020603050405020304" pitchFamily="18" charset="0"/>
                <a:cs typeface="Times New Roman" panose="02020603050405020304" pitchFamily="18" charset="0"/>
              </a:rPr>
              <a:t>Job Displacement</a:t>
            </a:r>
            <a:r>
              <a:rPr lang="en-US" dirty="0" smtClean="0">
                <a:solidFill>
                  <a:schemeClr val="bg1"/>
                </a:solidFill>
                <a:latin typeface="Times New Roman" panose="02020603050405020304" pitchFamily="18" charset="0"/>
                <a:cs typeface="Times New Roman" panose="02020603050405020304" pitchFamily="18" charset="0"/>
              </a:rPr>
              <a:t>: Automation may lead to job loss in certain industries.</a:t>
            </a:r>
          </a:p>
          <a:p>
            <a:pPr marL="457200" indent="-457200" algn="just">
              <a:buFont typeface="+mj-lt"/>
              <a:buAutoNum type="arabicPeriod"/>
            </a:pPr>
            <a:r>
              <a:rPr lang="en-US" b="1" dirty="0" smtClean="0">
                <a:solidFill>
                  <a:schemeClr val="bg1"/>
                </a:solidFill>
                <a:latin typeface="Times New Roman" panose="02020603050405020304" pitchFamily="18" charset="0"/>
                <a:cs typeface="Times New Roman" panose="02020603050405020304" pitchFamily="18" charset="0"/>
              </a:rPr>
              <a:t>Ethical Concerns</a:t>
            </a:r>
            <a:r>
              <a:rPr lang="en-US" dirty="0" smtClean="0">
                <a:solidFill>
                  <a:schemeClr val="bg1"/>
                </a:solidFill>
                <a:latin typeface="Times New Roman" panose="02020603050405020304" pitchFamily="18" charset="0"/>
                <a:cs typeface="Times New Roman" panose="02020603050405020304" pitchFamily="18" charset="0"/>
              </a:rPr>
              <a:t>: Bias in algorithms, privacy issues, and autonomous weapons.</a:t>
            </a:r>
          </a:p>
          <a:p>
            <a:pPr marL="457200" indent="-457200" algn="just">
              <a:buFont typeface="+mj-lt"/>
              <a:buAutoNum type="arabicPeriod"/>
            </a:pPr>
            <a:r>
              <a:rPr lang="en-US" b="1" dirty="0" smtClean="0">
                <a:solidFill>
                  <a:schemeClr val="bg1"/>
                </a:solidFill>
                <a:latin typeface="Times New Roman" panose="02020603050405020304" pitchFamily="18" charset="0"/>
                <a:cs typeface="Times New Roman" panose="02020603050405020304" pitchFamily="18" charset="0"/>
              </a:rPr>
              <a:t>Dependency</a:t>
            </a:r>
            <a:r>
              <a:rPr lang="en-US" dirty="0" smtClean="0">
                <a:solidFill>
                  <a:schemeClr val="bg1"/>
                </a:solidFill>
                <a:latin typeface="Times New Roman" panose="02020603050405020304" pitchFamily="18" charset="0"/>
                <a:cs typeface="Times New Roman" panose="02020603050405020304" pitchFamily="18" charset="0"/>
              </a:rPr>
              <a:t>: Over-reliance on AI systems may lead to vulnerabilities.</a:t>
            </a:r>
          </a:p>
          <a:p>
            <a:pPr marL="457200" indent="-457200" algn="just">
              <a:buFont typeface="+mj-lt"/>
              <a:buAutoNum type="arabicPeriod"/>
            </a:pPr>
            <a:r>
              <a:rPr lang="en-US" b="1" dirty="0" smtClean="0">
                <a:solidFill>
                  <a:schemeClr val="bg1"/>
                </a:solidFill>
                <a:latin typeface="Times New Roman" panose="02020603050405020304" pitchFamily="18" charset="0"/>
                <a:cs typeface="Times New Roman" panose="02020603050405020304" pitchFamily="18" charset="0"/>
              </a:rPr>
              <a:t>Complexity</a:t>
            </a:r>
            <a:r>
              <a:rPr lang="en-US" dirty="0" smtClean="0">
                <a:solidFill>
                  <a:schemeClr val="bg1"/>
                </a:solidFill>
                <a:latin typeface="Times New Roman" panose="02020603050405020304" pitchFamily="18" charset="0"/>
                <a:cs typeface="Times New Roman" panose="02020603050405020304" pitchFamily="18" charset="0"/>
              </a:rPr>
              <a:t>: Development and maintenance of AI systems can be costly and challenging.</a:t>
            </a:r>
          </a:p>
          <a:p>
            <a:pPr marL="457200" indent="-457200" algn="just">
              <a:buFont typeface="+mj-lt"/>
              <a:buAutoNum type="arabicPeriod"/>
            </a:pPr>
            <a:r>
              <a:rPr lang="en-US" b="1" dirty="0" smtClean="0">
                <a:solidFill>
                  <a:schemeClr val="bg1"/>
                </a:solidFill>
                <a:latin typeface="Times New Roman" panose="02020603050405020304" pitchFamily="18" charset="0"/>
                <a:cs typeface="Times New Roman" panose="02020603050405020304" pitchFamily="18" charset="0"/>
              </a:rPr>
              <a:t>Lack of Creativity</a:t>
            </a:r>
            <a:r>
              <a:rPr lang="en-US" dirty="0" smtClean="0">
                <a:solidFill>
                  <a:schemeClr val="bg1"/>
                </a:solidFill>
                <a:latin typeface="Times New Roman" panose="02020603050405020304" pitchFamily="18" charset="0"/>
                <a:cs typeface="Times New Roman" panose="02020603050405020304" pitchFamily="18" charset="0"/>
              </a:rPr>
              <a:t>: AI lacks human-like creativity and intuition in problem-solving.</a:t>
            </a:r>
          </a:p>
          <a:p>
            <a:pPr lvl="1" algn="just"/>
            <a:endParaRPr lang="en-US" sz="3000" b="1" dirty="0" smtClean="0">
              <a:solidFill>
                <a:srgbClr val="66FF33"/>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6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
        <p:nvSpPr>
          <p:cNvPr id="5" name="Subtitle 2"/>
          <p:cNvSpPr>
            <a:spLocks noGrp="1"/>
          </p:cNvSpPr>
          <p:nvPr>
            <p:ph type="subTitle" idx="1"/>
          </p:nvPr>
        </p:nvSpPr>
        <p:spPr>
          <a:xfrm>
            <a:off x="316576" y="199505"/>
            <a:ext cx="11321241" cy="6267797"/>
          </a:xfrm>
        </p:spPr>
        <p:txBody>
          <a:bodyPr>
            <a:norm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Artificial Intelligence</a:t>
            </a:r>
          </a:p>
          <a:p>
            <a:pPr marL="800100" lvl="1" indent="-342900" algn="just">
              <a:buFont typeface="Arial" panose="020B0604020202020204" pitchFamily="34" charset="0"/>
              <a:buChar char="•"/>
            </a:pPr>
            <a:r>
              <a:rPr lang="en-US" sz="3200" b="1" dirty="0" smtClean="0">
                <a:solidFill>
                  <a:srgbClr val="66FF33"/>
                </a:solidFill>
                <a:latin typeface="Times New Roman" panose="02020603050405020304" pitchFamily="18" charset="0"/>
                <a:cs typeface="Times New Roman" panose="02020603050405020304" pitchFamily="18" charset="0"/>
              </a:rPr>
              <a:t>Future of AI</a:t>
            </a:r>
          </a:p>
          <a:p>
            <a:pPr marL="457200" indent="-457200" algn="just">
              <a:buFont typeface="+mj-lt"/>
              <a:buAutoNum type="arabicPeriod"/>
            </a:pPr>
            <a:r>
              <a:rPr lang="en-US" b="1" dirty="0" smtClean="0">
                <a:latin typeface="Times New Roman" panose="02020603050405020304" pitchFamily="18" charset="0"/>
                <a:cs typeface="Times New Roman" panose="02020603050405020304" pitchFamily="18" charset="0"/>
              </a:rPr>
              <a:t>Advancements in Deep Learning</a:t>
            </a:r>
            <a:r>
              <a:rPr lang="en-US" dirty="0" smtClean="0">
                <a:latin typeface="Times New Roman" panose="02020603050405020304" pitchFamily="18" charset="0"/>
                <a:cs typeface="Times New Roman" panose="02020603050405020304" pitchFamily="18" charset="0"/>
              </a:rPr>
              <a:t>: Further breakthroughs in neural networks and deep learning algorithms.</a:t>
            </a:r>
          </a:p>
          <a:p>
            <a:pPr marL="457200" indent="-457200" algn="just">
              <a:buFont typeface="+mj-lt"/>
              <a:buAutoNum type="arabicPeriod"/>
            </a:pPr>
            <a:r>
              <a:rPr lang="en-US" b="1" dirty="0" smtClean="0">
                <a:latin typeface="Times New Roman" panose="02020603050405020304" pitchFamily="18" charset="0"/>
                <a:cs typeface="Times New Roman" panose="02020603050405020304" pitchFamily="18" charset="0"/>
              </a:rPr>
              <a:t>Ethical AI</a:t>
            </a:r>
            <a:r>
              <a:rPr lang="en-US" dirty="0" smtClean="0">
                <a:latin typeface="Times New Roman" panose="02020603050405020304" pitchFamily="18" charset="0"/>
                <a:cs typeface="Times New Roman" panose="02020603050405020304" pitchFamily="18" charset="0"/>
              </a:rPr>
              <a:t>: Greater emphasis on developing AI systems that prioritize ethics and fairness.</a:t>
            </a:r>
          </a:p>
          <a:p>
            <a:pPr marL="457200" indent="-457200" algn="just">
              <a:buFont typeface="+mj-lt"/>
              <a:buAutoNum type="arabicPeriod"/>
            </a:pPr>
            <a:r>
              <a:rPr lang="en-US" b="1" dirty="0" smtClean="0">
                <a:latin typeface="Times New Roman" panose="02020603050405020304" pitchFamily="18" charset="0"/>
                <a:cs typeface="Times New Roman" panose="02020603050405020304" pitchFamily="18" charset="0"/>
              </a:rPr>
              <a:t>Human-AI Collaboration</a:t>
            </a:r>
            <a:r>
              <a:rPr lang="en-US" dirty="0" smtClean="0">
                <a:latin typeface="Times New Roman" panose="02020603050405020304" pitchFamily="18" charset="0"/>
                <a:cs typeface="Times New Roman" panose="02020603050405020304" pitchFamily="18" charset="0"/>
              </a:rPr>
              <a:t>: Enhanced collaboration between humans and AI in various domains.</a:t>
            </a:r>
          </a:p>
          <a:p>
            <a:pPr marL="457200" indent="-457200" algn="just">
              <a:buFont typeface="+mj-lt"/>
              <a:buAutoNum type="arabicPeriod"/>
            </a:pPr>
            <a:r>
              <a:rPr lang="en-US" b="1" dirty="0" smtClean="0">
                <a:latin typeface="Times New Roman" panose="02020603050405020304" pitchFamily="18" charset="0"/>
                <a:cs typeface="Times New Roman" panose="02020603050405020304" pitchFamily="18" charset="0"/>
              </a:rPr>
              <a:t>AI in Edge Computing</a:t>
            </a:r>
            <a:r>
              <a:rPr lang="en-US" dirty="0" smtClean="0">
                <a:latin typeface="Times New Roman" panose="02020603050405020304" pitchFamily="18" charset="0"/>
                <a:cs typeface="Times New Roman" panose="02020603050405020304" pitchFamily="18" charset="0"/>
              </a:rPr>
              <a:t>: Integration of AI capabilities into edge devices for real-time processing.</a:t>
            </a:r>
          </a:p>
          <a:p>
            <a:pPr marL="457200" indent="-457200" algn="just">
              <a:buFont typeface="+mj-lt"/>
              <a:buAutoNum type="arabicPeriod"/>
            </a:pPr>
            <a:r>
              <a:rPr lang="en-US" b="1" dirty="0" smtClean="0">
                <a:latin typeface="Times New Roman" panose="02020603050405020304" pitchFamily="18" charset="0"/>
                <a:cs typeface="Times New Roman" panose="02020603050405020304" pitchFamily="18" charset="0"/>
              </a:rPr>
              <a:t>AI Regulation</a:t>
            </a:r>
            <a:r>
              <a:rPr lang="en-US" dirty="0" smtClean="0">
                <a:latin typeface="Times New Roman" panose="02020603050405020304" pitchFamily="18" charset="0"/>
                <a:cs typeface="Times New Roman" panose="02020603050405020304" pitchFamily="18" charset="0"/>
              </a:rPr>
              <a:t>: Increased focus on regulating AI to ensure safety and accountability.</a:t>
            </a:r>
          </a:p>
          <a:p>
            <a:pPr lvl="1" algn="just"/>
            <a:endParaRPr lang="en-US" sz="3000" b="1" dirty="0" smtClean="0">
              <a:latin typeface="Times New Roman" panose="02020603050405020304" pitchFamily="18" charset="0"/>
              <a:cs typeface="Times New Roman" panose="02020603050405020304" pitchFamily="18" charset="0"/>
            </a:endParaRPr>
          </a:p>
          <a:p>
            <a:pPr algn="just"/>
            <a:endParaRPr lang="en-US" dirty="0">
              <a:hlinkClick r:id="rId3"/>
            </a:endParaRP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96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9491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875</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35</cp:revision>
  <dcterms:created xsi:type="dcterms:W3CDTF">2024-02-14T10:57:37Z</dcterms:created>
  <dcterms:modified xsi:type="dcterms:W3CDTF">2024-02-17T09:53:01Z</dcterms:modified>
</cp:coreProperties>
</file>