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5"/>
  </p:notesMasterIdLst>
  <p:sldIdLst>
    <p:sldId id="256" r:id="rId2"/>
    <p:sldId id="262" r:id="rId3"/>
    <p:sldId id="273" r:id="rId4"/>
    <p:sldId id="286" r:id="rId5"/>
    <p:sldId id="287" r:id="rId6"/>
    <p:sldId id="285" r:id="rId7"/>
    <p:sldId id="282" r:id="rId8"/>
    <p:sldId id="281" r:id="rId9"/>
    <p:sldId id="289" r:id="rId10"/>
    <p:sldId id="283" r:id="rId11"/>
    <p:sldId id="280" r:id="rId12"/>
    <p:sldId id="28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185A7F85-109D-492F-B282-9A07F8801F5D}" type="pres">
      <dgm:prSet presAssocID="{43F839C8-B670-447B-ACE2-9489F5AFC00E}" presName="sibTrans" presStyleLbl="sibTrans2D1" presStyleIdx="0" presStyleCnt="0"/>
      <dgm:spPr/>
      <dgm:t>
        <a:bodyPr/>
        <a:lstStyle/>
        <a:p>
          <a:endParaRPr lang="es-ES"/>
        </a:p>
      </dgm:t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8188E392-02DC-43CC-A3BD-53A5D4B2FF8F}" type="pres">
      <dgm:prSet presAssocID="{D33CD2A7-9527-4848-823B-EECBC697E2DB}" presName="sibTrans" presStyleLbl="sibTrans2D1" presStyleIdx="0" presStyleCnt="0"/>
      <dgm:spPr/>
      <dgm:t>
        <a:bodyPr/>
        <a:lstStyle/>
        <a:p>
          <a:endParaRPr lang="es-ES"/>
        </a:p>
      </dgm:t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221B68B5-05DB-4093-AA83-EFD8AB4B444B}" type="pres">
      <dgm:prSet presAssocID="{96BF6858-10A0-4411-AFEE-8AC502676C1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E74E06AB-5E9D-49EC-94F4-3F7C5C72A556}" type="pres">
      <dgm:prSet presAssocID="{078FE704-CE52-4686-84F7-A8476077BE98}" presName="sibTrans" presStyleLbl="sibTrans2D1" presStyleIdx="0" presStyleCnt="0"/>
      <dgm:spPr/>
      <dgm:t>
        <a:bodyPr/>
        <a:lstStyle/>
        <a:p>
          <a:endParaRPr lang="es-ES"/>
        </a:p>
      </dgm:t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05616B31-AEAF-4771-AAB6-D37A9A5573D5}" type="pres">
      <dgm:prSet presAssocID="{6EE09FDD-BF9C-42E6-A363-5E1A916D5D84}" presName="sibTrans" presStyleLbl="sibTrans2D1" presStyleIdx="0" presStyleCnt="0"/>
      <dgm:spPr/>
      <dgm:t>
        <a:bodyPr/>
        <a:lstStyle/>
        <a:p>
          <a:endParaRPr lang="es-ES"/>
        </a:p>
      </dgm:t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92CBEECE-F805-4A18-A6BA-0E380CFB9656}" type="pres">
      <dgm:prSet presAssocID="{E6F28B52-455D-493E-B13F-AD20E3A2BE72}" presName="sibTrans" presStyleLbl="sibTrans2D1" presStyleIdx="0" presStyleCnt="0"/>
      <dgm:spPr/>
      <dgm:t>
        <a:bodyPr/>
        <a:lstStyle/>
        <a:p>
          <a:endParaRPr lang="es-ES"/>
        </a:p>
      </dgm:t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10.11.2021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‹Nº›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A96408-2F8E-44C6-AF57-3DEF9769FF6E}"/>
              </a:ext>
            </a:extLst>
          </p:cNvPr>
          <p:cNvSpPr txBox="1">
            <a:spLocks/>
          </p:cNvSpPr>
          <p:nvPr/>
        </p:nvSpPr>
        <p:spPr>
          <a:xfrm>
            <a:off x="1828121" y="3687468"/>
            <a:ext cx="4594468" cy="528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chemeClr val="tx1"/>
                </a:solidFill>
              </a:rPr>
              <a:t>Project Proposal: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798764" y="5197318"/>
            <a:ext cx="4594468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6176145" y="3373733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/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17699" y="2442054"/>
            <a:ext cx="9105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for</a:t>
            </a:r>
            <a:r>
              <a:rPr lang="es-ES" sz="1200" dirty="0"/>
              <a:t> are =  {'C': 100, 'gamma': 0.001, '</a:t>
            </a:r>
            <a:r>
              <a:rPr lang="es-ES" sz="1200" dirty="0" err="1"/>
              <a:t>kernel</a:t>
            </a:r>
            <a:r>
              <a:rPr lang="es-ES" sz="1200" dirty="0"/>
              <a:t>': '</a:t>
            </a:r>
            <a:r>
              <a:rPr lang="es-ES" sz="1200" dirty="0" err="1"/>
              <a:t>rbf</a:t>
            </a:r>
            <a:r>
              <a:rPr lang="es-ES" sz="1200" dirty="0"/>
              <a:t>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is</a:t>
            </a:r>
            <a:r>
              <a:rPr lang="es-ES" sz="1200" dirty="0"/>
              <a:t> =  0.67</a:t>
            </a:r>
          </a:p>
          <a:p>
            <a:r>
              <a:rPr lang="es-ES" sz="1200" dirty="0"/>
              <a:t>0.67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are =  {'</a:t>
            </a:r>
            <a:r>
              <a:rPr lang="es-ES" sz="1200" dirty="0" err="1"/>
              <a:t>n_neighbors</a:t>
            </a:r>
            <a:r>
              <a:rPr lang="es-ES" sz="1200" dirty="0"/>
              <a:t>': 30}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0.7266666666666667</a:t>
            </a:r>
          </a:p>
          <a:p>
            <a:endParaRPr lang="es-ES" sz="1200" dirty="0"/>
          </a:p>
          <a:p>
            <a:r>
              <a:rPr lang="es-ES" sz="1200" dirty="0" err="1"/>
              <a:t>Naive</a:t>
            </a:r>
            <a:r>
              <a:rPr lang="es-ES" sz="1200" dirty="0"/>
              <a:t> </a:t>
            </a:r>
            <a:r>
              <a:rPr lang="es-ES" sz="1200" dirty="0" err="1"/>
              <a:t>Bayes</a:t>
            </a:r>
            <a:r>
              <a:rPr lang="es-ES" sz="1200" dirty="0"/>
              <a:t> </a:t>
            </a:r>
            <a:r>
              <a:rPr lang="es-ES" sz="1200" dirty="0" err="1"/>
              <a:t>classifier</a:t>
            </a:r>
            <a:r>
              <a:rPr lang="es-ES" sz="1200" dirty="0"/>
              <a:t>:  0.5841666666666666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DecisionTreeClassifier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gini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15, '</a:t>
            </a:r>
            <a:r>
              <a:rPr lang="es-ES" sz="1200" dirty="0" err="1"/>
              <a:t>max_features</a:t>
            </a:r>
            <a:r>
              <a:rPr lang="es-ES" sz="1200" dirty="0"/>
              <a:t>': 'auto'}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0.6908333333333333</a:t>
            </a:r>
          </a:p>
          <a:p>
            <a:r>
              <a:rPr lang="es-ES" sz="1200" dirty="0"/>
              <a:t>0.6908333333333333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friedman_mse</a:t>
            </a:r>
            <a:r>
              <a:rPr lang="es-ES" sz="1200" dirty="0"/>
              <a:t>', '</a:t>
            </a:r>
            <a:r>
              <a:rPr lang="es-ES" sz="1200" dirty="0" err="1"/>
              <a:t>learning_rate</a:t>
            </a:r>
            <a:r>
              <a:rPr lang="es-ES" sz="1200" dirty="0"/>
              <a:t>': 0.1, '</a:t>
            </a:r>
            <a:r>
              <a:rPr lang="es-ES" sz="1200" dirty="0" err="1"/>
              <a:t>loss</a:t>
            </a:r>
            <a:r>
              <a:rPr lang="es-ES" sz="1200" dirty="0"/>
              <a:t>': '</a:t>
            </a:r>
            <a:r>
              <a:rPr lang="es-ES" sz="1200" dirty="0" err="1"/>
              <a:t>exponential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3,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0.6216666666666667</a:t>
            </a:r>
          </a:p>
          <a:p>
            <a:r>
              <a:rPr lang="es-ES" sz="1200" dirty="0"/>
              <a:t>0.6216666666666667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entropy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50,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0.7591666666666667</a:t>
            </a:r>
          </a:p>
          <a:p>
            <a:r>
              <a:rPr lang="es-ES" sz="1200" dirty="0"/>
              <a:t>0.7591666666666667</a:t>
            </a:r>
          </a:p>
        </p:txBody>
      </p:sp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Conclusions</a:t>
            </a: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3395" y="1882669"/>
            <a:ext cx="93253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Performance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matched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improved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Extracting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/>
              <a:t> </a:t>
            </a:r>
            <a:r>
              <a:rPr lang="es-ES" dirty="0" smtClean="0"/>
              <a:t>a </a:t>
            </a:r>
            <a:r>
              <a:rPr lang="es-ES" dirty="0" err="1" smtClean="0"/>
              <a:t>segmented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yielded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form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whole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imbalance</a:t>
            </a:r>
            <a:r>
              <a:rPr lang="es-ES" dirty="0" smtClean="0"/>
              <a:t> </a:t>
            </a:r>
            <a:r>
              <a:rPr lang="es-ES" dirty="0" err="1" smtClean="0"/>
              <a:t>mitigation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drove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performance </a:t>
            </a:r>
            <a:r>
              <a:rPr lang="es-ES" dirty="0" err="1" smtClean="0"/>
              <a:t>down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V cannel of HSV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recommended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big</a:t>
            </a:r>
            <a:r>
              <a:rPr lang="es-ES" dirty="0" smtClean="0"/>
              <a:t> </a:t>
            </a:r>
            <a:r>
              <a:rPr lang="es-ES" dirty="0" err="1" smtClean="0"/>
              <a:t>datasets</a:t>
            </a:r>
            <a:r>
              <a:rPr lang="es-ES" dirty="0" smtClean="0"/>
              <a:t>,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to be </a:t>
            </a:r>
            <a:r>
              <a:rPr lang="es-ES" dirty="0" err="1" smtClean="0"/>
              <a:t>creative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 err="1" smtClean="0"/>
              <a:t>combination</a:t>
            </a:r>
            <a:r>
              <a:rPr lang="es-ES" dirty="0" smtClean="0"/>
              <a:t> of Color and </a:t>
            </a:r>
            <a:r>
              <a:rPr lang="es-ES" dirty="0" err="1" smtClean="0"/>
              <a:t>Texture</a:t>
            </a:r>
            <a:r>
              <a:rPr lang="es-ES" dirty="0" smtClean="0"/>
              <a:t> </a:t>
            </a:r>
            <a:r>
              <a:rPr lang="es-ES" dirty="0" err="1" smtClean="0"/>
              <a:t>descriptors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Ensemble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works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individual </a:t>
            </a:r>
            <a:r>
              <a:rPr lang="es-ES" dirty="0" err="1" smtClean="0"/>
              <a:t>classifiers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Automating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 pipeline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Grid</a:t>
            </a:r>
            <a:r>
              <a:rPr lang="es-ES" dirty="0" smtClean="0"/>
              <a:t> </a:t>
            </a:r>
            <a:r>
              <a:rPr lang="es-ES" dirty="0" err="1" smtClean="0"/>
              <a:t>Search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433" y="2297609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5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5" y="5609286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2050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3" y="5137167"/>
            <a:ext cx="2203722" cy="16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</a:t>
            </a:r>
            <a:r>
              <a:rPr lang="en-US" sz="4800" dirty="0" smtClean="0"/>
              <a:t>Engineering</a:t>
            </a:r>
            <a:br>
              <a:rPr lang="en-US" sz="4800" dirty="0" smtClean="0"/>
            </a:br>
            <a:r>
              <a:rPr lang="en-US" sz="4800" dirty="0" smtClean="0"/>
              <a:t>-feature extraction-</a:t>
            </a: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6" name="Picture 2" descr="Schematic representation of the Gabor filter banks in 5 scales and 8 orientations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4272541"/>
            <a:ext cx="3058727" cy="2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al binary pattern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93" y="4931850"/>
            <a:ext cx="3143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of HSV color wheel for openCV? - Stack Ove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9" y="4273054"/>
            <a:ext cx="2363720" cy="23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18" t="22234" r="29921" b="23202"/>
          <a:stretch/>
        </p:blipFill>
        <p:spPr>
          <a:xfrm>
            <a:off x="5416062" y="2277209"/>
            <a:ext cx="1424354" cy="1257300"/>
          </a:xfrm>
          <a:prstGeom prst="rect">
            <a:avLst/>
          </a:prstGeom>
        </p:spPr>
      </p:pic>
      <p:sp>
        <p:nvSpPr>
          <p:cNvPr id="11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9280579">
            <a:off x="3192921" y="3451471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5400000">
            <a:off x="6016333" y="3902303"/>
            <a:ext cx="405037" cy="17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2646577">
            <a:off x="7572596" y="3616403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</a:t>
            </a:r>
            <a:r>
              <a:rPr lang="en-US" sz="4800" dirty="0" smtClean="0"/>
              <a:t>Engineering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076" name="Picture 4" descr="The 5 Most Useful Techniques to Handle Imbalanced Datasets - KDnugg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1" y="2991112"/>
            <a:ext cx="5967969" cy="17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OTE. A technique to overcome class imbalance… | by Emilia Orellana | 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92" y="2991112"/>
            <a:ext cx="3936498" cy="1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09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3497</TotalTime>
  <Words>368</Words>
  <Application>Microsoft Office PowerPoint</Application>
  <PresentationFormat>Panorámica</PresentationFormat>
  <Paragraphs>94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Century Gothic (Body)</vt:lpstr>
      <vt:lpstr>Times New Roman</vt:lpstr>
      <vt:lpstr>Wingdings 3</vt:lpstr>
      <vt:lpstr>Wisp</vt:lpstr>
      <vt:lpstr>Presentación de PowerPoint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Extraction</vt:lpstr>
      <vt:lpstr>Feature Engineering -feature extraction-</vt:lpstr>
      <vt:lpstr>Feature Engineering </vt:lpstr>
      <vt:lpstr>Classification -binary-</vt:lpstr>
      <vt:lpstr>Classification -multiclass-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usuari</cp:lastModifiedBy>
  <cp:revision>154</cp:revision>
  <dcterms:created xsi:type="dcterms:W3CDTF">2019-06-29T11:58:54Z</dcterms:created>
  <dcterms:modified xsi:type="dcterms:W3CDTF">2021-11-10T12:40:51Z</dcterms:modified>
</cp:coreProperties>
</file>