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Poppins Light" charset="1" panose="02000000000000000000"/>
      <p:regular r:id="rId14"/>
    </p:embeddedFont>
    <p:embeddedFont>
      <p:font typeface="Poppins Light Bold" charset="1" panose="02000000000000000000"/>
      <p:regular r:id="rId15"/>
    </p:embeddedFont>
    <p:embeddedFont>
      <p:font typeface="Poppins Medium" charset="1" panose="02000000000000000000"/>
      <p:regular r:id="rId16"/>
    </p:embeddedFont>
    <p:embeddedFont>
      <p:font typeface="Poppins Medium Bold" charset="1" panose="02000000000000000000"/>
      <p:regular r:id="rId17"/>
    </p:embeddedFont>
    <p:embeddedFont>
      <p:font typeface="Open Sans Extra Bold" charset="1" panose="020B0906030804020204"/>
      <p:regular r:id="rId18"/>
    </p:embeddedFont>
    <p:embeddedFont>
      <p:font typeface="Open Sans Extra Bold Italics" charset="1" panose="020B0906030804020204"/>
      <p:regular r:id="rId19"/>
    </p:embeddedFont>
    <p:embeddedFont>
      <p:font typeface="Inter" charset="1" panose="020B0502030000000004"/>
      <p:regular r:id="rId20"/>
    </p:embeddedFont>
    <p:embeddedFont>
      <p:font typeface="Inter Bold" charset="1" panose="020B0802030000000004"/>
      <p:regular r:id="rId21"/>
    </p:embeddedFont>
    <p:embeddedFont>
      <p:font typeface="Inter Italics" charset="1" panose="020B0502030000000004"/>
      <p:regular r:id="rId22"/>
    </p:embeddedFont>
    <p:embeddedFont>
      <p:font typeface="Inter Bold Italics" charset="1" panose="020B08020300000000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11892" r="0" b="6289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4270393"/>
            <a:ext cx="18288000" cy="1828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5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4722418"/>
            <a:ext cx="18288000" cy="18288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28700" y="1469595"/>
            <a:ext cx="3252735" cy="102120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5343864" y="1028700"/>
            <a:ext cx="1915436" cy="1902998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615314" y="3436203"/>
            <a:ext cx="14686268" cy="3414594"/>
            <a:chOff x="0" y="0"/>
            <a:chExt cx="19581691" cy="455279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376441"/>
              <a:ext cx="19581691" cy="1675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40"/>
                </a:lnSpc>
              </a:pPr>
              <a:r>
                <a:rPr lang="en-US" sz="8200">
                  <a:solidFill>
                    <a:srgbClr val="131313"/>
                  </a:solidFill>
                  <a:latin typeface="Inter Bold"/>
                </a:rPr>
                <a:t>Med</a:t>
              </a:r>
              <a:r>
                <a:rPr lang="en-US" sz="8200">
                  <a:solidFill>
                    <a:srgbClr val="2AF598"/>
                  </a:solidFill>
                  <a:latin typeface="Inter Bold"/>
                </a:rPr>
                <a:t>Base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47625"/>
              <a:ext cx="19581691" cy="535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000553"/>
              <a:ext cx="19581691" cy="5522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131313"/>
                  </a:solidFill>
                  <a:latin typeface="Poppins Light"/>
                </a:rPr>
                <a:t>Professor: Mario Molinara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15314" y="3437156"/>
            <a:ext cx="14686268" cy="4296609"/>
            <a:chOff x="0" y="0"/>
            <a:chExt cx="19581691" cy="5728812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376441"/>
              <a:ext cx="19581691" cy="1673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40"/>
                </a:lnSpc>
              </a:pPr>
              <a:r>
                <a:rPr lang="en-US" sz="8200">
                  <a:solidFill>
                    <a:srgbClr val="131313"/>
                  </a:solidFill>
                  <a:latin typeface="Inter Bold"/>
                </a:rPr>
                <a:t> Med</a:t>
              </a:r>
              <a:r>
                <a:rPr lang="en-US" sz="8200">
                  <a:solidFill>
                    <a:srgbClr val="2AF598"/>
                  </a:solidFill>
                  <a:latin typeface="Inter Bold"/>
                </a:rPr>
                <a:t>Base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47625"/>
              <a:ext cx="19581691" cy="535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4007538"/>
              <a:ext cx="19581691" cy="17212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>
                  <a:solidFill>
                    <a:srgbClr val="131313"/>
                  </a:solidFill>
                  <a:latin typeface="Poppins Light"/>
                </a:rPr>
                <a:t>Team: Alexandra Albu</a:t>
              </a:r>
            </a:p>
            <a:p>
              <a:pPr algn="r">
                <a:lnSpc>
                  <a:spcPts val="3499"/>
                </a:lnSpc>
              </a:pPr>
              <a:r>
                <a:rPr lang="en-US" sz="2499">
                  <a:solidFill>
                    <a:srgbClr val="131313"/>
                  </a:solidFill>
                  <a:latin typeface="Poppins Light"/>
                </a:rPr>
                <a:t>Manuel Ojeda</a:t>
              </a:r>
            </a:p>
            <a:p>
              <a:pPr algn="r">
                <a:lnSpc>
                  <a:spcPts val="3499"/>
                </a:lnSpc>
              </a:pPr>
              <a:r>
                <a:rPr lang="en-US" sz="2499">
                  <a:solidFill>
                    <a:srgbClr val="131313"/>
                  </a:solidFill>
                  <a:latin typeface="Poppins Light"/>
                </a:rPr>
                <a:t>Alexandru Vasile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0" y="1021295"/>
            <a:ext cx="18288000" cy="1851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4"/>
              </a:lnSpc>
            </a:pPr>
            <a:r>
              <a:rPr lang="en-US" sz="3545">
                <a:solidFill>
                  <a:srgbClr val="131313"/>
                </a:solidFill>
                <a:latin typeface="Poppins Medium"/>
              </a:rPr>
              <a:t>   DISTRIBUTED PROGRAMMING</a:t>
            </a:r>
          </a:p>
          <a:p>
            <a:pPr algn="ctr">
              <a:lnSpc>
                <a:spcPts val="4964"/>
              </a:lnSpc>
            </a:pPr>
            <a:r>
              <a:rPr lang="en-US" sz="3545">
                <a:solidFill>
                  <a:srgbClr val="131313"/>
                </a:solidFill>
                <a:latin typeface="Poppins Medium"/>
              </a:rPr>
              <a:t>AND</a:t>
            </a:r>
          </a:p>
          <a:p>
            <a:pPr algn="ctr">
              <a:lnSpc>
                <a:spcPts val="4964"/>
              </a:lnSpc>
            </a:pPr>
            <a:r>
              <a:rPr lang="en-US" sz="3545">
                <a:solidFill>
                  <a:srgbClr val="131313"/>
                </a:solidFill>
                <a:latin typeface="Poppins Medium"/>
              </a:rPr>
              <a:t>NETWORKING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72071" y="8399780"/>
            <a:ext cx="1343859" cy="858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 Light"/>
              </a:rPr>
              <a:t>Cassino 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 Light"/>
              </a:rPr>
              <a:t>2021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4270393"/>
            <a:ext cx="18288000" cy="1828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5107514"/>
            <a:ext cx="18288000" cy="182880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834752" y="1725845"/>
            <a:ext cx="14618496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49"/>
              </a:lnSpc>
            </a:pPr>
            <a:r>
              <a:rPr lang="en-US" sz="7374">
                <a:solidFill>
                  <a:srgbClr val="131313"/>
                </a:solidFill>
                <a:latin typeface="Inter"/>
              </a:rPr>
              <a:t>Do you have any questions?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13827" y="3523982"/>
            <a:ext cx="2860345" cy="38748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3766122"/>
            <a:ext cx="18288000" cy="1828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4000500"/>
            <a:ext cx="18288000" cy="18288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700" y="1469595"/>
            <a:ext cx="3252735" cy="102120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5343864" y="1028700"/>
            <a:ext cx="1915436" cy="1902998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5502592" y="4295775"/>
            <a:ext cx="7282815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THANK </a:t>
            </a:r>
            <a:r>
              <a:rPr lang="en-US" sz="9000">
                <a:solidFill>
                  <a:srgbClr val="2AF598"/>
                </a:solidFill>
                <a:latin typeface="Open Sans Extra Bold"/>
              </a:rPr>
              <a:t>YOU</a:t>
            </a:r>
            <a:r>
              <a:rPr lang="en-US" sz="9000">
                <a:solidFill>
                  <a:srgbClr val="000000"/>
                </a:solidFill>
                <a:latin typeface="Open Sans Extra Bold"/>
              </a:rPr>
              <a:t>!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4971756"/>
            <a:ext cx="18288000" cy="1828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5288324"/>
            <a:ext cx="18288000" cy="18288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700" y="1469595"/>
            <a:ext cx="3252735" cy="102120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5343864" y="1028700"/>
            <a:ext cx="1915436" cy="1902998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615314" y="3436203"/>
            <a:ext cx="14686268" cy="3414594"/>
            <a:chOff x="0" y="0"/>
            <a:chExt cx="19581691" cy="455279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376441"/>
              <a:ext cx="19581691" cy="1675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40"/>
                </a:lnSpc>
              </a:pPr>
              <a:r>
                <a:rPr lang="en-US" sz="8200">
                  <a:solidFill>
                    <a:srgbClr val="131313"/>
                  </a:solidFill>
                  <a:latin typeface="Inter Bold"/>
                </a:rPr>
                <a:t>Med</a:t>
              </a:r>
              <a:r>
                <a:rPr lang="en-US" sz="8200">
                  <a:solidFill>
                    <a:srgbClr val="2AF598"/>
                  </a:solidFill>
                  <a:latin typeface="Inter Bold"/>
                </a:rPr>
                <a:t>Base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47625"/>
              <a:ext cx="19581691" cy="535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000553"/>
              <a:ext cx="19581691" cy="5522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131313"/>
                  </a:solidFill>
                  <a:latin typeface="Poppins Light"/>
                </a:rPr>
                <a:t>Professor: Mario Molinara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15314" y="3436203"/>
            <a:ext cx="14686268" cy="4298514"/>
            <a:chOff x="0" y="0"/>
            <a:chExt cx="19581691" cy="5731352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376441"/>
              <a:ext cx="19581691" cy="1675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40"/>
                </a:lnSpc>
              </a:pPr>
              <a:r>
                <a:rPr lang="en-US" sz="8200">
                  <a:solidFill>
                    <a:srgbClr val="131313"/>
                  </a:solidFill>
                  <a:latin typeface="Inter Bold"/>
                </a:rPr>
                <a:t>Med</a:t>
              </a:r>
              <a:r>
                <a:rPr lang="en-US" sz="8200">
                  <a:solidFill>
                    <a:srgbClr val="2AF598"/>
                  </a:solidFill>
                  <a:latin typeface="Inter Bold"/>
                </a:rPr>
                <a:t>Base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47625"/>
              <a:ext cx="19581691" cy="535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4010078"/>
              <a:ext cx="19581691" cy="17212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>
                  <a:solidFill>
                    <a:srgbClr val="131313"/>
                  </a:solidFill>
                  <a:latin typeface="Poppins Light"/>
                </a:rPr>
                <a:t>Team: Alexandra Albu</a:t>
              </a:r>
            </a:p>
            <a:p>
              <a:pPr algn="r">
                <a:lnSpc>
                  <a:spcPts val="3499"/>
                </a:lnSpc>
              </a:pPr>
              <a:r>
                <a:rPr lang="en-US" sz="2499">
                  <a:solidFill>
                    <a:srgbClr val="131313"/>
                  </a:solidFill>
                  <a:latin typeface="Poppins Light"/>
                </a:rPr>
                <a:t>Manuel Ojeda</a:t>
              </a:r>
            </a:p>
            <a:p>
              <a:pPr algn="r">
                <a:lnSpc>
                  <a:spcPts val="3499"/>
                </a:lnSpc>
              </a:pPr>
              <a:r>
                <a:rPr lang="en-US" sz="2499">
                  <a:solidFill>
                    <a:srgbClr val="131313"/>
                  </a:solidFill>
                  <a:latin typeface="Poppins Light"/>
                </a:rPr>
                <a:t>Alexandru Vasile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0" y="1021295"/>
            <a:ext cx="18288000" cy="1851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4"/>
              </a:lnSpc>
            </a:pPr>
            <a:r>
              <a:rPr lang="en-US" sz="3545">
                <a:solidFill>
                  <a:srgbClr val="131313"/>
                </a:solidFill>
                <a:latin typeface="Poppins Medium"/>
              </a:rPr>
              <a:t>   DISTRIBUTED PROGRAMMING</a:t>
            </a:r>
          </a:p>
          <a:p>
            <a:pPr algn="ctr">
              <a:lnSpc>
                <a:spcPts val="4964"/>
              </a:lnSpc>
            </a:pPr>
            <a:r>
              <a:rPr lang="en-US" sz="3545">
                <a:solidFill>
                  <a:srgbClr val="131313"/>
                </a:solidFill>
                <a:latin typeface="Poppins Medium"/>
              </a:rPr>
              <a:t>AND</a:t>
            </a:r>
          </a:p>
          <a:p>
            <a:pPr algn="ctr">
              <a:lnSpc>
                <a:spcPts val="4964"/>
              </a:lnSpc>
            </a:pPr>
            <a:r>
              <a:rPr lang="en-US" sz="3545">
                <a:solidFill>
                  <a:srgbClr val="131313"/>
                </a:solidFill>
                <a:latin typeface="Poppins Medium"/>
              </a:rPr>
              <a:t>NETWORKING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72071" y="8399780"/>
            <a:ext cx="1343859" cy="858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 Light"/>
              </a:rPr>
              <a:t>Cassino 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 Light"/>
              </a:rPr>
              <a:t>2021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4400639"/>
            <a:ext cx="18288000" cy="1828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4565925"/>
            <a:ext cx="18288000" cy="182880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28700" y="4356036"/>
            <a:ext cx="16230600" cy="4102570"/>
            <a:chOff x="0" y="0"/>
            <a:chExt cx="21640800" cy="547009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52400"/>
              <a:ext cx="21640800" cy="4633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1252215" indent="-626107" lvl="1">
                <a:lnSpc>
                  <a:spcPts val="5393"/>
                </a:lnSpc>
                <a:buFont typeface="Arial"/>
                <a:buChar char="•"/>
              </a:pPr>
              <a:r>
                <a:rPr lang="en-US" sz="5800" spc="-116">
                  <a:solidFill>
                    <a:srgbClr val="131313"/>
                  </a:solidFill>
                  <a:latin typeface="Poppins Light Italics"/>
                </a:rPr>
                <a:t>Mission</a:t>
              </a:r>
            </a:p>
            <a:p>
              <a:pPr marL="1252215" indent="-626107" lvl="1">
                <a:lnSpc>
                  <a:spcPts val="5393"/>
                </a:lnSpc>
                <a:buFont typeface="Arial"/>
                <a:buChar char="•"/>
              </a:pPr>
              <a:r>
                <a:rPr lang="en-US" sz="5800" spc="-116">
                  <a:solidFill>
                    <a:srgbClr val="131313"/>
                  </a:solidFill>
                  <a:latin typeface="Poppins Light Italics"/>
                </a:rPr>
                <a:t>Features</a:t>
              </a:r>
            </a:p>
            <a:p>
              <a:pPr marL="1252215" indent="-626107" lvl="1">
                <a:lnSpc>
                  <a:spcPts val="5393"/>
                </a:lnSpc>
                <a:buFont typeface="Arial"/>
                <a:buChar char="•"/>
              </a:pPr>
              <a:r>
                <a:rPr lang="en-US" sz="5800" spc="-116">
                  <a:solidFill>
                    <a:srgbClr val="131313"/>
                  </a:solidFill>
                  <a:latin typeface="Poppins Light Italics"/>
                </a:rPr>
                <a:t>Technologies</a:t>
              </a:r>
            </a:p>
            <a:p>
              <a:pPr marL="1252215" indent="-626107" lvl="1">
                <a:lnSpc>
                  <a:spcPts val="5393"/>
                </a:lnSpc>
                <a:buFont typeface="Arial"/>
                <a:buChar char="•"/>
              </a:pPr>
              <a:r>
                <a:rPr lang="en-US" sz="5800" spc="-116">
                  <a:solidFill>
                    <a:srgbClr val="131313"/>
                  </a:solidFill>
                  <a:latin typeface="Poppins Light Italics"/>
                </a:rPr>
                <a:t>Contribution</a:t>
              </a:r>
            </a:p>
            <a:p>
              <a:pPr marL="1252215" indent="-626107" lvl="1">
                <a:lnSpc>
                  <a:spcPts val="5393"/>
                </a:lnSpc>
                <a:buFont typeface="Arial"/>
                <a:buChar char="•"/>
              </a:pPr>
              <a:r>
                <a:rPr lang="en-US" sz="5799" spc="-115">
                  <a:solidFill>
                    <a:srgbClr val="131313"/>
                  </a:solidFill>
                  <a:latin typeface="Poppins Light Italics"/>
                </a:rPr>
                <a:t>Demo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7757" y="4908329"/>
              <a:ext cx="19105111" cy="5617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0" y="866775"/>
            <a:ext cx="18288000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31313"/>
                </a:solidFill>
                <a:latin typeface="Poppins Medium"/>
              </a:rPr>
              <a:t>Contents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343864" y="1028700"/>
            <a:ext cx="1915436" cy="190299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28700" y="1469595"/>
            <a:ext cx="3252735" cy="10212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4219966"/>
            <a:ext cx="18288000" cy="1828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4608310"/>
            <a:ext cx="18288000" cy="182880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8383241" y="3389256"/>
            <a:ext cx="8508336" cy="5869044"/>
            <a:chOff x="0" y="0"/>
            <a:chExt cx="5009917" cy="3455837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009917" cy="3455837"/>
            </a:xfrm>
            <a:custGeom>
              <a:avLst/>
              <a:gdLst/>
              <a:ahLst/>
              <a:cxnLst/>
              <a:rect r="r" b="b" t="t" l="l"/>
              <a:pathLst>
                <a:path h="3455837" w="5009917">
                  <a:moveTo>
                    <a:pt x="4885456" y="3455837"/>
                  </a:moveTo>
                  <a:lnTo>
                    <a:pt x="124460" y="3455837"/>
                  </a:lnTo>
                  <a:cubicBezTo>
                    <a:pt x="55880" y="3455837"/>
                    <a:pt x="0" y="3399957"/>
                    <a:pt x="0" y="333137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85457" y="0"/>
                  </a:lnTo>
                  <a:cubicBezTo>
                    <a:pt x="4954037" y="0"/>
                    <a:pt x="5009917" y="55880"/>
                    <a:pt x="5009917" y="124460"/>
                  </a:cubicBezTo>
                  <a:lnTo>
                    <a:pt x="5009917" y="3331377"/>
                  </a:lnTo>
                  <a:cubicBezTo>
                    <a:pt x="5009917" y="3399957"/>
                    <a:pt x="4954037" y="3455837"/>
                    <a:pt x="4885457" y="3455837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42456" y="5237603"/>
            <a:ext cx="5459428" cy="341462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642456" y="1763177"/>
            <a:ext cx="6388082" cy="135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59"/>
              </a:lnSpc>
            </a:pPr>
            <a:r>
              <a:rPr lang="en-US" sz="8799">
                <a:solidFill>
                  <a:srgbClr val="131313"/>
                </a:solidFill>
                <a:latin typeface="Inter Bold"/>
              </a:rPr>
              <a:t>MISSION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32184" y="4469015"/>
            <a:ext cx="7665365" cy="4292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73"/>
              </a:lnSpc>
            </a:pPr>
            <a:r>
              <a:rPr lang="en-US" sz="3480">
                <a:solidFill>
                  <a:srgbClr val="000000"/>
                </a:solidFill>
                <a:latin typeface="Poppins Light"/>
              </a:rPr>
              <a:t>Aid medical staff by providing a </a:t>
            </a:r>
            <a:r>
              <a:rPr lang="en-US" sz="3480">
                <a:solidFill>
                  <a:srgbClr val="2AF598"/>
                </a:solidFill>
                <a:latin typeface="Poppins Light Bold"/>
              </a:rPr>
              <a:t>centralised</a:t>
            </a:r>
            <a:r>
              <a:rPr lang="en-US" sz="3480">
                <a:solidFill>
                  <a:srgbClr val="2AF598"/>
                </a:solidFill>
                <a:latin typeface="Poppins Light"/>
              </a:rPr>
              <a:t> </a:t>
            </a:r>
            <a:r>
              <a:rPr lang="en-US" sz="3480">
                <a:solidFill>
                  <a:srgbClr val="131313"/>
                </a:solidFill>
                <a:latin typeface="Poppins Light"/>
              </a:rPr>
              <a:t>database.</a:t>
            </a:r>
          </a:p>
          <a:p>
            <a:pPr>
              <a:lnSpc>
                <a:spcPts val="4873"/>
              </a:lnSpc>
            </a:pPr>
          </a:p>
          <a:p>
            <a:pPr>
              <a:lnSpc>
                <a:spcPts val="4873"/>
              </a:lnSpc>
            </a:pPr>
            <a:r>
              <a:rPr lang="en-US" sz="3480">
                <a:solidFill>
                  <a:srgbClr val="131313"/>
                </a:solidFill>
                <a:latin typeface="Poppins Light"/>
              </a:rPr>
              <a:t>We save lives by </a:t>
            </a:r>
            <a:r>
              <a:rPr lang="en-US" sz="3480">
                <a:solidFill>
                  <a:srgbClr val="2AF598"/>
                </a:solidFill>
                <a:latin typeface="Poppins Light Bold"/>
              </a:rPr>
              <a:t>predicting</a:t>
            </a:r>
            <a:r>
              <a:rPr lang="en-US" sz="3480">
                <a:solidFill>
                  <a:srgbClr val="131313"/>
                </a:solidFill>
                <a:latin typeface="Poppins Light"/>
              </a:rPr>
              <a:t> chances of patient </a:t>
            </a:r>
            <a:r>
              <a:rPr lang="en-US" sz="3480">
                <a:solidFill>
                  <a:srgbClr val="2AF598"/>
                </a:solidFill>
                <a:latin typeface="Poppins Light Bold"/>
              </a:rPr>
              <a:t>cardiac arrest risk</a:t>
            </a:r>
            <a:r>
              <a:rPr lang="en-US" sz="3480">
                <a:solidFill>
                  <a:srgbClr val="131313"/>
                </a:solidFill>
                <a:latin typeface="Poppins Light"/>
              </a:rPr>
              <a:t>.</a:t>
            </a:r>
          </a:p>
          <a:p>
            <a:pPr>
              <a:lnSpc>
                <a:spcPts val="4873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4094603"/>
            <a:ext cx="18288000" cy="1828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5732951"/>
            <a:ext cx="18288000" cy="182880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9490580" y="1772702"/>
            <a:ext cx="6953997" cy="966761"/>
            <a:chOff x="0" y="0"/>
            <a:chExt cx="4750317" cy="6604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4750317" cy="660400"/>
            </a:xfrm>
            <a:custGeom>
              <a:avLst/>
              <a:gdLst/>
              <a:ahLst/>
              <a:cxnLst/>
              <a:rect r="r" b="b" t="t" l="l"/>
              <a:pathLst>
                <a:path h="660400" w="4750317">
                  <a:moveTo>
                    <a:pt x="462585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535940"/>
                  </a:lnTo>
                  <a:cubicBezTo>
                    <a:pt x="4750317" y="604520"/>
                    <a:pt x="4694437" y="660400"/>
                    <a:pt x="4625857" y="660400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831508" y="2025577"/>
            <a:ext cx="6303346" cy="41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131313"/>
                </a:solidFill>
                <a:latin typeface="Inter"/>
              </a:rPr>
              <a:t>Responsive Pages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490580" y="2927669"/>
            <a:ext cx="6953997" cy="966761"/>
            <a:chOff x="0" y="0"/>
            <a:chExt cx="4750317" cy="66040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4750317" cy="660400"/>
            </a:xfrm>
            <a:custGeom>
              <a:avLst/>
              <a:gdLst/>
              <a:ahLst/>
              <a:cxnLst/>
              <a:rect r="r" b="b" t="t" l="l"/>
              <a:pathLst>
                <a:path h="660400" w="4750317">
                  <a:moveTo>
                    <a:pt x="462585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535940"/>
                  </a:lnTo>
                  <a:cubicBezTo>
                    <a:pt x="4750317" y="604520"/>
                    <a:pt x="4694437" y="660400"/>
                    <a:pt x="4625857" y="660400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490580" y="4082636"/>
            <a:ext cx="6953997" cy="966761"/>
            <a:chOff x="0" y="0"/>
            <a:chExt cx="4750317" cy="6604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4750317" cy="660400"/>
            </a:xfrm>
            <a:custGeom>
              <a:avLst/>
              <a:gdLst/>
              <a:ahLst/>
              <a:cxnLst/>
              <a:rect r="r" b="b" t="t" l="l"/>
              <a:pathLst>
                <a:path h="660400" w="4750317">
                  <a:moveTo>
                    <a:pt x="462585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535940"/>
                  </a:lnTo>
                  <a:cubicBezTo>
                    <a:pt x="4750317" y="604520"/>
                    <a:pt x="4694437" y="660400"/>
                    <a:pt x="4625857" y="660400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9831508" y="4335511"/>
            <a:ext cx="6303346" cy="41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131313"/>
                </a:solidFill>
                <a:latin typeface="Inter"/>
              </a:rPr>
              <a:t>Register Doctors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490580" y="5237603"/>
            <a:ext cx="6953997" cy="966761"/>
            <a:chOff x="0" y="0"/>
            <a:chExt cx="4750317" cy="66040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4750317" cy="660400"/>
            </a:xfrm>
            <a:custGeom>
              <a:avLst/>
              <a:gdLst/>
              <a:ahLst/>
              <a:cxnLst/>
              <a:rect r="r" b="b" t="t" l="l"/>
              <a:pathLst>
                <a:path h="660400" w="4750317">
                  <a:moveTo>
                    <a:pt x="462585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535940"/>
                  </a:lnTo>
                  <a:cubicBezTo>
                    <a:pt x="4750317" y="604520"/>
                    <a:pt x="4694437" y="660400"/>
                    <a:pt x="4625857" y="660400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9831508" y="5490479"/>
            <a:ext cx="6303346" cy="41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131313"/>
                </a:solidFill>
                <a:latin typeface="Inter"/>
              </a:rPr>
              <a:t>Login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490580" y="6392570"/>
            <a:ext cx="6953997" cy="966761"/>
            <a:chOff x="0" y="0"/>
            <a:chExt cx="4750317" cy="660400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4750317" cy="660400"/>
            </a:xfrm>
            <a:custGeom>
              <a:avLst/>
              <a:gdLst/>
              <a:ahLst/>
              <a:cxnLst/>
              <a:rect r="r" b="b" t="t" l="l"/>
              <a:pathLst>
                <a:path h="660400" w="4750317">
                  <a:moveTo>
                    <a:pt x="462585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535940"/>
                  </a:lnTo>
                  <a:cubicBezTo>
                    <a:pt x="4750317" y="604520"/>
                    <a:pt x="4694437" y="660400"/>
                    <a:pt x="4625857" y="660400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9831508" y="6645446"/>
            <a:ext cx="6303346" cy="41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131313"/>
                </a:solidFill>
                <a:latin typeface="Inter"/>
              </a:rPr>
              <a:t>CRUD for patients' data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490580" y="7547538"/>
            <a:ext cx="6953997" cy="966761"/>
            <a:chOff x="0" y="0"/>
            <a:chExt cx="4750317" cy="660400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4750317" cy="660400"/>
            </a:xfrm>
            <a:custGeom>
              <a:avLst/>
              <a:gdLst/>
              <a:ahLst/>
              <a:cxnLst/>
              <a:rect r="r" b="b" t="t" l="l"/>
              <a:pathLst>
                <a:path h="660400" w="4750317">
                  <a:moveTo>
                    <a:pt x="462585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535940"/>
                  </a:lnTo>
                  <a:cubicBezTo>
                    <a:pt x="4750317" y="604520"/>
                    <a:pt x="4694437" y="660400"/>
                    <a:pt x="4625857" y="660400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9831508" y="7800413"/>
            <a:ext cx="6303346" cy="41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131313"/>
                </a:solidFill>
                <a:latin typeface="Inter"/>
              </a:rPr>
              <a:t>Deep Learning for Cardiac Arrest Risk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42456" y="1763177"/>
            <a:ext cx="6388082" cy="135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59"/>
              </a:lnSpc>
            </a:pPr>
            <a:r>
              <a:rPr lang="en-US" sz="8799">
                <a:solidFill>
                  <a:srgbClr val="131313"/>
                </a:solidFill>
                <a:latin typeface="Inter Bold"/>
              </a:rPr>
              <a:t>FEATURES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583545" y="3922342"/>
            <a:ext cx="3636033" cy="4291456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9831508" y="3180544"/>
            <a:ext cx="6303346" cy="41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131313"/>
                </a:solidFill>
                <a:latin typeface="Inter"/>
              </a:rPr>
              <a:t>Intuitive Navigation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4490285"/>
            <a:ext cx="18288000" cy="1828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4162509"/>
            <a:ext cx="18288000" cy="18288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974149" y="747481"/>
            <a:ext cx="12339701" cy="87920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4270393"/>
            <a:ext cx="18288000" cy="1828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4490285"/>
            <a:ext cx="18288000" cy="182880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439529" y="5772150"/>
            <a:ext cx="9540580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200"/>
              </a:lnSpc>
            </a:pPr>
            <a:r>
              <a:rPr lang="en-US" sz="1200">
                <a:solidFill>
                  <a:srgbClr val="131313"/>
                </a:solidFill>
                <a:latin typeface="Poppins Medium Bold"/>
              </a:rPr>
              <a:t> Technologies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98827" y="-197455"/>
            <a:ext cx="4522539" cy="6172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92065" y="6012742"/>
            <a:ext cx="5122913" cy="307374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62808" y="-330776"/>
            <a:ext cx="2055611" cy="271775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327292" y="-644511"/>
            <a:ext cx="3993368" cy="28534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4440338"/>
            <a:ext cx="18288000" cy="1828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4681265"/>
            <a:ext cx="18288000" cy="18288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18189" y="5842734"/>
            <a:ext cx="5211620" cy="234923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8867399" y="5893264"/>
            <a:ext cx="4513455" cy="224817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005157" y="1681883"/>
            <a:ext cx="2237939" cy="259471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62892" y="1681883"/>
            <a:ext cx="2745627" cy="218651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4262892" y="5613545"/>
            <a:ext cx="2807617" cy="2807617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618189" y="1805708"/>
            <a:ext cx="5578317" cy="1737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99"/>
              </a:lnSpc>
            </a:pPr>
            <a:r>
              <a:rPr lang="en-US" sz="6699" spc="-66">
                <a:solidFill>
                  <a:srgbClr val="131313"/>
                </a:solidFill>
                <a:latin typeface="Inter"/>
              </a:rPr>
              <a:t>Frontend</a:t>
            </a:r>
          </a:p>
          <a:p>
            <a:pPr>
              <a:lnSpc>
                <a:spcPts val="6699"/>
              </a:lnSpc>
            </a:pPr>
            <a:r>
              <a:rPr lang="en-US" sz="6699" spc="-66">
                <a:solidFill>
                  <a:srgbClr val="131313"/>
                </a:solidFill>
                <a:latin typeface="Inter"/>
              </a:rPr>
              <a:t>Technologies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4270393"/>
            <a:ext cx="18288000" cy="1828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4490285"/>
            <a:ext cx="18288000" cy="18288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18189" y="5855085"/>
            <a:ext cx="4924509" cy="301860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9144000" y="1681883"/>
            <a:ext cx="6544333" cy="229490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144000" y="5470472"/>
            <a:ext cx="6733917" cy="378782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253556" y="3976791"/>
            <a:ext cx="5653775" cy="1714371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618189" y="1805708"/>
            <a:ext cx="5578317" cy="1737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99"/>
              </a:lnSpc>
            </a:pPr>
            <a:r>
              <a:rPr lang="en-US" sz="6699" spc="-66">
                <a:solidFill>
                  <a:srgbClr val="131313"/>
                </a:solidFill>
                <a:latin typeface="Inter"/>
              </a:rPr>
              <a:t>Backend</a:t>
            </a:r>
          </a:p>
          <a:p>
            <a:pPr>
              <a:lnSpc>
                <a:spcPts val="6699"/>
              </a:lnSpc>
            </a:pPr>
            <a:r>
              <a:rPr lang="en-US" sz="6699" spc="-66">
                <a:solidFill>
                  <a:srgbClr val="131313"/>
                </a:solidFill>
                <a:latin typeface="Inter"/>
              </a:rPr>
              <a:t>Technologies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DAEiI3DGknU</dc:identifier>
  <dcterms:modified xsi:type="dcterms:W3CDTF">2011-08-01T06:04:30Z</dcterms:modified>
  <cp:revision>1</cp:revision>
  <dc:title>DPN</dc:title>
</cp:coreProperties>
</file>