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02" r:id="rId1"/>
  </p:sldMasterIdLst>
  <p:notesMasterIdLst>
    <p:notesMasterId r:id="rId12"/>
  </p:notesMasterIdLst>
  <p:handoutMasterIdLst>
    <p:handoutMasterId r:id="rId13"/>
  </p:handoutMasterIdLst>
  <p:sldIdLst>
    <p:sldId id="445" r:id="rId2"/>
    <p:sldId id="491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</p:sldIdLst>
  <p:sldSz cx="10080625" cy="7559675"/>
  <p:notesSz cx="6797675" cy="9928225"/>
  <p:defaultTextStyle>
    <a:defPPr>
      <a:defRPr lang="en-GB"/>
    </a:defPPr>
    <a:lvl1pPr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620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431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242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052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052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063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9073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6083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2">
          <p15:clr>
            <a:srgbClr val="A4A3A4"/>
          </p15:clr>
        </p15:guide>
        <p15:guide id="2" pos="1889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776AF7B-DD3B-0112-FAD9-16122D0FA510}" name="Alexandru-Petru Vasile" initials="AV" userId="7346f48cd5dd5f4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E26"/>
    <a:srgbClr val="BEE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510" autoAdjust="0"/>
  </p:normalViewPr>
  <p:slideViewPr>
    <p:cSldViewPr snapToGrid="0">
      <p:cViewPr varScale="1">
        <p:scale>
          <a:sx n="57" d="100"/>
          <a:sy n="57" d="100"/>
        </p:scale>
        <p:origin x="72" y="341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0" y="-926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42"/>
        <p:guide pos="18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D4336-9A6F-4360-8218-0BE269D7767F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A9F96-A97A-4017-A787-4F95F4E827B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462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2475"/>
            <a:ext cx="4960938" cy="3722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0984" y="4715406"/>
            <a:ext cx="5435708" cy="44659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a-E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47253" y="1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430813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47253" y="9430813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E38828A0-2C15-4826-B166-0B0F0FA5288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5833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642" indent="-285632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2524" indent="-228506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599537" indent="-228506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6547" indent="-228506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5052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6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7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D9DE2E-8F09-45B6-968F-250857F8110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98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three failed trials were mainly due to the absence of muscular tone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E38828A0-2C15-4826-B166-0B0F0FA52889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50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756044" y="1996446"/>
            <a:ext cx="8568531" cy="16204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/>
              <a:t>Medical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Segmentation</a:t>
            </a:r>
            <a:r>
              <a:rPr lang="es-ES" dirty="0"/>
              <a:t> and </a:t>
            </a:r>
            <a:r>
              <a:rPr lang="es-ES" dirty="0" err="1"/>
              <a:t>Applications</a:t>
            </a:r>
            <a:r>
              <a:rPr lang="es-ES" dirty="0"/>
              <a:t> (MISA)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950491" y="4241859"/>
            <a:ext cx="8568530" cy="1931917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Xavier </a:t>
            </a:r>
            <a:r>
              <a:rPr lang="es-ES" dirty="0" err="1"/>
              <a:t>Lladó</a:t>
            </a:r>
            <a:r>
              <a:rPr lang="es-ES" dirty="0"/>
              <a:t>, Robert Martí, José Bernal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267C-2E96-4E25-A6E0-0C0F380BEDD2}" type="datetime1">
              <a:rPr lang="es-ES" smtClean="0"/>
              <a:t>06/12/2021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5967"/>
            <a:ext cx="10080625" cy="2153708"/>
          </a:xfrm>
          <a:prstGeom prst="rect">
            <a:avLst/>
          </a:prstGeom>
        </p:spPr>
      </p:pic>
      <p:pic>
        <p:nvPicPr>
          <p:cNvPr id="8" name="Picture 2" descr="http://www.udg.edu/Portals/186/Users/252/08/508/centrat_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01" y="6173776"/>
            <a:ext cx="2444403" cy="6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59" y="610547"/>
            <a:ext cx="28575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4031" y="1230087"/>
            <a:ext cx="9072563" cy="574034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09" b="50000"/>
          <a:stretch/>
        </p:blipFill>
        <p:spPr bwMode="auto">
          <a:xfrm>
            <a:off x="0" y="1042320"/>
            <a:ext cx="10080625" cy="1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147" y="195256"/>
            <a:ext cx="685179" cy="4214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147" y="6891768"/>
            <a:ext cx="955546" cy="63234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5"/>
          <a:srcRect l="3238"/>
          <a:stretch/>
        </p:blipFill>
        <p:spPr>
          <a:xfrm>
            <a:off x="50006" y="617754"/>
            <a:ext cx="693146" cy="255598"/>
          </a:xfrm>
          <a:prstGeom prst="rect">
            <a:avLst/>
          </a:prstGeom>
        </p:spPr>
      </p:pic>
      <p:sp>
        <p:nvSpPr>
          <p:cNvPr id="11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2EC8-D9EB-47E9-8892-A21ACDB4EC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23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0E8A-6B52-4EEC-9439-28C95F2215F9}" type="datetime1">
              <a:rPr lang="es-ES" smtClean="0"/>
              <a:t>06/12/2021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2EC8-D9EB-47E9-8892-A21ACDB4EC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53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</p:sldLayoutIdLst>
  <p:hf hdr="0" ftr="0" dt="0"/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Alexandru</a:t>
            </a:r>
            <a:r>
              <a:rPr lang="es-ES" dirty="0"/>
              <a:t> </a:t>
            </a:r>
            <a:r>
              <a:rPr lang="es-ES" dirty="0" err="1"/>
              <a:t>Vasile</a:t>
            </a:r>
            <a:r>
              <a:rPr lang="es-ES" dirty="0"/>
              <a:t>, Manuel Ojeda</a:t>
            </a:r>
            <a:endParaRPr lang="en-GB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756044" y="1996445"/>
            <a:ext cx="8568531" cy="2356479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Design, Fabrication, and Testing of a Capsule With Hybrid Locomotion for Gastrointestinal Tract Exploration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51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CFF05-43DA-43E7-941E-F773BA1D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9E2414-F00C-486C-9279-E49EBB55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Miniaturized mechanism</a:t>
            </a:r>
          </a:p>
          <a:p>
            <a:r>
              <a:rPr lang="en-US" dirty="0"/>
              <a:t>New leg shapes to minimize local tissue stresses </a:t>
            </a:r>
          </a:p>
          <a:p>
            <a:r>
              <a:rPr lang="en-US" dirty="0"/>
              <a:t>Real-time wireless vision module, not commercially available at the moment of experiments</a:t>
            </a:r>
          </a:p>
          <a:p>
            <a:r>
              <a:rPr lang="en-US" dirty="0"/>
              <a:t>Developing a 20fps real-time wireless camera system for capsule endoscopy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AB482F-E933-4866-9AF6-7978FC9CE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14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431746-95C8-43C6-A28F-BE9C1594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external active locomotion in partially collapsed or </a:t>
            </a:r>
            <a:r>
              <a:rPr lang="en-US" dirty="0" err="1"/>
              <a:t>uncollapsed</a:t>
            </a:r>
            <a:r>
              <a:rPr lang="en-US" dirty="0"/>
              <a:t> regions</a:t>
            </a:r>
          </a:p>
          <a:p>
            <a:r>
              <a:rPr lang="en-US" dirty="0"/>
              <a:t>Characteristics of external magnet: 1.5 kg, 1.21 T, cylindrical shape (diameter=60mm, length=70mm)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209FF1-EFD9-4B90-B1D8-4552D6FA9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EF45F8F-AE30-43AD-BAE4-878B863C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</p:spPr>
        <p:txBody>
          <a:bodyPr>
            <a:normAutofit fontScale="90000"/>
          </a:bodyPr>
          <a:lstStyle/>
          <a:p>
            <a:r>
              <a:rPr lang="en-US" dirty="0"/>
              <a:t>Magnetic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97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C6A1A-4AE5-4380-A846-11161B7E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On-Board Electronics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C6EC6-1650-4157-A99C-A9DD18845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Four-layer circular electronic board (diameter = 10.3 mm, thickness = 2.5 mm) </a:t>
            </a:r>
          </a:p>
          <a:p>
            <a:endParaRPr lang="en-US" dirty="0"/>
          </a:p>
          <a:p>
            <a:r>
              <a:rPr lang="en-US" dirty="0"/>
              <a:t>Deep sleep modality was also implemented</a:t>
            </a:r>
          </a:p>
          <a:p>
            <a:endParaRPr lang="en-US" dirty="0"/>
          </a:p>
          <a:p>
            <a:r>
              <a:rPr lang="en-US" dirty="0"/>
              <a:t>A single rechargeable lithium-ion polymer battery as energy source</a:t>
            </a:r>
          </a:p>
          <a:p>
            <a:endParaRPr lang="en-US" dirty="0"/>
          </a:p>
          <a:p>
            <a:r>
              <a:rPr lang="en-US" dirty="0"/>
              <a:t>Battery is in the range of 18h to 25min, depending on the legged mechanism (180° leg movement consumes 12 min of autonomy)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B5DE7F-CC29-4238-BE03-554E8AAB8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94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420B7F-3392-47FC-B934-D287525C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Human-machine interface is compatible with voice commands</a:t>
            </a:r>
          </a:p>
          <a:p>
            <a:r>
              <a:rPr lang="en-US" dirty="0"/>
              <a:t>Texas Instruments microcontrollers effective for LGI tract telemetry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5FF895-4D80-4ED6-81E0-7AE9BCEA2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2AAAF6-6C97-4B3E-BEC8-423FE56D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097" y="3442569"/>
            <a:ext cx="3488722" cy="3527864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ED269B5-FF3D-4B0E-81D9-949EDD01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</p:spPr>
        <p:txBody>
          <a:bodyPr>
            <a:normAutofit fontScale="90000"/>
          </a:bodyPr>
          <a:lstStyle/>
          <a:p>
            <a:r>
              <a:rPr lang="en-US" dirty="0"/>
              <a:t>On-Board Electronics</a:t>
            </a:r>
          </a:p>
        </p:txBody>
      </p:sp>
    </p:spTree>
    <p:extLst>
      <p:ext uri="{BB962C8B-B14F-4D97-AF65-F5344CB8AC3E}">
        <p14:creationId xmlns:p14="http://schemas.microsoft.com/office/powerpoint/2010/main" val="313294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114FD-5411-4D25-B58D-C19BB82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Packaging and Assembly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CF876-7D2F-41F9-AB5F-0C9D06F9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Chassis and body fabricated in </a:t>
            </a:r>
            <a:r>
              <a:rPr lang="en-US" dirty="0" err="1"/>
              <a:t>Ergal</a:t>
            </a:r>
            <a:r>
              <a:rPr lang="en-US" dirty="0"/>
              <a:t> (aluminum alloy)</a:t>
            </a:r>
          </a:p>
          <a:p>
            <a:r>
              <a:rPr lang="en-US" dirty="0"/>
              <a:t>Cylindrical tank fabricated in </a:t>
            </a:r>
            <a:r>
              <a:rPr lang="en-US" dirty="0" err="1"/>
              <a:t>polyarylether</a:t>
            </a:r>
            <a:r>
              <a:rPr lang="en-US" dirty="0"/>
              <a:t> ether ketone (polymer PEEK)</a:t>
            </a:r>
          </a:p>
          <a:p>
            <a:r>
              <a:rPr lang="en-US" dirty="0"/>
              <a:t>Composed of 60 different parts</a:t>
            </a:r>
          </a:p>
          <a:p>
            <a:r>
              <a:rPr lang="en-US" dirty="0"/>
              <a:t>Assembled measures 14mm diameter, 44mm length, weights 13.5g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764C78-6DFC-46C0-99A7-0D072C947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B603A2-48C0-4C74-9FB9-3851E4473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513" y="3910519"/>
            <a:ext cx="2561597" cy="349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6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6B57D-9834-4D51-AEEA-5A319135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Validation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840A9-871E-4837-BA41-587F7D3A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Legs pulled the cables and an average force of 3.58N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4E535E-9B51-4DBE-AC4A-AB3E1692F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B96753-D4E9-4E4F-AD61-045755552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83" y="2722141"/>
            <a:ext cx="5293658" cy="36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4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82986-0A4D-468D-A403-B71DE44D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preliminary </a:t>
            </a:r>
            <a:r>
              <a:rPr lang="en-US" i="1" dirty="0"/>
              <a:t>in vitro, ex vivo, in vivo</a:t>
            </a:r>
            <a:r>
              <a:rPr lang="en-US" dirty="0"/>
              <a:t> trials for time estimation</a:t>
            </a:r>
          </a:p>
          <a:p>
            <a:r>
              <a:rPr lang="en-US" i="1" dirty="0"/>
              <a:t>In vitro:</a:t>
            </a:r>
            <a:r>
              <a:rPr lang="en-US" dirty="0"/>
              <a:t> 20cm tract of latex colon simulator (Kyoto Kagaku)</a:t>
            </a:r>
          </a:p>
          <a:p>
            <a:r>
              <a:rPr lang="en-US" i="1" dirty="0"/>
              <a:t>Ex vivo: </a:t>
            </a:r>
            <a:r>
              <a:rPr lang="en-US" dirty="0"/>
              <a:t>20cm fresh porcine colon segment</a:t>
            </a:r>
          </a:p>
          <a:p>
            <a:r>
              <a:rPr lang="en-US" i="1" dirty="0"/>
              <a:t>In vivo: </a:t>
            </a:r>
            <a:r>
              <a:rPr lang="en-US" dirty="0"/>
              <a:t>4 female pigs with a weight 25-35 kg</a:t>
            </a:r>
            <a:endParaRPr lang="en-US" i="1" dirty="0"/>
          </a:p>
          <a:p>
            <a:r>
              <a:rPr lang="en-US" dirty="0"/>
              <a:t>The capsule was observed by a gastroscope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6FE44D-A85B-4436-9CE0-F65C15F76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8EB3A1D-F9E0-423C-AB0E-33A6BDC0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Experimental Validation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EB4A07-8AC8-4CB7-BF9B-6B8FCE10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41" y="4334835"/>
            <a:ext cx="6619741" cy="26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6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AA5B87-3B13-47A6-84B6-E6D54BA5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The magnetic field can move and steer the capsule in collapsed regions</a:t>
            </a:r>
          </a:p>
          <a:p>
            <a:r>
              <a:rPr lang="en-US" sz="2700" dirty="0"/>
              <a:t>The legged mechanism can lift and distend collapsed regions</a:t>
            </a:r>
          </a:p>
          <a:p>
            <a:r>
              <a:rPr lang="en-US" sz="2700" i="1" dirty="0"/>
              <a:t>In vitro, </a:t>
            </a:r>
            <a:r>
              <a:rPr lang="en-US" sz="2700" dirty="0"/>
              <a:t>the test took within 10 min and </a:t>
            </a:r>
            <a:r>
              <a:rPr lang="en-US" sz="2700" i="1" dirty="0"/>
              <a:t>Ex vivo</a:t>
            </a:r>
            <a:r>
              <a:rPr lang="en-US" sz="2700" dirty="0"/>
              <a:t> took in 7 cases was within 10 min</a:t>
            </a:r>
          </a:p>
          <a:p>
            <a:r>
              <a:rPr lang="en-US" sz="2700" dirty="0"/>
              <a:t>In six cases, out of ten, the capsule covered the 40 cm in an average of 5 min.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CFF5E0-EA75-4556-8488-D55DE8D9F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8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B2B6370-16A6-4B3B-A2EE-1C706843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Experimental Validation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F6ED10-79E6-44D0-87A8-0186DC554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921" y="4516121"/>
            <a:ext cx="6292782" cy="24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0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981B8-E9E8-4388-9614-D84DA71A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34E64-7CCF-44C9-BC6E-A31E05C2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different solutions for active locomotion merged successfully</a:t>
            </a:r>
          </a:p>
          <a:p>
            <a:r>
              <a:rPr lang="en-US" dirty="0"/>
              <a:t>Comparison with other locomotion modules is power consumption and speed</a:t>
            </a:r>
          </a:p>
          <a:p>
            <a:r>
              <a:rPr lang="en-US" dirty="0"/>
              <a:t>Previous prototypes: 4-leg capsule 3 cm/min, 8-leg capsule 4 cm/min, 12-leg capsule 5 cm/min, hybrid capsule 8 cm/min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77548C-77F7-4691-AA86-D45560A79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599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22356</TotalTime>
  <Words>408</Words>
  <Application>Microsoft Office PowerPoint</Application>
  <PresentationFormat>Personalizado</PresentationFormat>
  <Paragraphs>55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Wingdings</vt:lpstr>
      <vt:lpstr>Tema de Office</vt:lpstr>
      <vt:lpstr>Design, Fabrication, and Testing of a Capsule With Hybrid Locomotion for Gastrointestinal Tract Exploration</vt:lpstr>
      <vt:lpstr>Magnetic System</vt:lpstr>
      <vt:lpstr>On-Board Electronics</vt:lpstr>
      <vt:lpstr>On-Board Electronics</vt:lpstr>
      <vt:lpstr>Packaging and Assembly</vt:lpstr>
      <vt:lpstr>Experimental Validation</vt:lpstr>
      <vt:lpstr>Experimental Validation</vt:lpstr>
      <vt:lpstr>Experimental Validation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Real-Time Systems  Robert Martí (marly@eia.udg.es)   Universitat de Girona Vibot Master.</dc:title>
  <dc:creator>robert</dc:creator>
  <cp:lastModifiedBy>523311033081</cp:lastModifiedBy>
  <cp:revision>382</cp:revision>
  <cp:lastPrinted>2012-03-12T14:04:27Z</cp:lastPrinted>
  <dcterms:modified xsi:type="dcterms:W3CDTF">2021-12-06T18:47:33Z</dcterms:modified>
</cp:coreProperties>
</file>