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96" r:id="rId5"/>
    <p:sldId id="297" r:id="rId6"/>
    <p:sldId id="289" r:id="rId7"/>
    <p:sldId id="258" r:id="rId8"/>
    <p:sldId id="292" r:id="rId9"/>
    <p:sldId id="288" r:id="rId10"/>
    <p:sldId id="290" r:id="rId11"/>
    <p:sldId id="291" r:id="rId12"/>
    <p:sldId id="295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783" autoAdjust="0"/>
  </p:normalViewPr>
  <p:slideViewPr>
    <p:cSldViewPr snapToGrid="0" snapToObjects="1">
      <p:cViewPr>
        <p:scale>
          <a:sx n="100" d="100"/>
          <a:sy n="100" d="100"/>
        </p:scale>
        <p:origin x="-135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6484-ABF8-FC4C-AA32-23683126CA70}" type="datetimeFigureOut">
              <a:rPr lang="en-US" smtClean="0"/>
              <a:t>17/05/21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7F81-ACE8-0A42-BBA5-FDBC89F7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7.emf"/><Relationship Id="rId17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282701"/>
            <a:ext cx="8305800" cy="2317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challenge on </a:t>
            </a:r>
            <a:br>
              <a:rPr lang="en-US" dirty="0" smtClean="0"/>
            </a:br>
            <a:r>
              <a:rPr lang="en-US" dirty="0" smtClean="0"/>
              <a:t>Alzheimer’s Disease </a:t>
            </a:r>
            <a:br>
              <a:rPr lang="en-US" dirty="0" smtClean="0"/>
            </a:br>
            <a:r>
              <a:rPr lang="en-US" dirty="0" smtClean="0"/>
              <a:t>using MRIs and Gene Expression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900"/>
            <a:ext cx="6400800" cy="1752600"/>
          </a:xfrm>
        </p:spPr>
        <p:txBody>
          <a:bodyPr/>
          <a:lstStyle/>
          <a:p>
            <a:r>
              <a:rPr lang="en-US" dirty="0" smtClean="0"/>
              <a:t>May 17,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(version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9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submission will consist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70852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For each binary classification problem</a:t>
            </a:r>
          </a:p>
          <a:p>
            <a:pPr marL="514350" lvl="0" indent="-514350">
              <a:spcBef>
                <a:spcPts val="1128"/>
              </a:spcBef>
              <a:buFont typeface="+mj-lt"/>
              <a:buAutoNum type="arabicPeriod"/>
            </a:pPr>
            <a:r>
              <a:rPr lang="en-US" u="sng" dirty="0" smtClean="0"/>
              <a:t>Two </a:t>
            </a:r>
            <a:r>
              <a:rPr lang="en-US" u="sng" dirty="0" err="1"/>
              <a:t>RData</a:t>
            </a:r>
            <a:r>
              <a:rPr lang="en-US" u="sng" dirty="0"/>
              <a:t> files </a:t>
            </a:r>
            <a:r>
              <a:rPr lang="en-US" dirty="0"/>
              <a:t>whose name are formatted as:   </a:t>
            </a:r>
            <a:endParaRPr lang="it-IT" dirty="0"/>
          </a:p>
          <a:p>
            <a:pPr marL="400050" lvl="1" indent="0">
              <a:buNone/>
            </a:pPr>
            <a:r>
              <a:rPr lang="en-US" i="1" dirty="0"/>
              <a:t>StudentRegistrationNumber_FamilyName</a:t>
            </a:r>
            <a:r>
              <a:rPr lang="en-US" dirty="0"/>
              <a:t>_challenge2_*</a:t>
            </a:r>
            <a:r>
              <a:rPr lang="en-US" dirty="0" err="1"/>
              <a:t>res.Rdata</a:t>
            </a:r>
            <a:r>
              <a:rPr lang="en-US" dirty="0"/>
              <a:t> </a:t>
            </a:r>
            <a:r>
              <a:rPr lang="en-US" i="1" dirty="0"/>
              <a:t>StudentRegistrationNumber_FamilyName</a:t>
            </a:r>
            <a:r>
              <a:rPr lang="en-US" dirty="0"/>
              <a:t>_challenge2_*</a:t>
            </a:r>
            <a:r>
              <a:rPr lang="en-US" dirty="0" err="1"/>
              <a:t>feat.Rdata</a:t>
            </a:r>
            <a:endParaRPr lang="it-IT" dirty="0"/>
          </a:p>
          <a:p>
            <a:pPr marL="400050" lvl="1" indent="0">
              <a:buNone/>
            </a:pPr>
            <a:r>
              <a:rPr lang="en-US" dirty="0" smtClean="0"/>
              <a:t>where </a:t>
            </a:r>
            <a:r>
              <a:rPr lang="en-US" dirty="0"/>
              <a:t>* denotes the classification </a:t>
            </a:r>
            <a:r>
              <a:rPr lang="en-US" dirty="0" smtClean="0"/>
              <a:t>problem </a:t>
            </a:r>
            <a:r>
              <a:rPr lang="en-US" sz="2900" dirty="0" smtClean="0"/>
              <a:t>(</a:t>
            </a:r>
            <a:r>
              <a:rPr lang="en-US" sz="2900" dirty="0"/>
              <a:t>ADCN, ADMCI, or MCICN)</a:t>
            </a:r>
            <a:endParaRPr lang="it-IT" sz="2900" dirty="0"/>
          </a:p>
          <a:p>
            <a:pPr lvl="1"/>
            <a:r>
              <a:rPr lang="en-US" dirty="0"/>
              <a:t>1.a) The first file will contain </a:t>
            </a:r>
            <a:r>
              <a:rPr lang="en-US" dirty="0" smtClean="0"/>
              <a:t>two columns</a:t>
            </a:r>
            <a:endParaRPr lang="it-IT" dirty="0"/>
          </a:p>
          <a:p>
            <a:pPr lvl="2"/>
            <a:r>
              <a:rPr lang="en-US" dirty="0"/>
              <a:t>the ID of the test observation; </a:t>
            </a:r>
            <a:endParaRPr lang="it-IT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predicted label.</a:t>
            </a:r>
            <a:endParaRPr lang="it-IT" dirty="0"/>
          </a:p>
          <a:p>
            <a:pPr lvl="1"/>
            <a:r>
              <a:rPr lang="en-US" dirty="0"/>
              <a:t>1.b) The second file will contain the column index in the training data files (from 2 to end-1) of the selected features.</a:t>
            </a:r>
            <a:r>
              <a:rPr lang="it-IT" dirty="0"/>
              <a:t> </a:t>
            </a:r>
            <a:endParaRPr lang="it-IT" dirty="0" smtClean="0"/>
          </a:p>
          <a:p>
            <a:pPr marL="514350" lvl="0" indent="-514350">
              <a:spcBef>
                <a:spcPts val="1128"/>
              </a:spcBef>
              <a:buFont typeface="+mj-lt"/>
              <a:buAutoNum type="arabicPeriod"/>
            </a:pPr>
            <a:r>
              <a:rPr lang="en-US" u="sng" dirty="0" smtClean="0"/>
              <a:t>A </a:t>
            </a:r>
            <a:r>
              <a:rPr lang="en-US" u="sng" dirty="0"/>
              <a:t>presentation in PDF</a:t>
            </a:r>
            <a:r>
              <a:rPr lang="en-US" dirty="0"/>
              <a:t> with up to 6 pages, in which you describe how you obtained the model. </a:t>
            </a:r>
            <a:r>
              <a:rPr lang="en-US" dirty="0" smtClean="0"/>
              <a:t>It </a:t>
            </a:r>
            <a:r>
              <a:rPr lang="en-US" dirty="0"/>
              <a:t>is NOT mandatory to choose the same classification model for the three different binary problems; just choose the one that leads to the most promising results.</a:t>
            </a:r>
            <a:endParaRPr lang="it-IT" dirty="0"/>
          </a:p>
          <a:p>
            <a:pPr marL="514350" lvl="0" indent="-514350">
              <a:spcBef>
                <a:spcPts val="1128"/>
              </a:spcBef>
              <a:buFont typeface="+mj-lt"/>
              <a:buAutoNum type="arabicPeriod"/>
            </a:pPr>
            <a:r>
              <a:rPr lang="en-US" u="sng" dirty="0" smtClean="0"/>
              <a:t>The </a:t>
            </a:r>
            <a:r>
              <a:rPr lang="en-US" u="sng" dirty="0"/>
              <a:t>R macro</a:t>
            </a:r>
            <a:r>
              <a:rPr lang="en-US" dirty="0"/>
              <a:t> </a:t>
            </a:r>
            <a:r>
              <a:rPr lang="en-US" dirty="0" smtClean="0"/>
              <a:t>(script) named </a:t>
            </a:r>
            <a:r>
              <a:rPr lang="en-US" dirty="0" err="1"/>
              <a:t>solution.R</a:t>
            </a:r>
            <a:r>
              <a:rPr lang="en-US" dirty="0"/>
              <a:t> used to obtain the results.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For each </a:t>
            </a:r>
            <a:r>
              <a:rPr lang="en-US" u="sng" dirty="0" smtClean="0"/>
              <a:t>binary problem</a:t>
            </a:r>
            <a:r>
              <a:rPr lang="en-US" dirty="0"/>
              <a:t>, the results will be ranked according to </a:t>
            </a:r>
            <a:endParaRPr lang="en-US" dirty="0" smtClean="0"/>
          </a:p>
          <a:p>
            <a:pPr lvl="1"/>
            <a:r>
              <a:rPr lang="en-US" dirty="0" smtClean="0"/>
              <a:t>AUC (e.g., </a:t>
            </a:r>
            <a:r>
              <a:rPr lang="en-US" dirty="0" err="1" smtClean="0"/>
              <a:t>auc</a:t>
            </a:r>
            <a:r>
              <a:rPr lang="en-US" dirty="0" smtClean="0"/>
              <a:t> </a:t>
            </a:r>
            <a:r>
              <a:rPr lang="en-US" dirty="0"/>
              <a:t>R function from </a:t>
            </a:r>
            <a:r>
              <a:rPr lang="en-US" dirty="0" err="1"/>
              <a:t>pROC</a:t>
            </a:r>
            <a:r>
              <a:rPr lang="en-US" dirty="0"/>
              <a:t>) and </a:t>
            </a:r>
            <a:endParaRPr lang="en-US" dirty="0" smtClean="0"/>
          </a:p>
          <a:p>
            <a:pPr lvl="1"/>
            <a:r>
              <a:rPr lang="en-US" dirty="0" smtClean="0"/>
              <a:t>MCC (e.g., mcc </a:t>
            </a:r>
            <a:r>
              <a:rPr lang="en-US" dirty="0"/>
              <a:t>R function from </a:t>
            </a:r>
            <a:r>
              <a:rPr lang="en-US" dirty="0" err="1"/>
              <a:t>mltools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for each of the three problems there will be two winners, one for each </a:t>
            </a:r>
            <a:r>
              <a:rPr lang="en-US" dirty="0" smtClean="0"/>
              <a:t>metric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9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75445"/>
              </p:ext>
            </p:extLst>
          </p:nvPr>
        </p:nvGraphicFramePr>
        <p:xfrm>
          <a:off x="504825" y="1110786"/>
          <a:ext cx="2264484" cy="66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3" imgW="1422400" imgH="419100" progId="Equation.3">
                  <p:embed/>
                </p:oleObj>
              </mc:Choice>
              <mc:Fallback>
                <p:oleObj name="Equation" r:id="rId3" imgW="1422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1110786"/>
                        <a:ext cx="2264484" cy="667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84301"/>
              </p:ext>
            </p:extLst>
          </p:nvPr>
        </p:nvGraphicFramePr>
        <p:xfrm>
          <a:off x="504825" y="1804240"/>
          <a:ext cx="1483449" cy="66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939800" imgH="419100" progId="Equation.3">
                  <p:embed/>
                </p:oleObj>
              </mc:Choice>
              <mc:Fallback>
                <p:oleObj name="Equation" r:id="rId5" imgW="939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1804240"/>
                        <a:ext cx="1483449" cy="66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10971"/>
              </p:ext>
            </p:extLst>
          </p:nvPr>
        </p:nvGraphicFramePr>
        <p:xfrm>
          <a:off x="504825" y="2532880"/>
          <a:ext cx="1431634" cy="66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927100" imgH="419100" progId="Equation.3">
                  <p:embed/>
                </p:oleObj>
              </mc:Choice>
              <mc:Fallback>
                <p:oleObj name="Equation" r:id="rId7" imgW="927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825" y="2532880"/>
                        <a:ext cx="1431634" cy="66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400360"/>
              </p:ext>
            </p:extLst>
          </p:nvPr>
        </p:nvGraphicFramePr>
        <p:xfrm>
          <a:off x="504825" y="3381328"/>
          <a:ext cx="1308411" cy="61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9" imgW="889000" imgH="419100" progId="Equation.3">
                  <p:embed/>
                </p:oleObj>
              </mc:Choice>
              <mc:Fallback>
                <p:oleObj name="Equation" r:id="rId9" imgW="889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25" y="3381328"/>
                        <a:ext cx="1308411" cy="61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62141"/>
              </p:ext>
            </p:extLst>
          </p:nvPr>
        </p:nvGraphicFramePr>
        <p:xfrm>
          <a:off x="504825" y="4228357"/>
          <a:ext cx="1658402" cy="63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1" imgW="1092200" imgH="419100" progId="Equation.3">
                  <p:embed/>
                </p:oleObj>
              </mc:Choice>
              <mc:Fallback>
                <p:oleObj name="Equation" r:id="rId11" imgW="1092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825" y="4228357"/>
                        <a:ext cx="1658402" cy="637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61654"/>
              </p:ext>
            </p:extLst>
          </p:nvPr>
        </p:nvGraphicFramePr>
        <p:xfrm>
          <a:off x="504825" y="4966385"/>
          <a:ext cx="3227748" cy="7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13" imgW="2070100" imgH="469900" progId="Equation.3">
                  <p:embed/>
                </p:oleObj>
              </mc:Choice>
              <mc:Fallback>
                <p:oleObj name="Equation" r:id="rId13" imgW="2070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825" y="4966385"/>
                        <a:ext cx="3227748" cy="7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21193" y="1259727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correctly </a:t>
            </a:r>
            <a:r>
              <a:rPr lang="en-US" dirty="0" smtClean="0"/>
              <a:t>classified samples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1718" y="2679557"/>
            <a:ext cx="62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positive samples </a:t>
            </a:r>
            <a:r>
              <a:rPr lang="en-US" dirty="0" smtClean="0"/>
              <a:t>correctly classified (</a:t>
            </a:r>
            <a:r>
              <a:rPr lang="en-US" i="1" dirty="0" smtClean="0"/>
              <a:t>Recall</a:t>
            </a:r>
            <a:r>
              <a:rPr lang="en-US" dirty="0" smtClean="0"/>
              <a:t> or </a:t>
            </a:r>
            <a:r>
              <a:rPr lang="en-US" i="1" dirty="0" smtClean="0"/>
              <a:t>TPR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9018" y="1950918"/>
            <a:ext cx="506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negative samples </a:t>
            </a:r>
            <a:r>
              <a:rPr lang="en-US" dirty="0" smtClean="0"/>
              <a:t>correctly identified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26318" y="3351787"/>
            <a:ext cx="584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positive samples </a:t>
            </a:r>
            <a:r>
              <a:rPr lang="en-US" dirty="0" smtClean="0"/>
              <a:t>correctly classified</a:t>
            </a:r>
            <a:r>
              <a:rPr lang="en-US" dirty="0"/>
              <a:t>, considering the set </a:t>
            </a:r>
            <a:r>
              <a:rPr lang="en-US" dirty="0" smtClean="0"/>
              <a:t>of all </a:t>
            </a:r>
            <a:r>
              <a:rPr lang="en-US" dirty="0"/>
              <a:t>the samples </a:t>
            </a:r>
            <a:r>
              <a:rPr lang="en-US" dirty="0" smtClean="0"/>
              <a:t>classified </a:t>
            </a:r>
            <a:r>
              <a:rPr lang="en-US" dirty="0"/>
              <a:t>as positive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7384" y="4362356"/>
            <a:ext cx="5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between sensitivity </a:t>
            </a:r>
            <a:r>
              <a:rPr lang="en-US" dirty="0" smtClean="0"/>
              <a:t>and precision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8177" y="4979085"/>
            <a:ext cx="447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the ROC curve to exhibit </a:t>
            </a:r>
            <a:r>
              <a:rPr lang="en-US" dirty="0" smtClean="0"/>
              <a:t>the trade</a:t>
            </a:r>
            <a:r>
              <a:rPr lang="en-US" dirty="0"/>
              <a:t>-</a:t>
            </a:r>
            <a:r>
              <a:rPr lang="en-US" dirty="0" smtClean="0"/>
              <a:t>off </a:t>
            </a:r>
            <a:r>
              <a:rPr lang="en-US" dirty="0"/>
              <a:t>between the </a:t>
            </a:r>
            <a:r>
              <a:rPr lang="en-US" dirty="0" smtClean="0"/>
              <a:t>classifier's TP and </a:t>
            </a:r>
            <a:r>
              <a:rPr lang="en-US" dirty="0"/>
              <a:t>FP rates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97649"/>
              </p:ext>
            </p:extLst>
          </p:nvPr>
        </p:nvGraphicFramePr>
        <p:xfrm>
          <a:off x="504825" y="5759450"/>
          <a:ext cx="45069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5" imgW="2832100" imgH="571500" progId="Equation.3">
                  <p:embed/>
                </p:oleObj>
              </mc:Choice>
              <mc:Fallback>
                <p:oleObj name="Equation" r:id="rId15" imgW="28321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4825" y="5759450"/>
                        <a:ext cx="4506913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1295" y="5853004"/>
            <a:ext cx="4089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</a:t>
            </a:r>
            <a:r>
              <a:rPr lang="en-US" dirty="0" smtClean="0"/>
              <a:t>coefficient </a:t>
            </a:r>
            <a:r>
              <a:rPr lang="en-US" dirty="0"/>
              <a:t>between observed</a:t>
            </a:r>
          </a:p>
          <a:p>
            <a:r>
              <a:rPr lang="en-US" dirty="0"/>
              <a:t>and predicted binary </a:t>
            </a:r>
            <a:r>
              <a:rPr lang="en-US" dirty="0" smtClean="0"/>
              <a:t>classifications</a:t>
            </a:r>
            <a:endParaRPr lang="en-US" dirty="0"/>
          </a:p>
        </p:txBody>
      </p:sp>
      <p:pic>
        <p:nvPicPr>
          <p:cNvPr id="10" name="Picture 9" descr="ROC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760016"/>
            <a:ext cx="1079500" cy="9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1"/>
            <a:ext cx="8229600" cy="1257300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US" dirty="0" smtClean="0"/>
              <a:t>Average performance of 10 iterations of       5-fold CV </a:t>
            </a:r>
            <a:r>
              <a:rPr lang="en-US" u="sng" dirty="0" smtClean="0"/>
              <a:t>on the training datasets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1883"/>
              </p:ext>
            </p:extLst>
          </p:nvPr>
        </p:nvGraphicFramePr>
        <p:xfrm>
          <a:off x="1136650" y="2664301"/>
          <a:ext cx="6870700" cy="1026160"/>
        </p:xfrm>
        <a:graphic>
          <a:graphicData uri="http://schemas.openxmlformats.org/drawingml/2006/table">
            <a:tbl>
              <a:tblPr/>
              <a:tblGrid>
                <a:gridCol w="10922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AUC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 vs CN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0.934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0.717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 vs MCI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0.919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0.592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0.854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MCI vs CN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0.498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0.675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0.156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021435"/>
            <a:ext cx="797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B) Performance </a:t>
            </a:r>
            <a:r>
              <a:rPr lang="en-US" sz="3200" u="sng" dirty="0"/>
              <a:t>on the test datasets </a:t>
            </a:r>
            <a:r>
              <a:rPr lang="en-US" sz="3200" dirty="0"/>
              <a:t>using </a:t>
            </a:r>
            <a:r>
              <a:rPr lang="en-US" sz="3200" dirty="0" smtClean="0"/>
              <a:t>a</a:t>
            </a:r>
          </a:p>
          <a:p>
            <a:r>
              <a:rPr lang="en-US" sz="3200" dirty="0" smtClean="0"/>
              <a:t>     classifier </a:t>
            </a:r>
            <a:r>
              <a:rPr lang="en-US" sz="3200" dirty="0"/>
              <a:t>trained on the training data: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03795"/>
              </p:ext>
            </p:extLst>
          </p:nvPr>
        </p:nvGraphicFramePr>
        <p:xfrm>
          <a:off x="1136650" y="5293201"/>
          <a:ext cx="6870700" cy="1026160"/>
        </p:xfrm>
        <a:graphic>
          <a:graphicData uri="http://schemas.openxmlformats.org/drawingml/2006/table">
            <a:tbl>
              <a:tblPr/>
              <a:tblGrid>
                <a:gridCol w="10922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AUC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 vs CN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0.948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0.960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0.824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 vs MCI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0.915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0.500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MCI vs CN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0.544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0.648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0.549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6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AD affects about 50M people in the world* 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need for</a:t>
            </a:r>
            <a:r>
              <a:rPr lang="en-US" dirty="0" smtClean="0"/>
              <a:t> early diagnosis</a:t>
            </a:r>
          </a:p>
          <a:p>
            <a:endParaRPr lang="en-US" dirty="0" smtClean="0"/>
          </a:p>
          <a:p>
            <a:r>
              <a:rPr lang="en-US" dirty="0" smtClean="0"/>
              <a:t>AD (macro-)stages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CN</a:t>
            </a:r>
            <a:r>
              <a:rPr lang="en-US" dirty="0" smtClean="0"/>
              <a:t> (Cognitively normal): no deficit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MCI</a:t>
            </a:r>
            <a:r>
              <a:rPr lang="en-US" dirty="0" smtClean="0"/>
              <a:t> (Mild Cognitive Impairment): few deficits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AD</a:t>
            </a:r>
            <a:r>
              <a:rPr lang="en-US" dirty="0" smtClean="0"/>
              <a:t> (Alzheimer’s Disease): dementia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7777" y="6126163"/>
            <a:ext cx="141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*[WHO2019]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“Hints” from different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727200"/>
            <a:ext cx="8229600" cy="3937000"/>
          </a:xfrm>
        </p:spPr>
        <p:txBody>
          <a:bodyPr>
            <a:normAutofit/>
          </a:bodyPr>
          <a:lstStyle/>
          <a:p>
            <a:r>
              <a:rPr lang="en-US" dirty="0" smtClean="0"/>
              <a:t>Demographic (age, gender, instruction, </a:t>
            </a:r>
            <a:r>
              <a:rPr lang="mr-IN" dirty="0" smtClean="0"/>
              <a:t>…</a:t>
            </a:r>
            <a:r>
              <a:rPr lang="it-IT" dirty="0" smtClean="0"/>
              <a:t>)</a:t>
            </a:r>
          </a:p>
          <a:p>
            <a:r>
              <a:rPr lang="en-US" dirty="0" smtClean="0"/>
              <a:t>Clinical evaluation (cognitive tests)</a:t>
            </a:r>
          </a:p>
          <a:p>
            <a:r>
              <a:rPr lang="en-US" dirty="0" smtClean="0"/>
              <a:t>CSF (Cerebrospinal fluid)</a:t>
            </a:r>
          </a:p>
          <a:p>
            <a:r>
              <a:rPr lang="en-US" dirty="0" smtClean="0"/>
              <a:t>Medical imaging (</a:t>
            </a:r>
            <a:r>
              <a:rPr lang="en-US" dirty="0" smtClean="0">
                <a:solidFill>
                  <a:srgbClr val="FF0000"/>
                </a:solidFill>
              </a:rPr>
              <a:t>MRIs</a:t>
            </a:r>
            <a:r>
              <a:rPr lang="en-US" dirty="0" smtClean="0"/>
              <a:t>, PETs, DTIs,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Transcriptomics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gene expression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8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from MRIs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38" r="-3803"/>
          <a:stretch/>
        </p:blipFill>
        <p:spPr>
          <a:xfrm>
            <a:off x="119900" y="4339630"/>
            <a:ext cx="1868400" cy="2036763"/>
          </a:xfrm>
        </p:spPr>
      </p:pic>
      <p:sp>
        <p:nvSpPr>
          <p:cNvPr id="5" name="TextBox 4"/>
          <p:cNvSpPr txBox="1"/>
          <p:nvPr/>
        </p:nvSpPr>
        <p:spPr>
          <a:xfrm>
            <a:off x="407228" y="6350993"/>
            <a:ext cx="129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AICHA Atlas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7628" y="1328737"/>
            <a:ext cx="3681344" cy="2439974"/>
            <a:chOff x="147628" y="1328737"/>
            <a:chExt cx="3681344" cy="2439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1975080"/>
              <a:ext cx="2565400" cy="11162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400" y="1646915"/>
              <a:ext cx="2565400" cy="11162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100" y="1328737"/>
              <a:ext cx="2565400" cy="11162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628" y="3122380"/>
              <a:ext cx="3681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Tissue segmentation, bias correction and spatial normalization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77174" y="1646915"/>
            <a:ext cx="4177684" cy="1335777"/>
            <a:chOff x="4677174" y="1521858"/>
            <a:chExt cx="4177684" cy="1335777"/>
          </a:xfrm>
        </p:grpSpPr>
        <p:pic>
          <p:nvPicPr>
            <p:cNvPr id="12" name="Picture 11" descr="ex_Dartel_template_G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349" y="1521858"/>
              <a:ext cx="2899335" cy="9664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7174" y="2488303"/>
              <a:ext cx="417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Inter-subject </a:t>
              </a:r>
              <a:r>
                <a:rPr lang="en-US" dirty="0" smtClean="0"/>
                <a:t>registration (group template)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9228" y="5505896"/>
            <a:ext cx="384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images mapped to </a:t>
            </a:r>
            <a:r>
              <a:rPr lang="en-US" dirty="0"/>
              <a:t>a common </a:t>
            </a:r>
            <a:r>
              <a:rPr lang="en-US" dirty="0" smtClean="0"/>
              <a:t>space (MNI), </a:t>
            </a:r>
            <a:r>
              <a:rPr lang="en-US" dirty="0"/>
              <a:t>providing a voxel-wise correspondence across subjects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6900" y="4748698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grey matter densities obtained from each anatomical region defined in an atlas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76687" y="4141055"/>
            <a:ext cx="3372179" cy="1355911"/>
            <a:chOff x="4843505" y="3402391"/>
            <a:chExt cx="3372179" cy="135591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t="2" b="51533"/>
            <a:stretch/>
          </p:blipFill>
          <p:spPr>
            <a:xfrm>
              <a:off x="4843505" y="3854361"/>
              <a:ext cx="2866186" cy="9039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/>
            <a:srcRect t="2" b="51533"/>
            <a:stretch/>
          </p:blipFill>
          <p:spPr>
            <a:xfrm>
              <a:off x="5097505" y="3645932"/>
              <a:ext cx="2866186" cy="9039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/>
            <a:srcRect t="2" b="51533"/>
            <a:stretch/>
          </p:blipFill>
          <p:spPr>
            <a:xfrm>
              <a:off x="5349498" y="3402391"/>
              <a:ext cx="2866186" cy="903941"/>
            </a:xfrm>
            <a:prstGeom prst="rect">
              <a:avLst/>
            </a:prstGeom>
          </p:spPr>
        </p:pic>
      </p:grpSp>
      <p:sp>
        <p:nvSpPr>
          <p:cNvPr id="24" name="Right Arrow 23"/>
          <p:cNvSpPr/>
          <p:nvPr/>
        </p:nvSpPr>
        <p:spPr>
          <a:xfrm>
            <a:off x="4051300" y="2209800"/>
            <a:ext cx="533400" cy="772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3991374" y="4593025"/>
            <a:ext cx="533400" cy="772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477000" y="3218323"/>
            <a:ext cx="723900" cy="5408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Combined Data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2982" y="1690903"/>
            <a:ext cx="3240518" cy="4418236"/>
            <a:chOff x="1192201" y="3710784"/>
            <a:chExt cx="2191696" cy="2966493"/>
          </a:xfrm>
        </p:grpSpPr>
        <p:sp>
          <p:nvSpPr>
            <p:cNvPr id="6" name="Rounded Rectangle 5"/>
            <p:cNvSpPr/>
            <p:nvPr/>
          </p:nvSpPr>
          <p:spPr>
            <a:xfrm>
              <a:off x="1192201" y="3710784"/>
              <a:ext cx="2191696" cy="29664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creen Shot 2019-05-15 at 10.28.3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951"/>
            <a:stretch/>
          </p:blipFill>
          <p:spPr>
            <a:xfrm>
              <a:off x="1380632" y="6190856"/>
              <a:ext cx="1680431" cy="408876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045439" y="6041980"/>
              <a:ext cx="350817" cy="13869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7097" y="3887184"/>
              <a:ext cx="1107502" cy="2108084"/>
              <a:chOff x="4086189" y="316411"/>
              <a:chExt cx="1675063" cy="3934909"/>
            </a:xfrm>
          </p:grpSpPr>
          <p:pic>
            <p:nvPicPr>
              <p:cNvPr id="11" name="Picture 10" descr="Screen Shot 2019-05-15 at 9.20.07 A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7" r="-5797"/>
              <a:stretch/>
            </p:blipFill>
            <p:spPr>
              <a:xfrm>
                <a:off x="4086189" y="316411"/>
                <a:ext cx="1217863" cy="936000"/>
              </a:xfrm>
              <a:prstGeom prst="rect">
                <a:avLst/>
              </a:prstGeom>
            </p:spPr>
          </p:pic>
          <p:pic>
            <p:nvPicPr>
              <p:cNvPr id="12" name="Picture 11" descr="Screen Shot 2019-05-15 at 9.20.3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620" y="1281334"/>
                <a:ext cx="1137600" cy="1110593"/>
              </a:xfrm>
              <a:prstGeom prst="rect">
                <a:avLst/>
              </a:prstGeom>
            </p:spPr>
          </p:pic>
          <p:pic>
            <p:nvPicPr>
              <p:cNvPr id="13" name="Picture 12" descr="Screen Shot 2019-05-15 at 9.20.41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020" y="2427440"/>
                <a:ext cx="1144800" cy="1366680"/>
              </a:xfrm>
              <a:prstGeom prst="rect">
                <a:avLst/>
              </a:prstGeom>
            </p:spPr>
          </p:pic>
          <p:pic>
            <p:nvPicPr>
              <p:cNvPr id="14" name="Picture 13" descr="Screen Shot 2019-05-15 at 9.20.07 A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7" r="-5797"/>
              <a:stretch/>
            </p:blipFill>
            <p:spPr>
              <a:xfrm>
                <a:off x="4238589" y="468811"/>
                <a:ext cx="1217863" cy="936000"/>
              </a:xfrm>
              <a:prstGeom prst="rect">
                <a:avLst/>
              </a:prstGeom>
            </p:spPr>
          </p:pic>
          <p:pic>
            <p:nvPicPr>
              <p:cNvPr id="15" name="Picture 14" descr="Screen Shot 2019-05-15 at 9.20.3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020" y="1433734"/>
                <a:ext cx="1137600" cy="1110593"/>
              </a:xfrm>
              <a:prstGeom prst="rect">
                <a:avLst/>
              </a:prstGeom>
            </p:spPr>
          </p:pic>
          <p:pic>
            <p:nvPicPr>
              <p:cNvPr id="16" name="Picture 15" descr="Screen Shot 2019-05-15 at 9.20.41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2420" y="2579840"/>
                <a:ext cx="1144800" cy="1366680"/>
              </a:xfrm>
              <a:prstGeom prst="rect">
                <a:avLst/>
              </a:prstGeom>
            </p:spPr>
          </p:pic>
          <p:pic>
            <p:nvPicPr>
              <p:cNvPr id="17" name="Picture 16" descr="Screen Shot 2019-05-15 at 9.20.07 A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7" r="-5797"/>
              <a:stretch/>
            </p:blipFill>
            <p:spPr>
              <a:xfrm>
                <a:off x="4390989" y="621211"/>
                <a:ext cx="1217863" cy="936000"/>
              </a:xfrm>
              <a:prstGeom prst="rect">
                <a:avLst/>
              </a:prstGeom>
            </p:spPr>
          </p:pic>
          <p:pic>
            <p:nvPicPr>
              <p:cNvPr id="18" name="Picture 17" descr="Screen Shot 2019-05-15 at 9.20.3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8420" y="1586134"/>
                <a:ext cx="1137600" cy="1110593"/>
              </a:xfrm>
              <a:prstGeom prst="rect">
                <a:avLst/>
              </a:prstGeom>
            </p:spPr>
          </p:pic>
          <p:pic>
            <p:nvPicPr>
              <p:cNvPr id="19" name="Picture 18" descr="Screen Shot 2019-05-15 at 9.20.41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820" y="2732240"/>
                <a:ext cx="1144800" cy="1366680"/>
              </a:xfrm>
              <a:prstGeom prst="rect">
                <a:avLst/>
              </a:prstGeom>
            </p:spPr>
          </p:pic>
          <p:pic>
            <p:nvPicPr>
              <p:cNvPr id="20" name="Picture 19" descr="Screen Shot 2019-05-15 at 9.20.07 A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7" r="-5797"/>
              <a:stretch/>
            </p:blipFill>
            <p:spPr>
              <a:xfrm>
                <a:off x="4543389" y="773611"/>
                <a:ext cx="1217863" cy="936000"/>
              </a:xfrm>
              <a:prstGeom prst="rect">
                <a:avLst/>
              </a:prstGeom>
            </p:spPr>
          </p:pic>
          <p:pic>
            <p:nvPicPr>
              <p:cNvPr id="21" name="Picture 20" descr="Screen Shot 2019-05-15 at 9.20.3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0820" y="1738534"/>
                <a:ext cx="1137600" cy="1110593"/>
              </a:xfrm>
              <a:prstGeom prst="rect">
                <a:avLst/>
              </a:prstGeom>
            </p:spPr>
          </p:pic>
          <p:pic>
            <p:nvPicPr>
              <p:cNvPr id="22" name="Picture 21" descr="Screen Shot 2019-05-15 at 9.20.41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7220" y="2884640"/>
                <a:ext cx="1144800" cy="1366680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719863" y="3841004"/>
              <a:ext cx="664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MRI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00700" y="1690903"/>
            <a:ext cx="3073400" cy="4418236"/>
            <a:chOff x="4227501" y="3710784"/>
            <a:chExt cx="2280215" cy="2966493"/>
          </a:xfrm>
        </p:grpSpPr>
        <p:sp>
          <p:nvSpPr>
            <p:cNvPr id="23" name="Rounded Rectangle 22"/>
            <p:cNvSpPr/>
            <p:nvPr/>
          </p:nvSpPr>
          <p:spPr>
            <a:xfrm>
              <a:off x="4227501" y="3710784"/>
              <a:ext cx="2191696" cy="29664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43682" y="3874752"/>
              <a:ext cx="664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GE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0901" y="4031423"/>
              <a:ext cx="1212197" cy="1082896"/>
            </a:xfrm>
            <a:prstGeom prst="rect">
              <a:avLst/>
            </a:prstGeom>
          </p:spPr>
        </p:pic>
        <p:sp>
          <p:nvSpPr>
            <p:cNvPr id="25" name="Down Arrow 24"/>
            <p:cNvSpPr/>
            <p:nvPr/>
          </p:nvSpPr>
          <p:spPr>
            <a:xfrm>
              <a:off x="5041900" y="5199584"/>
              <a:ext cx="431800" cy="33761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Schermata 2021-05-10 alle 12.06.16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901" y="5569566"/>
              <a:ext cx="1409700" cy="1030166"/>
            </a:xfrm>
            <a:prstGeom prst="rect">
              <a:avLst/>
            </a:prstGeom>
          </p:spPr>
        </p:pic>
      </p:grpSp>
      <p:sp>
        <p:nvSpPr>
          <p:cNvPr id="29" name="Plus 28"/>
          <p:cNvSpPr/>
          <p:nvPr/>
        </p:nvSpPr>
        <p:spPr>
          <a:xfrm>
            <a:off x="4425950" y="3601571"/>
            <a:ext cx="622300" cy="596900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3 training datasets </a:t>
            </a:r>
            <a:r>
              <a:rPr lang="en-US" dirty="0" smtClean="0"/>
              <a:t>for 3 different binary classification problems. These are to be used for training 3 separate classifiers, experimenting different classifiers, feature selection methods, etc. and validating them through cross-validation</a:t>
            </a:r>
          </a:p>
          <a:p>
            <a:r>
              <a:rPr lang="en-US" u="sng" dirty="0" smtClean="0"/>
              <a:t>3 test datasets </a:t>
            </a:r>
            <a:r>
              <a:rPr lang="en-US" dirty="0" smtClean="0"/>
              <a:t>(one for each binary problem) to test the classifier and provide the obtained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" y="1320801"/>
            <a:ext cx="8831730" cy="1689099"/>
          </a:xfr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ADCNtrain.csv</a:t>
            </a:r>
            <a:r>
              <a:rPr lang="en-US" dirty="0" smtClean="0"/>
              <a:t>: training data for binary classification problem to discriminate AD vs. CN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 from 2 to </a:t>
            </a:r>
            <a:r>
              <a:rPr lang="en-US" dirty="0" smtClean="0"/>
              <a:t>56</a:t>
            </a:r>
            <a:r>
              <a:rPr lang="en-US" dirty="0" smtClean="0"/>
              <a:t>6</a:t>
            </a:r>
            <a:r>
              <a:rPr lang="en-US" dirty="0" smtClean="0"/>
              <a:t>: MRI+GE features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Last column: Label (patient classification: ‘AD’ or ‘CN’)</a:t>
            </a:r>
          </a:p>
          <a:p>
            <a:pPr marL="400050" lvl="1" indent="0">
              <a:buNone/>
            </a:pPr>
            <a:r>
              <a:rPr lang="en-US" dirty="0" smtClean="0"/>
              <a:t>Overall 234 patients:</a:t>
            </a:r>
            <a:r>
              <a:rPr lang="en-US" dirty="0"/>
              <a:t> </a:t>
            </a:r>
            <a:r>
              <a:rPr lang="en-US" dirty="0" smtClean="0"/>
              <a:t>34 AD and 200 CN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0" y="3136901"/>
            <a:ext cx="8831730" cy="1689099"/>
          </a:xfrm>
          <a:prstGeom prst="rect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 err="1" smtClean="0"/>
              <a:t>ADMCItrain.csv</a:t>
            </a:r>
            <a:r>
              <a:rPr lang="en-US" dirty="0" smtClean="0"/>
              <a:t>: </a:t>
            </a:r>
            <a:r>
              <a:rPr lang="en-US" dirty="0"/>
              <a:t>training </a:t>
            </a:r>
            <a:r>
              <a:rPr lang="en-US" dirty="0" smtClean="0"/>
              <a:t>data for binary classification problem to discriminate AD vs. MCI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</a:t>
            </a:r>
            <a:r>
              <a:rPr lang="en-US" dirty="0"/>
              <a:t> from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59</a:t>
            </a:r>
            <a:r>
              <a:rPr lang="en-US" dirty="0" smtClean="0"/>
              <a:t>6</a:t>
            </a:r>
            <a:r>
              <a:rPr lang="en-US" dirty="0" smtClean="0"/>
              <a:t>: MRI+GE features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Last column: </a:t>
            </a:r>
            <a:r>
              <a:rPr lang="en-US" dirty="0"/>
              <a:t>Label (patient classification: </a:t>
            </a:r>
            <a:r>
              <a:rPr lang="en-US" dirty="0" smtClean="0"/>
              <a:t>‘AD’ or ‘MCI’)</a:t>
            </a:r>
          </a:p>
          <a:p>
            <a:pPr marL="400050" lvl="1" indent="0">
              <a:buFont typeface="Arial"/>
              <a:buNone/>
            </a:pPr>
            <a:r>
              <a:rPr lang="en-US" dirty="0" smtClean="0"/>
              <a:t>Overall 376 patients: 34 AD and 342 MCI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470" y="4953001"/>
            <a:ext cx="8831730" cy="1689099"/>
          </a:xfrm>
          <a:prstGeom prst="rect">
            <a:avLst/>
          </a:prstGeom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3) </a:t>
            </a:r>
            <a:r>
              <a:rPr lang="en-US" b="1" dirty="0" err="1" smtClean="0"/>
              <a:t>MCICNtrain.csv</a:t>
            </a:r>
            <a:r>
              <a:rPr lang="en-US" dirty="0" smtClean="0"/>
              <a:t>: </a:t>
            </a:r>
            <a:r>
              <a:rPr lang="en-US" dirty="0"/>
              <a:t>training </a:t>
            </a:r>
            <a:r>
              <a:rPr lang="en-US" dirty="0" smtClean="0"/>
              <a:t>data for binary classification problem to discriminate MCI vs. CN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</a:t>
            </a:r>
            <a:r>
              <a:rPr lang="en-US" dirty="0"/>
              <a:t> from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421</a:t>
            </a:r>
            <a:r>
              <a:rPr lang="en-US" dirty="0" smtClean="0"/>
              <a:t>: </a:t>
            </a:r>
            <a:r>
              <a:rPr lang="en-US" dirty="0" smtClean="0"/>
              <a:t>MRI+GE features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Last column: </a:t>
            </a:r>
            <a:r>
              <a:rPr lang="en-US" dirty="0"/>
              <a:t>Label (patient classification: </a:t>
            </a:r>
            <a:r>
              <a:rPr lang="en-US" dirty="0" smtClean="0"/>
              <a:t>‘MCI’ or ‘CN’)</a:t>
            </a:r>
          </a:p>
          <a:p>
            <a:pPr marL="400050" lvl="1" indent="0">
              <a:buFont typeface="Arial"/>
              <a:buNone/>
            </a:pPr>
            <a:r>
              <a:rPr lang="en-US" dirty="0" smtClean="0"/>
              <a:t>Overall 542 patients: 342 MCI and 200 CN</a:t>
            </a:r>
          </a:p>
        </p:txBody>
      </p:sp>
    </p:spTree>
    <p:extLst>
      <p:ext uri="{BB962C8B-B14F-4D97-AF65-F5344CB8AC3E}">
        <p14:creationId xmlns:p14="http://schemas.microsoft.com/office/powerpoint/2010/main" val="294125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training 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637404"/>
              </p:ext>
            </p:extLst>
          </p:nvPr>
        </p:nvGraphicFramePr>
        <p:xfrm>
          <a:off x="1503655" y="1556590"/>
          <a:ext cx="6446545" cy="3075456"/>
        </p:xfrm>
        <a:graphic>
          <a:graphicData uri="http://schemas.openxmlformats.org/drawingml/2006/table">
            <a:tbl>
              <a:tblPr/>
              <a:tblGrid>
                <a:gridCol w="945798"/>
                <a:gridCol w="901807"/>
                <a:gridCol w="827040"/>
                <a:gridCol w="602654"/>
                <a:gridCol w="883246"/>
                <a:gridCol w="546448"/>
                <a:gridCol w="714847"/>
                <a:gridCol w="1024705"/>
              </a:tblGrid>
              <a:tr h="251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Background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G_frontal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ADIPOR1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AHSP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Labels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ADCN_001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3.254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3.2205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7.634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3.3715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2.867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9.7755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6.121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ADCN_003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2.8285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10.6265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6.684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ADCN_004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3.3975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3.0875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9.4835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ADCN_005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3.3835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3.067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10.944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7.162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ADCN_006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3.052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3.13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10.6015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7.741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ADCN_007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3.1215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2.9305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9.973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6.475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ADCN_008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3.4655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11.0555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8.431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ADCN_009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3.113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3.06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10.632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7.503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ADCN_010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3.341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2.6035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9.767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6.872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448" marR="12448" marT="1244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" y="1320801"/>
            <a:ext cx="8831730" cy="1689099"/>
          </a:xfr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ADCNtest.csv</a:t>
            </a:r>
            <a:r>
              <a:rPr lang="en-US" dirty="0" smtClean="0"/>
              <a:t>: test data for binary classification problem to discriminate AD vs. CN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 from 2 to </a:t>
            </a:r>
            <a:r>
              <a:rPr lang="en-US" dirty="0" smtClean="0"/>
              <a:t>566</a:t>
            </a:r>
            <a:r>
              <a:rPr lang="en-US" dirty="0" smtClean="0"/>
              <a:t>: MRI+GE features</a:t>
            </a:r>
          </a:p>
          <a:p>
            <a:pPr marL="400050" lvl="1" indent="0">
              <a:buNone/>
            </a:pPr>
            <a:r>
              <a:rPr lang="en-US" dirty="0" smtClean="0"/>
              <a:t>Overall 58 patients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0" y="3136901"/>
            <a:ext cx="8831730" cy="1689099"/>
          </a:xfrm>
          <a:prstGeom prst="rect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 err="1" smtClean="0"/>
              <a:t>ADMCItest.csv</a:t>
            </a:r>
            <a:r>
              <a:rPr lang="en-US" dirty="0" smtClean="0"/>
              <a:t>: </a:t>
            </a:r>
            <a:r>
              <a:rPr lang="en-US" dirty="0"/>
              <a:t>test </a:t>
            </a:r>
            <a:r>
              <a:rPr lang="en-US" dirty="0" smtClean="0"/>
              <a:t>data for binary classification problem to discriminate AD vs. MCI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</a:t>
            </a:r>
            <a:r>
              <a:rPr lang="en-US" dirty="0"/>
              <a:t> from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596</a:t>
            </a:r>
            <a:r>
              <a:rPr lang="en-US" dirty="0" smtClean="0"/>
              <a:t>: MRI+GE features</a:t>
            </a:r>
          </a:p>
          <a:p>
            <a:pPr marL="400050" lvl="1" indent="0">
              <a:buNone/>
            </a:pPr>
            <a:r>
              <a:rPr lang="en-US" dirty="0" smtClean="0"/>
              <a:t>Overall 94 patients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470" y="4953001"/>
            <a:ext cx="8831730" cy="1689099"/>
          </a:xfrm>
          <a:prstGeom prst="rect">
            <a:avLst/>
          </a:prstGeom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3) </a:t>
            </a:r>
            <a:r>
              <a:rPr lang="en-US" b="1" dirty="0" err="1" smtClean="0"/>
              <a:t>MCICNtest.csv</a:t>
            </a:r>
            <a:r>
              <a:rPr lang="en-US" dirty="0" smtClean="0"/>
              <a:t>: </a:t>
            </a:r>
            <a:r>
              <a:rPr lang="en-US" dirty="0"/>
              <a:t>test </a:t>
            </a:r>
            <a:r>
              <a:rPr lang="en-US" dirty="0" smtClean="0"/>
              <a:t>data for binary classification problem to discriminate MCI vs. CN patients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First column: </a:t>
            </a:r>
            <a:r>
              <a:rPr lang="en-US" dirty="0" err="1" smtClean="0"/>
              <a:t>Subject_id</a:t>
            </a:r>
            <a:r>
              <a:rPr lang="en-US" dirty="0" smtClean="0"/>
              <a:t> (ID of the patient)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Columns</a:t>
            </a:r>
            <a:r>
              <a:rPr lang="en-US" dirty="0"/>
              <a:t> from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421: </a:t>
            </a:r>
            <a:r>
              <a:rPr lang="en-US" dirty="0" smtClean="0"/>
              <a:t>MRI+GE features</a:t>
            </a:r>
          </a:p>
          <a:p>
            <a:pPr marL="400050" lvl="1" indent="0">
              <a:buFont typeface="Arial"/>
              <a:buNone/>
            </a:pPr>
            <a:r>
              <a:rPr lang="en-US" dirty="0" smtClean="0"/>
              <a:t>Overall 136 patients</a:t>
            </a:r>
          </a:p>
        </p:txBody>
      </p:sp>
    </p:spTree>
    <p:extLst>
      <p:ext uri="{BB962C8B-B14F-4D97-AF65-F5344CB8AC3E}">
        <p14:creationId xmlns:p14="http://schemas.microsoft.com/office/powerpoint/2010/main" val="52255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20304</TotalTime>
  <Words>971</Words>
  <Application>Microsoft Macintosh PowerPoint</Application>
  <PresentationFormat>On-screen Show (4:3)</PresentationFormat>
  <Paragraphs>229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Classification challenge on  Alzheimer’s Disease  using MRIs and Gene Expression data</vt:lpstr>
      <vt:lpstr>The problem</vt:lpstr>
      <vt:lpstr>“Hints” from different types of data</vt:lpstr>
      <vt:lpstr>Features from MRIs</vt:lpstr>
      <vt:lpstr>Combined Data</vt:lpstr>
      <vt:lpstr>You will receive</vt:lpstr>
      <vt:lpstr>Training data</vt:lpstr>
      <vt:lpstr>Example of training dataset</vt:lpstr>
      <vt:lpstr>Test data</vt:lpstr>
      <vt:lpstr>Your submission will consist of</vt:lpstr>
      <vt:lpstr>The winner is…</vt:lpstr>
      <vt:lpstr>Metrics</vt:lpstr>
      <vt:lpstr>Example results</vt:lpstr>
    </vt:vector>
  </TitlesOfParts>
  <Company>ICAR-CNR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AD con feature da MRI e/o GE</dc:title>
  <dc:creator>Lucia Maddalena</dc:creator>
  <cp:lastModifiedBy>Lucia Maddalena</cp:lastModifiedBy>
  <cp:revision>171</cp:revision>
  <dcterms:created xsi:type="dcterms:W3CDTF">2021-04-15T11:41:52Z</dcterms:created>
  <dcterms:modified xsi:type="dcterms:W3CDTF">2021-05-17T14:41:40Z</dcterms:modified>
</cp:coreProperties>
</file>