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1" r:id="rId4"/>
    <p:sldId id="274" r:id="rId5"/>
    <p:sldId id="263" r:id="rId6"/>
    <p:sldId id="257" r:id="rId7"/>
    <p:sldId id="267" r:id="rId8"/>
    <p:sldId id="258" r:id="rId9"/>
    <p:sldId id="272" r:id="rId10"/>
    <p:sldId id="273" r:id="rId11"/>
    <p:sldId id="271" r:id="rId12"/>
    <p:sldId id="268" r:id="rId13"/>
    <p:sldId id="269" r:id="rId14"/>
    <p:sldId id="259" r:id="rId15"/>
    <p:sldId id="266" r:id="rId16"/>
    <p:sldId id="270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9412F2-8852-4395-B2C0-33BECC79C44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3692FAF-AE08-47D9-AE50-E99F8F5440FC}">
      <dgm:prSet phldrT="[Text]" custT="1"/>
      <dgm:spPr/>
      <dgm:t>
        <a:bodyPr/>
        <a:lstStyle/>
        <a:p>
          <a:r>
            <a:rPr lang="en-US" sz="2000" dirty="0"/>
            <a:t>Extract Heart Region </a:t>
          </a:r>
        </a:p>
      </dgm:t>
    </dgm:pt>
    <dgm:pt modelId="{30140620-6E48-4823-898A-E7BE4F1222A4}" type="parTrans" cxnId="{23CFDBF6-88EB-45FD-B589-058E9D012879}">
      <dgm:prSet/>
      <dgm:spPr/>
      <dgm:t>
        <a:bodyPr/>
        <a:lstStyle/>
        <a:p>
          <a:endParaRPr lang="en-US"/>
        </a:p>
      </dgm:t>
    </dgm:pt>
    <dgm:pt modelId="{7FCE6A18-8E5F-4DC8-BDB5-E64B6B53CD45}" type="sibTrans" cxnId="{23CFDBF6-88EB-45FD-B589-058E9D012879}">
      <dgm:prSet/>
      <dgm:spPr/>
      <dgm:t>
        <a:bodyPr/>
        <a:lstStyle/>
        <a:p>
          <a:endParaRPr lang="en-US"/>
        </a:p>
      </dgm:t>
    </dgm:pt>
    <dgm:pt modelId="{57DB4A24-40E6-4EDF-A2A8-F5286917C0C0}">
      <dgm:prSet phldrT="[Text]" custT="1"/>
      <dgm:spPr/>
      <dgm:t>
        <a:bodyPr/>
        <a:lstStyle/>
        <a:p>
          <a:r>
            <a:rPr lang="en-US" sz="2000" dirty="0"/>
            <a:t>ED Basal Segmentation</a:t>
          </a:r>
        </a:p>
      </dgm:t>
    </dgm:pt>
    <dgm:pt modelId="{D9331437-3B1D-4B2E-8828-F3140323E5C3}" type="parTrans" cxnId="{4948D39D-C2E7-4531-845F-4865968912E3}">
      <dgm:prSet/>
      <dgm:spPr/>
      <dgm:t>
        <a:bodyPr/>
        <a:lstStyle/>
        <a:p>
          <a:endParaRPr lang="en-US"/>
        </a:p>
      </dgm:t>
    </dgm:pt>
    <dgm:pt modelId="{CBDB0A21-7489-4C1E-A0D9-9AD3ACF1684B}" type="sibTrans" cxnId="{4948D39D-C2E7-4531-845F-4865968912E3}">
      <dgm:prSet/>
      <dgm:spPr/>
      <dgm:t>
        <a:bodyPr/>
        <a:lstStyle/>
        <a:p>
          <a:endParaRPr lang="en-US"/>
        </a:p>
      </dgm:t>
    </dgm:pt>
    <dgm:pt modelId="{616656A8-1413-4DD8-BA1B-CE6FB851FD16}">
      <dgm:prSet phldrT="[Text]" custT="1"/>
      <dgm:spPr/>
      <dgm:t>
        <a:bodyPr/>
        <a:lstStyle/>
        <a:p>
          <a:r>
            <a:rPr lang="en-US" sz="2000" dirty="0"/>
            <a:t>Mid-Ventricle and Apical ED Segmentation</a:t>
          </a:r>
        </a:p>
      </dgm:t>
    </dgm:pt>
    <dgm:pt modelId="{9B549E42-8AC4-40AB-9231-485817064989}" type="parTrans" cxnId="{31F88CD1-73D0-43B6-BCF5-12539BB5E864}">
      <dgm:prSet/>
      <dgm:spPr/>
      <dgm:t>
        <a:bodyPr/>
        <a:lstStyle/>
        <a:p>
          <a:endParaRPr lang="en-US"/>
        </a:p>
      </dgm:t>
    </dgm:pt>
    <dgm:pt modelId="{D704D211-6F7F-4D9A-BA11-BD2A6A784A76}" type="sibTrans" cxnId="{31F88CD1-73D0-43B6-BCF5-12539BB5E864}">
      <dgm:prSet/>
      <dgm:spPr/>
      <dgm:t>
        <a:bodyPr/>
        <a:lstStyle/>
        <a:p>
          <a:endParaRPr lang="en-US"/>
        </a:p>
      </dgm:t>
    </dgm:pt>
    <dgm:pt modelId="{1ED848E7-87B8-4E4D-A3BE-29B70C1226B4}">
      <dgm:prSet phldrT="[Text]" custT="1"/>
      <dgm:spPr/>
      <dgm:t>
        <a:bodyPr/>
        <a:lstStyle/>
        <a:p>
          <a:r>
            <a:rPr lang="en-US" sz="2000" dirty="0"/>
            <a:t>ES Segmentation</a:t>
          </a:r>
        </a:p>
      </dgm:t>
    </dgm:pt>
    <dgm:pt modelId="{9CD53914-E915-4C98-A4A8-461110F776C4}" type="parTrans" cxnId="{4978CBB7-483F-4929-9C63-E3767A045326}">
      <dgm:prSet/>
      <dgm:spPr/>
      <dgm:t>
        <a:bodyPr/>
        <a:lstStyle/>
        <a:p>
          <a:endParaRPr lang="en-US"/>
        </a:p>
      </dgm:t>
    </dgm:pt>
    <dgm:pt modelId="{20388E41-E50B-4384-9F9A-05CEF4B3DB61}" type="sibTrans" cxnId="{4978CBB7-483F-4929-9C63-E3767A045326}">
      <dgm:prSet/>
      <dgm:spPr/>
      <dgm:t>
        <a:bodyPr/>
        <a:lstStyle/>
        <a:p>
          <a:endParaRPr lang="en-US"/>
        </a:p>
      </dgm:t>
    </dgm:pt>
    <dgm:pt modelId="{EB271F8D-4FBD-406C-AA33-96C0BC8980A6}" type="pres">
      <dgm:prSet presAssocID="{4F9412F2-8852-4395-B2C0-33BECC79C44D}" presName="Name0" presStyleCnt="0">
        <dgm:presLayoutVars>
          <dgm:dir/>
          <dgm:resizeHandles val="exact"/>
        </dgm:presLayoutVars>
      </dgm:prSet>
      <dgm:spPr/>
    </dgm:pt>
    <dgm:pt modelId="{C7364DB1-0FE0-4912-86F8-E29E66FC3058}" type="pres">
      <dgm:prSet presAssocID="{C3692FAF-AE08-47D9-AE50-E99F8F5440FC}" presName="node" presStyleLbl="node1" presStyleIdx="0" presStyleCnt="4" custScaleX="82930" custScaleY="95324" custLinFactNeighborX="9707" custLinFactNeighborY="125">
        <dgm:presLayoutVars>
          <dgm:bulletEnabled val="1"/>
        </dgm:presLayoutVars>
      </dgm:prSet>
      <dgm:spPr/>
    </dgm:pt>
    <dgm:pt modelId="{3E785375-8CB8-4FFC-8424-4B57A1785C26}" type="pres">
      <dgm:prSet presAssocID="{7FCE6A18-8E5F-4DC8-BDB5-E64B6B53CD45}" presName="sibTrans" presStyleLbl="sibTrans2D1" presStyleIdx="0" presStyleCnt="3"/>
      <dgm:spPr/>
    </dgm:pt>
    <dgm:pt modelId="{9DAC7C19-8D45-4D23-A21F-4F637CFDF589}" type="pres">
      <dgm:prSet presAssocID="{7FCE6A18-8E5F-4DC8-BDB5-E64B6B53CD45}" presName="connectorText" presStyleLbl="sibTrans2D1" presStyleIdx="0" presStyleCnt="3"/>
      <dgm:spPr/>
    </dgm:pt>
    <dgm:pt modelId="{E7B1A049-A373-4ABD-89BD-4F0722721A81}" type="pres">
      <dgm:prSet presAssocID="{57DB4A24-40E6-4EDF-A2A8-F5286917C0C0}" presName="node" presStyleLbl="node1" presStyleIdx="1" presStyleCnt="4" custScaleX="105997" custScaleY="90663">
        <dgm:presLayoutVars>
          <dgm:bulletEnabled val="1"/>
        </dgm:presLayoutVars>
      </dgm:prSet>
      <dgm:spPr/>
    </dgm:pt>
    <dgm:pt modelId="{41B3D8A8-94B6-43B1-8F62-80C77254D1F2}" type="pres">
      <dgm:prSet presAssocID="{CBDB0A21-7489-4C1E-A0D9-9AD3ACF1684B}" presName="sibTrans" presStyleLbl="sibTrans2D1" presStyleIdx="1" presStyleCnt="3"/>
      <dgm:spPr/>
    </dgm:pt>
    <dgm:pt modelId="{FE769BE1-D461-4FDA-BF92-06919A490520}" type="pres">
      <dgm:prSet presAssocID="{CBDB0A21-7489-4C1E-A0D9-9AD3ACF1684B}" presName="connectorText" presStyleLbl="sibTrans2D1" presStyleIdx="1" presStyleCnt="3"/>
      <dgm:spPr/>
    </dgm:pt>
    <dgm:pt modelId="{5CD18A9A-7839-4D20-BD6E-DFBFF92EEF98}" type="pres">
      <dgm:prSet presAssocID="{616656A8-1413-4DD8-BA1B-CE6FB851FD16}" presName="node" presStyleLbl="node1" presStyleIdx="2" presStyleCnt="4" custScaleX="131001" custScaleY="96539">
        <dgm:presLayoutVars>
          <dgm:bulletEnabled val="1"/>
        </dgm:presLayoutVars>
      </dgm:prSet>
      <dgm:spPr/>
    </dgm:pt>
    <dgm:pt modelId="{4B595490-8D0B-475E-A50E-99009AD657C9}" type="pres">
      <dgm:prSet presAssocID="{D704D211-6F7F-4D9A-BA11-BD2A6A784A76}" presName="sibTrans" presStyleLbl="sibTrans2D1" presStyleIdx="2" presStyleCnt="3"/>
      <dgm:spPr/>
    </dgm:pt>
    <dgm:pt modelId="{77640E5D-2E17-4EBF-A2DF-A8F14F858F81}" type="pres">
      <dgm:prSet presAssocID="{D704D211-6F7F-4D9A-BA11-BD2A6A784A76}" presName="connectorText" presStyleLbl="sibTrans2D1" presStyleIdx="2" presStyleCnt="3"/>
      <dgm:spPr/>
    </dgm:pt>
    <dgm:pt modelId="{430AEEED-803E-42EB-ADBA-5EDB57EFF66B}" type="pres">
      <dgm:prSet presAssocID="{1ED848E7-87B8-4E4D-A3BE-29B70C1226B4}" presName="node" presStyleLbl="node1" presStyleIdx="3" presStyleCnt="4" custScaleX="115930" custScaleY="99282" custLinFactNeighborX="-14810" custLinFactNeighborY="-1661">
        <dgm:presLayoutVars>
          <dgm:bulletEnabled val="1"/>
        </dgm:presLayoutVars>
      </dgm:prSet>
      <dgm:spPr/>
    </dgm:pt>
  </dgm:ptLst>
  <dgm:cxnLst>
    <dgm:cxn modelId="{3325B72B-1AE3-465C-A8F9-D37616EB5EBD}" type="presOf" srcId="{D704D211-6F7F-4D9A-BA11-BD2A6A784A76}" destId="{77640E5D-2E17-4EBF-A2DF-A8F14F858F81}" srcOrd="1" destOrd="0" presId="urn:microsoft.com/office/officeart/2005/8/layout/process1"/>
    <dgm:cxn modelId="{64AD7467-07EA-4A96-B459-0436F4D90A50}" type="presOf" srcId="{D704D211-6F7F-4D9A-BA11-BD2A6A784A76}" destId="{4B595490-8D0B-475E-A50E-99009AD657C9}" srcOrd="0" destOrd="0" presId="urn:microsoft.com/office/officeart/2005/8/layout/process1"/>
    <dgm:cxn modelId="{949B3C49-C44A-4EE1-9BD7-32A9C325623D}" type="presOf" srcId="{7FCE6A18-8E5F-4DC8-BDB5-E64B6B53CD45}" destId="{3E785375-8CB8-4FFC-8424-4B57A1785C26}" srcOrd="0" destOrd="0" presId="urn:microsoft.com/office/officeart/2005/8/layout/process1"/>
    <dgm:cxn modelId="{01BAD970-F44E-42BF-BC84-BDF8013251E4}" type="presOf" srcId="{57DB4A24-40E6-4EDF-A2A8-F5286917C0C0}" destId="{E7B1A049-A373-4ABD-89BD-4F0722721A81}" srcOrd="0" destOrd="0" presId="urn:microsoft.com/office/officeart/2005/8/layout/process1"/>
    <dgm:cxn modelId="{AADAF87C-38D2-406F-987E-892B798DFE5C}" type="presOf" srcId="{7FCE6A18-8E5F-4DC8-BDB5-E64B6B53CD45}" destId="{9DAC7C19-8D45-4D23-A21F-4F637CFDF589}" srcOrd="1" destOrd="0" presId="urn:microsoft.com/office/officeart/2005/8/layout/process1"/>
    <dgm:cxn modelId="{3A95CB7D-3A48-473A-962B-1A1CFFACB26C}" type="presOf" srcId="{1ED848E7-87B8-4E4D-A3BE-29B70C1226B4}" destId="{430AEEED-803E-42EB-ADBA-5EDB57EFF66B}" srcOrd="0" destOrd="0" presId="urn:microsoft.com/office/officeart/2005/8/layout/process1"/>
    <dgm:cxn modelId="{37D7707F-880E-4FE8-B87A-FBAE815BA891}" type="presOf" srcId="{CBDB0A21-7489-4C1E-A0D9-9AD3ACF1684B}" destId="{FE769BE1-D461-4FDA-BF92-06919A490520}" srcOrd="1" destOrd="0" presId="urn:microsoft.com/office/officeart/2005/8/layout/process1"/>
    <dgm:cxn modelId="{BF88C999-C69E-40B0-91B6-6E91AF3C59AB}" type="presOf" srcId="{CBDB0A21-7489-4C1E-A0D9-9AD3ACF1684B}" destId="{41B3D8A8-94B6-43B1-8F62-80C77254D1F2}" srcOrd="0" destOrd="0" presId="urn:microsoft.com/office/officeart/2005/8/layout/process1"/>
    <dgm:cxn modelId="{4948D39D-C2E7-4531-845F-4865968912E3}" srcId="{4F9412F2-8852-4395-B2C0-33BECC79C44D}" destId="{57DB4A24-40E6-4EDF-A2A8-F5286917C0C0}" srcOrd="1" destOrd="0" parTransId="{D9331437-3B1D-4B2E-8828-F3140323E5C3}" sibTransId="{CBDB0A21-7489-4C1E-A0D9-9AD3ACF1684B}"/>
    <dgm:cxn modelId="{4978CBB7-483F-4929-9C63-E3767A045326}" srcId="{4F9412F2-8852-4395-B2C0-33BECC79C44D}" destId="{1ED848E7-87B8-4E4D-A3BE-29B70C1226B4}" srcOrd="3" destOrd="0" parTransId="{9CD53914-E915-4C98-A4A8-461110F776C4}" sibTransId="{20388E41-E50B-4384-9F9A-05CEF4B3DB61}"/>
    <dgm:cxn modelId="{2DF272BF-BB3C-426C-BCAA-3FE3DCD06E1E}" type="presOf" srcId="{C3692FAF-AE08-47D9-AE50-E99F8F5440FC}" destId="{C7364DB1-0FE0-4912-86F8-E29E66FC3058}" srcOrd="0" destOrd="0" presId="urn:microsoft.com/office/officeart/2005/8/layout/process1"/>
    <dgm:cxn modelId="{31F88CD1-73D0-43B6-BCF5-12539BB5E864}" srcId="{4F9412F2-8852-4395-B2C0-33BECC79C44D}" destId="{616656A8-1413-4DD8-BA1B-CE6FB851FD16}" srcOrd="2" destOrd="0" parTransId="{9B549E42-8AC4-40AB-9231-485817064989}" sibTransId="{D704D211-6F7F-4D9A-BA11-BD2A6A784A76}"/>
    <dgm:cxn modelId="{0B9375DD-0B60-4C35-BC78-B5655DF07141}" type="presOf" srcId="{4F9412F2-8852-4395-B2C0-33BECC79C44D}" destId="{EB271F8D-4FBD-406C-AA33-96C0BC8980A6}" srcOrd="0" destOrd="0" presId="urn:microsoft.com/office/officeart/2005/8/layout/process1"/>
    <dgm:cxn modelId="{9D1C50DE-1C5B-4E4C-9C2F-49F7F5F62080}" type="presOf" srcId="{616656A8-1413-4DD8-BA1B-CE6FB851FD16}" destId="{5CD18A9A-7839-4D20-BD6E-DFBFF92EEF98}" srcOrd="0" destOrd="0" presId="urn:microsoft.com/office/officeart/2005/8/layout/process1"/>
    <dgm:cxn modelId="{23CFDBF6-88EB-45FD-B589-058E9D012879}" srcId="{4F9412F2-8852-4395-B2C0-33BECC79C44D}" destId="{C3692FAF-AE08-47D9-AE50-E99F8F5440FC}" srcOrd="0" destOrd="0" parTransId="{30140620-6E48-4823-898A-E7BE4F1222A4}" sibTransId="{7FCE6A18-8E5F-4DC8-BDB5-E64B6B53CD45}"/>
    <dgm:cxn modelId="{BB112B14-294D-4EB1-81A2-348B8D472E64}" type="presParOf" srcId="{EB271F8D-4FBD-406C-AA33-96C0BC8980A6}" destId="{C7364DB1-0FE0-4912-86F8-E29E66FC3058}" srcOrd="0" destOrd="0" presId="urn:microsoft.com/office/officeart/2005/8/layout/process1"/>
    <dgm:cxn modelId="{D01F25CB-FB33-4938-8A69-6E81125BE233}" type="presParOf" srcId="{EB271F8D-4FBD-406C-AA33-96C0BC8980A6}" destId="{3E785375-8CB8-4FFC-8424-4B57A1785C26}" srcOrd="1" destOrd="0" presId="urn:microsoft.com/office/officeart/2005/8/layout/process1"/>
    <dgm:cxn modelId="{2733096F-CCFE-4872-9334-0EC533A0F248}" type="presParOf" srcId="{3E785375-8CB8-4FFC-8424-4B57A1785C26}" destId="{9DAC7C19-8D45-4D23-A21F-4F637CFDF589}" srcOrd="0" destOrd="0" presId="urn:microsoft.com/office/officeart/2005/8/layout/process1"/>
    <dgm:cxn modelId="{388718CE-C1C4-41C5-8488-307A759E177D}" type="presParOf" srcId="{EB271F8D-4FBD-406C-AA33-96C0BC8980A6}" destId="{E7B1A049-A373-4ABD-89BD-4F0722721A81}" srcOrd="2" destOrd="0" presId="urn:microsoft.com/office/officeart/2005/8/layout/process1"/>
    <dgm:cxn modelId="{EDB6627E-AFE8-476B-8E2E-912F9FD87575}" type="presParOf" srcId="{EB271F8D-4FBD-406C-AA33-96C0BC8980A6}" destId="{41B3D8A8-94B6-43B1-8F62-80C77254D1F2}" srcOrd="3" destOrd="0" presId="urn:microsoft.com/office/officeart/2005/8/layout/process1"/>
    <dgm:cxn modelId="{E9D2170B-FD54-40A3-9C44-E14DD99424E8}" type="presParOf" srcId="{41B3D8A8-94B6-43B1-8F62-80C77254D1F2}" destId="{FE769BE1-D461-4FDA-BF92-06919A490520}" srcOrd="0" destOrd="0" presId="urn:microsoft.com/office/officeart/2005/8/layout/process1"/>
    <dgm:cxn modelId="{BF646FDB-326A-428D-AC3E-39303FF2878C}" type="presParOf" srcId="{EB271F8D-4FBD-406C-AA33-96C0BC8980A6}" destId="{5CD18A9A-7839-4D20-BD6E-DFBFF92EEF98}" srcOrd="4" destOrd="0" presId="urn:microsoft.com/office/officeart/2005/8/layout/process1"/>
    <dgm:cxn modelId="{82121D16-EACB-4705-84A6-70C7EABA005E}" type="presParOf" srcId="{EB271F8D-4FBD-406C-AA33-96C0BC8980A6}" destId="{4B595490-8D0B-475E-A50E-99009AD657C9}" srcOrd="5" destOrd="0" presId="urn:microsoft.com/office/officeart/2005/8/layout/process1"/>
    <dgm:cxn modelId="{27B443FD-0FFC-4EA1-8A19-790C8A0442ED}" type="presParOf" srcId="{4B595490-8D0B-475E-A50E-99009AD657C9}" destId="{77640E5D-2E17-4EBF-A2DF-A8F14F858F81}" srcOrd="0" destOrd="0" presId="urn:microsoft.com/office/officeart/2005/8/layout/process1"/>
    <dgm:cxn modelId="{86CDBEDD-7F28-4238-8E93-4C177A4DBAEB}" type="presParOf" srcId="{EB271F8D-4FBD-406C-AA33-96C0BC8980A6}" destId="{430AEEED-803E-42EB-ADBA-5EDB57EFF66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364DB1-0FE0-4912-86F8-E29E66FC3058}">
      <dsp:nvSpPr>
        <dsp:cNvPr id="0" name=""/>
        <dsp:cNvSpPr/>
      </dsp:nvSpPr>
      <dsp:spPr>
        <a:xfrm>
          <a:off x="92332" y="712778"/>
          <a:ext cx="1816788" cy="12529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Extract Heart Region </a:t>
          </a:r>
        </a:p>
      </dsp:txBody>
      <dsp:txXfrm>
        <a:off x="129031" y="749477"/>
        <a:ext cx="1743390" cy="1179588"/>
      </dsp:txXfrm>
    </dsp:sp>
    <dsp:sp modelId="{3E785375-8CB8-4FFC-8424-4B57A1785C26}">
      <dsp:nvSpPr>
        <dsp:cNvPr id="0" name=""/>
        <dsp:cNvSpPr/>
      </dsp:nvSpPr>
      <dsp:spPr>
        <a:xfrm rot="21598026">
          <a:off x="2106931" y="1066863"/>
          <a:ext cx="419355" cy="5433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2106931" y="1175560"/>
        <a:ext cx="293549" cy="325983"/>
      </dsp:txXfrm>
    </dsp:sp>
    <dsp:sp modelId="{E7B1A049-A373-4ABD-89BD-4F0722721A81}">
      <dsp:nvSpPr>
        <dsp:cNvPr id="0" name=""/>
        <dsp:cNvSpPr/>
      </dsp:nvSpPr>
      <dsp:spPr>
        <a:xfrm>
          <a:off x="2700359" y="741769"/>
          <a:ext cx="2322129" cy="11917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ED Basal Segmentation</a:t>
          </a:r>
        </a:p>
      </dsp:txBody>
      <dsp:txXfrm>
        <a:off x="2735263" y="776673"/>
        <a:ext cx="2252321" cy="1121911"/>
      </dsp:txXfrm>
    </dsp:sp>
    <dsp:sp modelId="{41B3D8A8-94B6-43B1-8F62-80C77254D1F2}">
      <dsp:nvSpPr>
        <dsp:cNvPr id="0" name=""/>
        <dsp:cNvSpPr/>
      </dsp:nvSpPr>
      <dsp:spPr>
        <a:xfrm>
          <a:off x="5241563" y="1065976"/>
          <a:ext cx="464438" cy="5433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241563" y="1174637"/>
        <a:ext cx="325107" cy="325983"/>
      </dsp:txXfrm>
    </dsp:sp>
    <dsp:sp modelId="{5CD18A9A-7839-4D20-BD6E-DFBFF92EEF98}">
      <dsp:nvSpPr>
        <dsp:cNvPr id="0" name=""/>
        <dsp:cNvSpPr/>
      </dsp:nvSpPr>
      <dsp:spPr>
        <a:xfrm>
          <a:off x="5898788" y="703150"/>
          <a:ext cx="2869904" cy="12689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Mid-Ventricle and Apical ED Segmentation</a:t>
          </a:r>
        </a:p>
      </dsp:txBody>
      <dsp:txXfrm>
        <a:off x="5935954" y="740316"/>
        <a:ext cx="2795572" cy="1194624"/>
      </dsp:txXfrm>
    </dsp:sp>
    <dsp:sp modelId="{4B595490-8D0B-475E-A50E-99009AD657C9}">
      <dsp:nvSpPr>
        <dsp:cNvPr id="0" name=""/>
        <dsp:cNvSpPr/>
      </dsp:nvSpPr>
      <dsp:spPr>
        <a:xfrm rot="21578253">
          <a:off x="8955318" y="1054466"/>
          <a:ext cx="395663" cy="5433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955319" y="1163502"/>
        <a:ext cx="276964" cy="325983"/>
      </dsp:txXfrm>
    </dsp:sp>
    <dsp:sp modelId="{430AEEED-803E-42EB-ADBA-5EDB57EFF66B}">
      <dsp:nvSpPr>
        <dsp:cNvPr id="0" name=""/>
        <dsp:cNvSpPr/>
      </dsp:nvSpPr>
      <dsp:spPr>
        <a:xfrm>
          <a:off x="9515212" y="663289"/>
          <a:ext cx="2539736" cy="13050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ES Segmentation</a:t>
          </a:r>
        </a:p>
      </dsp:txBody>
      <dsp:txXfrm>
        <a:off x="9553434" y="701511"/>
        <a:ext cx="2463292" cy="1228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265D-77E3-40BD-9D45-C9971E33BA02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265D-77E3-40BD-9D45-C9971E33BA02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6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265D-77E3-40BD-9D45-C9971E33BA02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9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265D-77E3-40BD-9D45-C9971E33BA02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1550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265D-77E3-40BD-9D45-C9971E33BA02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091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265D-77E3-40BD-9D45-C9971E33BA02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93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265D-77E3-40BD-9D45-C9971E33BA02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69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265D-77E3-40BD-9D45-C9971E33BA02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667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3AF265D-77E3-40BD-9D45-C9971E33BA02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82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265D-77E3-40BD-9D45-C9971E33BA02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9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265D-77E3-40BD-9D45-C9971E33BA02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1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265D-77E3-40BD-9D45-C9971E33BA02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42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265D-77E3-40BD-9D45-C9971E33BA02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65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265D-77E3-40BD-9D45-C9971E33BA02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6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265D-77E3-40BD-9D45-C9971E33BA02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87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265D-77E3-40BD-9D45-C9971E33BA02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68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265D-77E3-40BD-9D45-C9971E33BA02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F265D-77E3-40BD-9D45-C9971E33BA02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377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g"/><Relationship Id="rId3" Type="http://schemas.openxmlformats.org/officeDocument/2006/relationships/image" Target="../media/image8.png"/><Relationship Id="rId7" Type="http://schemas.openxmlformats.org/officeDocument/2006/relationships/image" Target="../media/image38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g"/><Relationship Id="rId5" Type="http://schemas.openxmlformats.org/officeDocument/2006/relationships/image" Target="../media/image36.jpg"/><Relationship Id="rId4" Type="http://schemas.openxmlformats.org/officeDocument/2006/relationships/image" Target="../media/image11.tif"/><Relationship Id="rId9" Type="http://schemas.openxmlformats.org/officeDocument/2006/relationships/image" Target="../media/image40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8.png"/><Relationship Id="rId7" Type="http://schemas.openxmlformats.org/officeDocument/2006/relationships/image" Target="../media/image12.tif"/><Relationship Id="rId12" Type="http://schemas.openxmlformats.org/officeDocument/2006/relationships/image" Target="../media/image4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tif"/><Relationship Id="rId11" Type="http://schemas.openxmlformats.org/officeDocument/2006/relationships/image" Target="../media/image45.png"/><Relationship Id="rId5" Type="http://schemas.openxmlformats.org/officeDocument/2006/relationships/image" Target="../media/image42.PNG"/><Relationship Id="rId10" Type="http://schemas.openxmlformats.org/officeDocument/2006/relationships/image" Target="../media/image15.png"/><Relationship Id="rId4" Type="http://schemas.openxmlformats.org/officeDocument/2006/relationships/image" Target="../media/image41.PNG"/><Relationship Id="rId9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jp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tif"/><Relationship Id="rId4" Type="http://schemas.openxmlformats.org/officeDocument/2006/relationships/image" Target="../media/image11.t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tif"/><Relationship Id="rId3" Type="http://schemas.openxmlformats.org/officeDocument/2006/relationships/image" Target="../media/image8.png"/><Relationship Id="rId7" Type="http://schemas.openxmlformats.org/officeDocument/2006/relationships/image" Target="../media/image2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10" Type="http://schemas.openxmlformats.org/officeDocument/2006/relationships/image" Target="../media/image22.png"/><Relationship Id="rId4" Type="http://schemas.openxmlformats.org/officeDocument/2006/relationships/image" Target="../media/image18.jpg"/><Relationship Id="rId9" Type="http://schemas.openxmlformats.org/officeDocument/2006/relationships/image" Target="../media/image12.t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13" Type="http://schemas.openxmlformats.org/officeDocument/2006/relationships/image" Target="../media/image33.jpg"/><Relationship Id="rId3" Type="http://schemas.openxmlformats.org/officeDocument/2006/relationships/image" Target="../media/image8.png"/><Relationship Id="rId7" Type="http://schemas.openxmlformats.org/officeDocument/2006/relationships/image" Target="../media/image28.jpg"/><Relationship Id="rId12" Type="http://schemas.openxmlformats.org/officeDocument/2006/relationships/image" Target="../media/image32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11" Type="http://schemas.openxmlformats.org/officeDocument/2006/relationships/image" Target="../media/image31.jpg"/><Relationship Id="rId5" Type="http://schemas.openxmlformats.org/officeDocument/2006/relationships/image" Target="../media/image12.tif"/><Relationship Id="rId15" Type="http://schemas.openxmlformats.org/officeDocument/2006/relationships/image" Target="../media/image35.jpg"/><Relationship Id="rId10" Type="http://schemas.openxmlformats.org/officeDocument/2006/relationships/image" Target="../media/image30.jpg"/><Relationship Id="rId4" Type="http://schemas.openxmlformats.org/officeDocument/2006/relationships/image" Target="../media/image21.jpg"/><Relationship Id="rId9" Type="http://schemas.openxmlformats.org/officeDocument/2006/relationships/image" Target="../media/image29.jpg"/><Relationship Id="rId14" Type="http://schemas.openxmlformats.org/officeDocument/2006/relationships/image" Target="../media/image3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DA9817D-F97B-4389-875A-C055E970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45" b="24004"/>
          <a:stretch/>
        </p:blipFill>
        <p:spPr>
          <a:xfrm>
            <a:off x="0" y="9525"/>
            <a:ext cx="12192000" cy="6858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1270000">
              <a:prstClr val="black"/>
            </a:innerShdw>
            <a:softEdge rad="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211D12-A0DF-4365-B56D-0200204BA4FD}"/>
              </a:ext>
            </a:extLst>
          </p:cNvPr>
          <p:cNvSpPr txBox="1"/>
          <p:nvPr/>
        </p:nvSpPr>
        <p:spPr>
          <a:xfrm>
            <a:off x="0" y="35379"/>
            <a:ext cx="8428265" cy="144655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/>
                </a:solidFill>
              </a:rPr>
              <a:t>Medical Sensors &amp; Digitization Project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BC9F1A-FD93-44DD-A185-7EB464C8080C}"/>
              </a:ext>
            </a:extLst>
          </p:cNvPr>
          <p:cNvSpPr txBox="1"/>
          <p:nvPr/>
        </p:nvSpPr>
        <p:spPr>
          <a:xfrm>
            <a:off x="3110143" y="5893306"/>
            <a:ext cx="5971714" cy="83099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Alexandru</a:t>
            </a:r>
            <a:r>
              <a:rPr lang="en-US" sz="2400" b="1" dirty="0">
                <a:solidFill>
                  <a:schemeClr val="tx1"/>
                </a:solidFill>
              </a:rPr>
              <a:t> Vasile</a:t>
            </a:r>
            <a:endParaRPr lang="ro-RO" sz="2400" b="1" dirty="0">
              <a:solidFill>
                <a:schemeClr val="tx1"/>
              </a:solidFill>
            </a:endParaRP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Mahmoud </a:t>
            </a:r>
            <a:r>
              <a:rPr lang="en-US" sz="2400" b="1" dirty="0" err="1">
                <a:solidFill>
                  <a:schemeClr val="tx1"/>
                </a:solidFill>
              </a:rPr>
              <a:t>Abdelhamed</a:t>
            </a: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7E3962EE-4F08-4404-9926-443D16ECC8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449" y="5840594"/>
            <a:ext cx="1355875" cy="828727"/>
          </a:xfrm>
          <a:prstGeom prst="rect">
            <a:avLst/>
          </a:prstGeom>
        </p:spPr>
      </p:pic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56EF372-B0BB-4186-AFA6-228F0691AE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35" y="5893306"/>
            <a:ext cx="2453747" cy="7753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145A9D-EACF-43AD-9C18-7106443DCF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7265" y="2374179"/>
            <a:ext cx="4237470" cy="210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240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F5C9D-3E97-4216-90A1-CFE6CFCA6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6944" y="831082"/>
            <a:ext cx="8243818" cy="1080938"/>
          </a:xfrm>
        </p:spPr>
        <p:txBody>
          <a:bodyPr>
            <a:noAutofit/>
          </a:bodyPr>
          <a:lstStyle/>
          <a:p>
            <a:r>
              <a:rPr lang="en-US" sz="4800" dirty="0"/>
              <a:t>ES SEGMENTATION</a:t>
            </a:r>
          </a:p>
        </p:txBody>
      </p:sp>
      <p:pic>
        <p:nvPicPr>
          <p:cNvPr id="47" name="Picture 4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720D0F7-8A96-4FFD-B314-213129A168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98329" y="711823"/>
            <a:ext cx="1428567" cy="1066632"/>
          </a:xfrm>
          <a:prstGeom prst="rect">
            <a:avLst/>
          </a:prstGeom>
        </p:spPr>
      </p:pic>
      <p:pic>
        <p:nvPicPr>
          <p:cNvPr id="48" name="Picture 47" descr="Logo&#10;&#10;Description automatically generated">
            <a:extLst>
              <a:ext uri="{FF2B5EF4-FFF2-40B4-BE49-F238E27FC236}">
                <a16:creationId xmlns:a16="http://schemas.microsoft.com/office/drawing/2014/main" id="{B6F024D7-57AC-4511-A4C8-A7E6867288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5" y="806555"/>
            <a:ext cx="1449822" cy="886149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2D62286A-3D06-4035-8FA8-083136E0E283}"/>
              </a:ext>
            </a:extLst>
          </p:cNvPr>
          <p:cNvSpPr txBox="1"/>
          <p:nvPr/>
        </p:nvSpPr>
        <p:spPr>
          <a:xfrm>
            <a:off x="3533163" y="1985560"/>
            <a:ext cx="1399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ROI – FROM ED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C6D34B8-AD94-491D-8C04-5DB94FC6AFB6}"/>
              </a:ext>
            </a:extLst>
          </p:cNvPr>
          <p:cNvSpPr txBox="1"/>
          <p:nvPr/>
        </p:nvSpPr>
        <p:spPr>
          <a:xfrm>
            <a:off x="1548862" y="4792078"/>
            <a:ext cx="1656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SELECTED REGION</a:t>
            </a:r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1453B207-0A71-44AB-9CFF-C92EEB92B333}"/>
              </a:ext>
            </a:extLst>
          </p:cNvPr>
          <p:cNvSpPr/>
          <p:nvPr/>
        </p:nvSpPr>
        <p:spPr>
          <a:xfrm rot="5400000">
            <a:off x="1756848" y="4161508"/>
            <a:ext cx="893041" cy="1363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2A74A734-8360-48FE-AA08-6ECA265F5A79}"/>
              </a:ext>
            </a:extLst>
          </p:cNvPr>
          <p:cNvSpPr/>
          <p:nvPr/>
        </p:nvSpPr>
        <p:spPr>
          <a:xfrm rot="8756405">
            <a:off x="2806941" y="4174984"/>
            <a:ext cx="1413516" cy="1213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rrow: Right 76">
            <a:extLst>
              <a:ext uri="{FF2B5EF4-FFF2-40B4-BE49-F238E27FC236}">
                <a16:creationId xmlns:a16="http://schemas.microsoft.com/office/drawing/2014/main" id="{CD2B2856-05F1-4DC4-848C-F6C110DA191B}"/>
              </a:ext>
            </a:extLst>
          </p:cNvPr>
          <p:cNvSpPr/>
          <p:nvPr/>
        </p:nvSpPr>
        <p:spPr>
          <a:xfrm>
            <a:off x="3382905" y="5696029"/>
            <a:ext cx="181655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25933576-1DEE-4DF0-BDCC-0F74A2E7C72B}"/>
              </a:ext>
            </a:extLst>
          </p:cNvPr>
          <p:cNvSpPr/>
          <p:nvPr/>
        </p:nvSpPr>
        <p:spPr>
          <a:xfrm>
            <a:off x="7369669" y="5696029"/>
            <a:ext cx="63578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Multiplication Sign 41">
            <a:extLst>
              <a:ext uri="{FF2B5EF4-FFF2-40B4-BE49-F238E27FC236}">
                <a16:creationId xmlns:a16="http://schemas.microsoft.com/office/drawing/2014/main" id="{24CBF401-11D9-4F19-9E95-A71D6D9FEE4D}"/>
              </a:ext>
            </a:extLst>
          </p:cNvPr>
          <p:cNvSpPr/>
          <p:nvPr/>
        </p:nvSpPr>
        <p:spPr>
          <a:xfrm>
            <a:off x="2959498" y="2774997"/>
            <a:ext cx="414036" cy="42238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3620EF-BCEB-4479-9AB2-548BCF944071}"/>
              </a:ext>
            </a:extLst>
          </p:cNvPr>
          <p:cNvSpPr txBox="1"/>
          <p:nvPr/>
        </p:nvSpPr>
        <p:spPr>
          <a:xfrm>
            <a:off x="5061077" y="6544421"/>
            <a:ext cx="2148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(START OF TRACKING)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7F7E9BEC-214B-4785-898B-58648D2EC529}"/>
              </a:ext>
            </a:extLst>
          </p:cNvPr>
          <p:cNvSpPr/>
          <p:nvPr/>
        </p:nvSpPr>
        <p:spPr>
          <a:xfrm>
            <a:off x="9197887" y="5843408"/>
            <a:ext cx="169000" cy="152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lowchart: Connector 68">
            <a:extLst>
              <a:ext uri="{FF2B5EF4-FFF2-40B4-BE49-F238E27FC236}">
                <a16:creationId xmlns:a16="http://schemas.microsoft.com/office/drawing/2014/main" id="{40CC77FC-1B08-42D0-9A38-A77F7A0C189B}"/>
              </a:ext>
            </a:extLst>
          </p:cNvPr>
          <p:cNvSpPr/>
          <p:nvPr/>
        </p:nvSpPr>
        <p:spPr>
          <a:xfrm>
            <a:off x="11115748" y="5894248"/>
            <a:ext cx="120387" cy="9958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EDDA661-F081-4035-B587-EFEE92B778B7}"/>
              </a:ext>
            </a:extLst>
          </p:cNvPr>
          <p:cNvSpPr txBox="1"/>
          <p:nvPr/>
        </p:nvSpPr>
        <p:spPr>
          <a:xfrm>
            <a:off x="8208245" y="5050603"/>
            <a:ext cx="2148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TRACKING</a:t>
            </a:r>
          </a:p>
        </p:txBody>
      </p:sp>
      <p:pic>
        <p:nvPicPr>
          <p:cNvPr id="45" name="Picture 44" descr="A picture containing indoor, outdoor object&#10;&#10;Description automatically generated">
            <a:extLst>
              <a:ext uri="{FF2B5EF4-FFF2-40B4-BE49-F238E27FC236}">
                <a16:creationId xmlns:a16="http://schemas.microsoft.com/office/drawing/2014/main" id="{C6B28A81-8F1E-435D-A8C5-EC7A06291E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605" y="2269857"/>
            <a:ext cx="1641585" cy="1487686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F3BA2676-60D9-4573-B9A2-E0D8F1AEF58F}"/>
              </a:ext>
            </a:extLst>
          </p:cNvPr>
          <p:cNvSpPr txBox="1"/>
          <p:nvPr/>
        </p:nvSpPr>
        <p:spPr>
          <a:xfrm>
            <a:off x="1558564" y="1985559"/>
            <a:ext cx="1181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ES PHASE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22A28B00-A83B-448D-B243-AA6C8D1B7A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514" y="2275112"/>
            <a:ext cx="1641584" cy="1487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5D2C8E-742F-4A6C-9828-437623CAC0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495" y="5115217"/>
            <a:ext cx="1816558" cy="1646256"/>
          </a:xfrm>
          <a:prstGeom prst="rect">
            <a:avLst/>
          </a:prstGeom>
        </p:spPr>
      </p:pic>
      <p:pic>
        <p:nvPicPr>
          <p:cNvPr id="11" name="Picture 10" descr="A picture containing silhouette, night sky&#10;&#10;Description automatically generated">
            <a:extLst>
              <a:ext uri="{FF2B5EF4-FFF2-40B4-BE49-F238E27FC236}">
                <a16:creationId xmlns:a16="http://schemas.microsoft.com/office/drawing/2014/main" id="{B1589660-4BAE-4B0C-B50F-9D20A552DC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614" y="4942441"/>
            <a:ext cx="1816559" cy="1646257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FCCAA97-2B75-468E-B1D5-8E535F06FCD5}"/>
              </a:ext>
            </a:extLst>
          </p:cNvPr>
          <p:cNvSpPr txBox="1"/>
          <p:nvPr/>
        </p:nvSpPr>
        <p:spPr>
          <a:xfrm>
            <a:off x="3404365" y="5466147"/>
            <a:ext cx="1656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SEGMENTATION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74B9DFC-1591-4415-AF0D-8EF82C4071B4}"/>
              </a:ext>
            </a:extLst>
          </p:cNvPr>
          <p:cNvSpPr txBox="1"/>
          <p:nvPr/>
        </p:nvSpPr>
        <p:spPr>
          <a:xfrm>
            <a:off x="3382905" y="6077346"/>
            <a:ext cx="1656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SIMILAR TO ED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9F62B9A-A908-44EC-9086-D4CB10220440}"/>
              </a:ext>
            </a:extLst>
          </p:cNvPr>
          <p:cNvSpPr txBox="1"/>
          <p:nvPr/>
        </p:nvSpPr>
        <p:spPr>
          <a:xfrm>
            <a:off x="5470593" y="4419918"/>
            <a:ext cx="1399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CHAN-VESE SEGMENTATION</a:t>
            </a:r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AB160C91-94B4-46AB-ACE7-9F47AAC6C9B0}"/>
              </a:ext>
            </a:extLst>
          </p:cNvPr>
          <p:cNvSpPr/>
          <p:nvPr/>
        </p:nvSpPr>
        <p:spPr>
          <a:xfrm>
            <a:off x="10655372" y="5843408"/>
            <a:ext cx="169000" cy="152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Connector 64">
            <a:extLst>
              <a:ext uri="{FF2B5EF4-FFF2-40B4-BE49-F238E27FC236}">
                <a16:creationId xmlns:a16="http://schemas.microsoft.com/office/drawing/2014/main" id="{6C71108A-BE48-42AD-8E4F-FB7DEDD915F3}"/>
              </a:ext>
            </a:extLst>
          </p:cNvPr>
          <p:cNvSpPr/>
          <p:nvPr/>
        </p:nvSpPr>
        <p:spPr>
          <a:xfrm>
            <a:off x="11266866" y="5900597"/>
            <a:ext cx="120387" cy="9958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Flowchart: Connector 71">
            <a:extLst>
              <a:ext uri="{FF2B5EF4-FFF2-40B4-BE49-F238E27FC236}">
                <a16:creationId xmlns:a16="http://schemas.microsoft.com/office/drawing/2014/main" id="{A22CBC0D-DB9B-4CBD-BCF9-AE93EA056E59}"/>
              </a:ext>
            </a:extLst>
          </p:cNvPr>
          <p:cNvSpPr/>
          <p:nvPr/>
        </p:nvSpPr>
        <p:spPr>
          <a:xfrm>
            <a:off x="10976363" y="5894248"/>
            <a:ext cx="120387" cy="9958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A94B3ADD-92A5-4DF0-B552-46BA0BE18B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878" y="5492664"/>
            <a:ext cx="984503" cy="892206"/>
          </a:xfrm>
          <a:prstGeom prst="rect">
            <a:avLst/>
          </a:prstGeom>
        </p:spPr>
      </p:pic>
      <p:pic>
        <p:nvPicPr>
          <p:cNvPr id="19" name="Picture 18" descr="A picture containing railroad tunnel, way&#10;&#10;Description automatically generated">
            <a:extLst>
              <a:ext uri="{FF2B5EF4-FFF2-40B4-BE49-F238E27FC236}">
                <a16:creationId xmlns:a16="http://schemas.microsoft.com/office/drawing/2014/main" id="{54EA7160-C042-4919-9FFD-704BE0FD3A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649" y="5492917"/>
            <a:ext cx="984503" cy="89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193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F00A8-CD6D-441C-AAB7-29F825CBA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753227"/>
            <a:ext cx="8217732" cy="1080938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EJECTION FRACTION</a:t>
            </a:r>
          </a:p>
        </p:txBody>
      </p:sp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5334FF1-8A6D-405B-9873-6550783CD8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98329" y="711823"/>
            <a:ext cx="1428567" cy="1066632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939834D6-B4AC-4BB8-98E6-0CDFD532DA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5" y="806555"/>
            <a:ext cx="1449822" cy="886149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73A47C38-363D-41F5-9C95-A3EB21AC43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5" y="2253888"/>
            <a:ext cx="3210373" cy="990738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C6A14B4F-62A0-42C6-B150-955DC708C4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5" y="3664349"/>
            <a:ext cx="2581635" cy="5048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28E40B-9BB3-44F7-8895-9ED112DD1F60}"/>
              </a:ext>
            </a:extLst>
          </p:cNvPr>
          <p:cNvSpPr txBox="1"/>
          <p:nvPr/>
        </p:nvSpPr>
        <p:spPr>
          <a:xfrm>
            <a:off x="289555" y="4509856"/>
            <a:ext cx="35189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EF = EJECTION FRACTION</a:t>
            </a:r>
          </a:p>
          <a:p>
            <a:r>
              <a:rPr lang="en-US" dirty="0"/>
              <a:t>SV = STROKE VOLUME</a:t>
            </a:r>
          </a:p>
          <a:p>
            <a:endParaRPr lang="en-US" dirty="0"/>
          </a:p>
          <a:p>
            <a:r>
              <a:rPr lang="en-US" dirty="0"/>
              <a:t>EDV = END-DYASTOLIC VOLUME</a:t>
            </a:r>
          </a:p>
          <a:p>
            <a:r>
              <a:rPr lang="en-US" dirty="0"/>
              <a:t>ESV = END-SYSTOLIC VOLUME</a:t>
            </a:r>
            <a:endParaRPr lang="en-GB" dirty="0"/>
          </a:p>
        </p:txBody>
      </p:sp>
      <p:pic>
        <p:nvPicPr>
          <p:cNvPr id="12" name="Picture 11" descr="A picture containing indoor, outdoor object&#10;&#10;Description automatically generated">
            <a:extLst>
              <a:ext uri="{FF2B5EF4-FFF2-40B4-BE49-F238E27FC236}">
                <a16:creationId xmlns:a16="http://schemas.microsoft.com/office/drawing/2014/main" id="{6DECCE1B-7BE7-4370-B164-4E4FF8AB2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475" y="2486130"/>
            <a:ext cx="1943670" cy="1761451"/>
          </a:xfrm>
          <a:prstGeom prst="rect">
            <a:avLst/>
          </a:prstGeom>
        </p:spPr>
      </p:pic>
      <p:pic>
        <p:nvPicPr>
          <p:cNvPr id="13" name="Picture 12" descr="A picture containing indoor&#10;&#10;Description automatically generated">
            <a:extLst>
              <a:ext uri="{FF2B5EF4-FFF2-40B4-BE49-F238E27FC236}">
                <a16:creationId xmlns:a16="http://schemas.microsoft.com/office/drawing/2014/main" id="{24B89253-11EE-4D72-9908-C0E712CEFF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929" y="2498895"/>
            <a:ext cx="1938089" cy="17563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93737E5-4D2E-43A6-A001-3973C19EC572}"/>
              </a:ext>
            </a:extLst>
          </p:cNvPr>
          <p:cNvSpPr txBox="1"/>
          <p:nvPr/>
        </p:nvSpPr>
        <p:spPr>
          <a:xfrm>
            <a:off x="4404428" y="2141085"/>
            <a:ext cx="1399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ED PHASE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FBDCF1-2943-4CC1-B2CC-2EDDFDD52A9B}"/>
              </a:ext>
            </a:extLst>
          </p:cNvPr>
          <p:cNvSpPr txBox="1"/>
          <p:nvPr/>
        </p:nvSpPr>
        <p:spPr>
          <a:xfrm>
            <a:off x="6786753" y="2141084"/>
            <a:ext cx="1399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ES PHASE</a:t>
            </a:r>
          </a:p>
        </p:txBody>
      </p:sp>
      <p:pic>
        <p:nvPicPr>
          <p:cNvPr id="19" name="Picture 18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4D5D7668-8C6F-4F0E-8F60-6E4D4FBEF1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929" y="4837938"/>
            <a:ext cx="1938089" cy="1756393"/>
          </a:xfrm>
          <a:prstGeom prst="rect">
            <a:avLst/>
          </a:prstGeom>
        </p:spPr>
      </p:pic>
      <p:pic>
        <p:nvPicPr>
          <p:cNvPr id="21" name="Picture 20" descr="A picture containing silhouette, night sky&#10;&#10;Description automatically generated">
            <a:extLst>
              <a:ext uri="{FF2B5EF4-FFF2-40B4-BE49-F238E27FC236}">
                <a16:creationId xmlns:a16="http://schemas.microsoft.com/office/drawing/2014/main" id="{0089645C-45C6-424E-A1CE-7970A1AD69A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474" y="4832880"/>
            <a:ext cx="1943671" cy="1761451"/>
          </a:xfrm>
          <a:prstGeom prst="rect">
            <a:avLst/>
          </a:prstGeom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8F291E6A-DFFD-449E-9F20-65D015E1BDA9}"/>
              </a:ext>
            </a:extLst>
          </p:cNvPr>
          <p:cNvSpPr/>
          <p:nvPr/>
        </p:nvSpPr>
        <p:spPr>
          <a:xfrm rot="5400000">
            <a:off x="4890085" y="4420164"/>
            <a:ext cx="427800" cy="2528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2AC3DD6-8909-4287-9574-AD25DEE9CDB8}"/>
              </a:ext>
            </a:extLst>
          </p:cNvPr>
          <p:cNvSpPr/>
          <p:nvPr/>
        </p:nvSpPr>
        <p:spPr>
          <a:xfrm rot="5400000">
            <a:off x="7272409" y="4420164"/>
            <a:ext cx="427800" cy="2528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3B735D2-4DAC-4319-88EE-51B0AF0D5B96}"/>
              </a:ext>
            </a:extLst>
          </p:cNvPr>
          <p:cNvSpPr/>
          <p:nvPr/>
        </p:nvSpPr>
        <p:spPr>
          <a:xfrm>
            <a:off x="6158230" y="5713605"/>
            <a:ext cx="281032" cy="73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8" name="Picture 27" descr="A picture containing black, dark, night sky&#10;&#10;Description automatically generated">
            <a:extLst>
              <a:ext uri="{FF2B5EF4-FFF2-40B4-BE49-F238E27FC236}">
                <a16:creationId xmlns:a16="http://schemas.microsoft.com/office/drawing/2014/main" id="{338CD5F4-A5A9-414C-9562-C9880467E18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608" y="2888126"/>
            <a:ext cx="1344725" cy="98490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4B82EC4-DD5B-482E-847C-122561B16222}"/>
              </a:ext>
            </a:extLst>
          </p:cNvPr>
          <p:cNvSpPr txBox="1"/>
          <p:nvPr/>
        </p:nvSpPr>
        <p:spPr>
          <a:xfrm>
            <a:off x="4404267" y="6583956"/>
            <a:ext cx="1399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ED MASK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8C28C0-142B-433D-A75C-1C0CB03AFE94}"/>
              </a:ext>
            </a:extLst>
          </p:cNvPr>
          <p:cNvSpPr txBox="1"/>
          <p:nvPr/>
        </p:nvSpPr>
        <p:spPr>
          <a:xfrm>
            <a:off x="6786751" y="6550223"/>
            <a:ext cx="1399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ES MASK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FBD40D-EC63-4EFB-B3C4-C505A356F4EE}"/>
              </a:ext>
            </a:extLst>
          </p:cNvPr>
          <p:cNvSpPr txBox="1"/>
          <p:nvPr/>
        </p:nvSpPr>
        <p:spPr>
          <a:xfrm>
            <a:off x="10355218" y="2504952"/>
            <a:ext cx="1399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NIFTI HEADER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CD209A06-769A-40C1-830D-DFAF04493CE5}"/>
              </a:ext>
            </a:extLst>
          </p:cNvPr>
          <p:cNvSpPr/>
          <p:nvPr/>
        </p:nvSpPr>
        <p:spPr>
          <a:xfrm rot="7708378">
            <a:off x="9584064" y="4223852"/>
            <a:ext cx="1542307" cy="234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0C62557-CB60-487D-A12E-0228BB584BB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522" y="5120336"/>
            <a:ext cx="1260696" cy="1255771"/>
          </a:xfrm>
          <a:prstGeom prst="rect">
            <a:avLst/>
          </a:prstGeom>
        </p:spPr>
      </p:pic>
      <p:sp>
        <p:nvSpPr>
          <p:cNvPr id="35" name="Arrow: Right 34">
            <a:extLst>
              <a:ext uri="{FF2B5EF4-FFF2-40B4-BE49-F238E27FC236}">
                <a16:creationId xmlns:a16="http://schemas.microsoft.com/office/drawing/2014/main" id="{F5661A09-695C-4D30-90A0-43488970F4F2}"/>
              </a:ext>
            </a:extLst>
          </p:cNvPr>
          <p:cNvSpPr/>
          <p:nvPr/>
        </p:nvSpPr>
        <p:spPr>
          <a:xfrm>
            <a:off x="10457233" y="5587156"/>
            <a:ext cx="427800" cy="2528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DCA41D3-F114-4826-A46A-B41A8AB8771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005558" y="5491884"/>
            <a:ext cx="990600" cy="495300"/>
          </a:xfrm>
          <a:prstGeom prst="rect">
            <a:avLst/>
          </a:prstGeom>
        </p:spPr>
      </p:pic>
      <p:sp>
        <p:nvSpPr>
          <p:cNvPr id="38" name="Multiplication Sign 37">
            <a:extLst>
              <a:ext uri="{FF2B5EF4-FFF2-40B4-BE49-F238E27FC236}">
                <a16:creationId xmlns:a16="http://schemas.microsoft.com/office/drawing/2014/main" id="{4C89FA57-F5B4-4BBD-ADB0-EAA4AF987385}"/>
              </a:ext>
            </a:extLst>
          </p:cNvPr>
          <p:cNvSpPr/>
          <p:nvPr/>
        </p:nvSpPr>
        <p:spPr>
          <a:xfrm>
            <a:off x="8444182" y="5437868"/>
            <a:ext cx="561165" cy="62070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E1E01B-B3C1-4CEA-A227-EB9A181A000D}"/>
              </a:ext>
            </a:extLst>
          </p:cNvPr>
          <p:cNvSpPr txBox="1"/>
          <p:nvPr/>
        </p:nvSpPr>
        <p:spPr>
          <a:xfrm>
            <a:off x="9005347" y="6440442"/>
            <a:ext cx="1399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VOXEL SIZE</a:t>
            </a:r>
          </a:p>
        </p:txBody>
      </p:sp>
    </p:spTree>
    <p:extLst>
      <p:ext uri="{BB962C8B-B14F-4D97-AF65-F5344CB8AC3E}">
        <p14:creationId xmlns:p14="http://schemas.microsoft.com/office/powerpoint/2010/main" val="3433721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F416-AF45-40A0-8814-1654D29FD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/>
          </a:bodyPr>
          <a:lstStyle/>
          <a:p>
            <a:r>
              <a:rPr lang="en-US" sz="4800" dirty="0"/>
              <a:t>SEGMENTATION RESULTS</a:t>
            </a:r>
          </a:p>
        </p:txBody>
      </p:sp>
      <p:pic>
        <p:nvPicPr>
          <p:cNvPr id="13" name="Picture 1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06CD2B6-4273-44CC-AEE3-AB45B2CDDB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98329" y="711823"/>
            <a:ext cx="1428567" cy="1066632"/>
          </a:xfrm>
          <a:prstGeom prst="rect">
            <a:avLst/>
          </a:prstGeom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ACD49DEA-904D-473B-821A-976B7A629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5" y="806555"/>
            <a:ext cx="1449822" cy="8861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419200-9615-4830-A2F0-55BCAC4581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087" y="2518641"/>
            <a:ext cx="10677525" cy="1304925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34AA5503-9D8C-4D1B-96E2-36C8386B36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133" y="4050250"/>
            <a:ext cx="5875733" cy="13327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1B2D009-F525-4E05-B95F-EB786698C511}"/>
              </a:ext>
            </a:extLst>
          </p:cNvPr>
          <p:cNvSpPr txBox="1"/>
          <p:nvPr/>
        </p:nvSpPr>
        <p:spPr>
          <a:xfrm>
            <a:off x="4950331" y="5671793"/>
            <a:ext cx="35189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TP = TRUE POSITIVE</a:t>
            </a:r>
          </a:p>
          <a:p>
            <a:r>
              <a:rPr lang="en-US" dirty="0"/>
              <a:t>FP = FALSE POSITIVE</a:t>
            </a:r>
          </a:p>
          <a:p>
            <a:r>
              <a:rPr lang="en-US" dirty="0"/>
              <a:t>FN = FALSE NEGATIVE</a:t>
            </a:r>
          </a:p>
        </p:txBody>
      </p:sp>
      <p:pic>
        <p:nvPicPr>
          <p:cNvPr id="5" name="Picture 4" descr="A picture containing text, grass, sky, outdoor&#10;&#10;Description automatically generated">
            <a:extLst>
              <a:ext uri="{FF2B5EF4-FFF2-40B4-BE49-F238E27FC236}">
                <a16:creationId xmlns:a16="http://schemas.microsoft.com/office/drawing/2014/main" id="{192E97B8-59F7-4DAE-B57A-C645527021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089" y="5122896"/>
            <a:ext cx="2945902" cy="165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386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F416-AF45-40A0-8814-1654D29FD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456" y="753227"/>
            <a:ext cx="3995970" cy="1080938"/>
          </a:xfrm>
        </p:spPr>
        <p:txBody>
          <a:bodyPr>
            <a:normAutofit/>
          </a:bodyPr>
          <a:lstStyle/>
          <a:p>
            <a:r>
              <a:rPr lang="en-US" sz="4800" dirty="0"/>
              <a:t>CONCLUSIONS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61B03A-3E18-47DC-854D-EDC3A857EA44}"/>
              </a:ext>
            </a:extLst>
          </p:cNvPr>
          <p:cNvSpPr txBox="1"/>
          <p:nvPr/>
        </p:nvSpPr>
        <p:spPr>
          <a:xfrm>
            <a:off x="97853" y="1979389"/>
            <a:ext cx="9270082" cy="578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8EE696-AF76-4810-8F8A-060D55BF5575}"/>
              </a:ext>
            </a:extLst>
          </p:cNvPr>
          <p:cNvSpPr txBox="1"/>
          <p:nvPr/>
        </p:nvSpPr>
        <p:spPr>
          <a:xfrm>
            <a:off x="97852" y="2391905"/>
            <a:ext cx="119962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ED and ES segmentation: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/>
              <a:t>general DICE coefficients lower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/>
              <a:t>recursive nature of this project </a:t>
            </a:r>
            <a:r>
              <a:rPr lang="en-GB" sz="2800" dirty="0">
                <a:sym typeface="Wingdings" panose="05000000000000000000" pitchFamily="2" charset="2"/>
              </a:rPr>
              <a:t></a:t>
            </a:r>
            <a:r>
              <a:rPr lang="en-GB" sz="2800" dirty="0"/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2800" dirty="0"/>
              <a:t>errors are perpetuated &amp; augmented at every step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2800" dirty="0"/>
              <a:t>errors that occur in the ES segmentation usually lead to the overestimation of the LV boundary.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The ejection fraction (EF): Overestimation of the LV boundary leads to the EF being unrealistically low</a:t>
            </a:r>
            <a:endParaRPr lang="ro-RO" sz="2800" dirty="0"/>
          </a:p>
        </p:txBody>
      </p:sp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D5B8153-3C45-479D-A848-37B1BE79F1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98329" y="711823"/>
            <a:ext cx="1428567" cy="1066632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3C224C39-DE80-4577-9074-A51FF82C5C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5" y="806555"/>
            <a:ext cx="1449822" cy="88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99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FAE33-C74E-42C3-A725-373E61E44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5895" y="806555"/>
            <a:ext cx="1207363" cy="1080938"/>
          </a:xfrm>
        </p:spPr>
        <p:txBody>
          <a:bodyPr>
            <a:noAutofit/>
          </a:bodyPr>
          <a:lstStyle/>
          <a:p>
            <a:r>
              <a:rPr lang="en-US" sz="4800" dirty="0"/>
              <a:t>GUI</a:t>
            </a:r>
          </a:p>
        </p:txBody>
      </p:sp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EA99C26-CB42-4931-A78F-DF386ABAD2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98329" y="711823"/>
            <a:ext cx="1428567" cy="1066632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31096BF7-F790-4FD5-91D9-38955A8DC2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5" y="806555"/>
            <a:ext cx="1449822" cy="8861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7E828F-31E3-4924-8A4A-715872E866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4943" y="2086252"/>
            <a:ext cx="5729268" cy="451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847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D3F61-E450-4FF2-8774-BE97CF695B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8800" dirty="0"/>
              <a:t>THANK YOU!</a:t>
            </a:r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7A51F21-F5D0-4233-A9C2-99C2862054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9126982" y="2813789"/>
            <a:ext cx="1428567" cy="1066632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305FC2B-B98F-44B7-B3D1-7101705516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082" y="2904031"/>
            <a:ext cx="1449822" cy="88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299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754D7-9990-4FD3-80C7-BBA727B32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79950-2402-43EA-A7AA-FF5DD27BA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4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B92E1ACE-B44A-4BF3-92D7-7BE8E7E21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07534" cy="7113864"/>
          </a:xfrm>
          <a:prstGeom prst="rect">
            <a:avLst/>
          </a:prstGeom>
        </p:spPr>
      </p:pic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38088B3-FDA9-443E-AF93-F4A1DE978C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 rot="20645949">
            <a:off x="5708620" y="2243593"/>
            <a:ext cx="1127184" cy="841606"/>
          </a:xfrm>
          <a:prstGeom prst="rect">
            <a:avLst/>
          </a:prstGeom>
        </p:spPr>
      </p:pic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5CC73F0-A59E-487E-80A3-7DFE73C938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 rot="21150620">
            <a:off x="4416747" y="2601191"/>
            <a:ext cx="982285" cy="73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632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FAE33-C74E-42C3-A725-373E61E44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5895" y="806555"/>
            <a:ext cx="1207363" cy="1080938"/>
          </a:xfrm>
        </p:spPr>
        <p:txBody>
          <a:bodyPr>
            <a:noAutofit/>
          </a:bodyPr>
          <a:lstStyle/>
          <a:p>
            <a:r>
              <a:rPr lang="en-US" sz="4800" dirty="0"/>
              <a:t>GUI</a:t>
            </a:r>
          </a:p>
        </p:txBody>
      </p:sp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EA99C26-CB42-4931-A78F-DF386ABAD2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98329" y="711823"/>
            <a:ext cx="1428567" cy="1066632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31096BF7-F790-4FD5-91D9-38955A8DC2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5" y="806555"/>
            <a:ext cx="1449822" cy="8861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7E828F-31E3-4924-8A4A-715872E866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4943" y="2086252"/>
            <a:ext cx="5729268" cy="45117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DF6108B-7549-4178-8A51-08052FABA3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62" y="323850"/>
            <a:ext cx="12106275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396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9B490-2A64-47C1-A356-26EF1FDB7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7845" y="753227"/>
            <a:ext cx="6802016" cy="1080938"/>
          </a:xfrm>
        </p:spPr>
        <p:txBody>
          <a:bodyPr>
            <a:noAutofit/>
          </a:bodyPr>
          <a:lstStyle/>
          <a:p>
            <a:r>
              <a:rPr lang="en-US" sz="4800" dirty="0"/>
              <a:t>HEART DISEASE</a:t>
            </a:r>
          </a:p>
        </p:txBody>
      </p:sp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0E760C8-6CA5-488A-BDE1-A245F25FDF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98329" y="711823"/>
            <a:ext cx="1428567" cy="1066632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81FE6B8A-71CC-46B0-8646-7EDE3B7BC2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5" y="806555"/>
            <a:ext cx="1449822" cy="886149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9BF3D8C-0A85-46AE-9ABA-7A405BF2FD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113" y="2473178"/>
            <a:ext cx="7436075" cy="4191242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86622231-51B0-4717-829C-172015D407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12" y="2237174"/>
            <a:ext cx="4301778" cy="442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829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F43FE-E865-4B47-9B81-BE579025E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1976" y="753225"/>
            <a:ext cx="8194089" cy="1080938"/>
          </a:xfrm>
        </p:spPr>
        <p:txBody>
          <a:bodyPr>
            <a:noAutofit/>
          </a:bodyPr>
          <a:lstStyle/>
          <a:p>
            <a:r>
              <a:rPr lang="en-US" sz="4800" dirty="0"/>
              <a:t>DATABASE PRESENTATION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0CA82C-3E40-4A0D-8462-CA72D2FE12D7}"/>
              </a:ext>
            </a:extLst>
          </p:cNvPr>
          <p:cNvSpPr txBox="1"/>
          <p:nvPr/>
        </p:nvSpPr>
        <p:spPr>
          <a:xfrm>
            <a:off x="97852" y="1918164"/>
            <a:ext cx="7217348" cy="4139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Courtesy of UNIVERSITY HOSPITAL OF DIJON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Fully </a:t>
            </a:r>
            <a:r>
              <a:rPr lang="en-US" sz="2200" dirty="0" err="1"/>
              <a:t>anonumized</a:t>
            </a:r>
            <a:r>
              <a:rPr lang="en-US" sz="2200" dirty="0"/>
              <a:t> &amp; ethical</a:t>
            </a:r>
            <a:endParaRPr lang="ro-RO" sz="2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The training database is composed of cine-MRI images of 100 as follows: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20 healthy patients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20 with previous myocardial infarction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20 with dilated cardiomyopathy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20 with hypertrophic cardiomyopathy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20 with abnormal right ventricle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o-RO" sz="2200" dirty="0"/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9DCECE79-92B0-4D3E-8CFA-0EF1AE0665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5" y="806555"/>
            <a:ext cx="1449822" cy="886149"/>
          </a:xfrm>
          <a:prstGeom prst="rect">
            <a:avLst/>
          </a:prstGeom>
        </p:spPr>
      </p:pic>
      <p:pic>
        <p:nvPicPr>
          <p:cNvPr id="13" name="Picture 1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B93091A-CA55-4238-B3B1-13B085214F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98329" y="711823"/>
            <a:ext cx="1428567" cy="1066632"/>
          </a:xfrm>
          <a:prstGeom prst="rect">
            <a:avLst/>
          </a:prstGeom>
        </p:spPr>
      </p:pic>
      <p:pic>
        <p:nvPicPr>
          <p:cNvPr id="10" name="Picture 9" descr="A picture containing indoor, outdoor object&#10;&#10;Description automatically generated">
            <a:extLst>
              <a:ext uri="{FF2B5EF4-FFF2-40B4-BE49-F238E27FC236}">
                <a16:creationId xmlns:a16="http://schemas.microsoft.com/office/drawing/2014/main" id="{A815AC6D-2369-444F-BA89-CF302BF987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0560" y="2325902"/>
            <a:ext cx="2367358" cy="2145418"/>
          </a:xfrm>
          <a:prstGeom prst="rect">
            <a:avLst/>
          </a:prstGeom>
        </p:spPr>
      </p:pic>
      <p:pic>
        <p:nvPicPr>
          <p:cNvPr id="11" name="Picture 10" descr="A picture containing indoor&#10;&#10;Description automatically generated">
            <a:extLst>
              <a:ext uri="{FF2B5EF4-FFF2-40B4-BE49-F238E27FC236}">
                <a16:creationId xmlns:a16="http://schemas.microsoft.com/office/drawing/2014/main" id="{15706C29-33EE-4298-AFC6-51C8010F6B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000" y="4471320"/>
            <a:ext cx="2360560" cy="213925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474728A-367D-4A43-9B62-795243B7ABA9}"/>
              </a:ext>
            </a:extLst>
          </p:cNvPr>
          <p:cNvSpPr txBox="1"/>
          <p:nvPr/>
        </p:nvSpPr>
        <p:spPr>
          <a:xfrm>
            <a:off x="7407950" y="4181982"/>
            <a:ext cx="1399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ED PHASE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44A824-1A1A-4400-BEB4-465065235A7C}"/>
              </a:ext>
            </a:extLst>
          </p:cNvPr>
          <p:cNvSpPr txBox="1"/>
          <p:nvPr/>
        </p:nvSpPr>
        <p:spPr>
          <a:xfrm>
            <a:off x="9864681" y="2061197"/>
            <a:ext cx="1399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ES PHASE</a:t>
            </a:r>
          </a:p>
        </p:txBody>
      </p:sp>
    </p:spTree>
    <p:extLst>
      <p:ext uri="{BB962C8B-B14F-4D97-AF65-F5344CB8AC3E}">
        <p14:creationId xmlns:p14="http://schemas.microsoft.com/office/powerpoint/2010/main" val="1678786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F43FE-E865-4B47-9B81-BE579025E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1976" y="753225"/>
            <a:ext cx="8194089" cy="1080938"/>
          </a:xfrm>
        </p:spPr>
        <p:txBody>
          <a:bodyPr>
            <a:noAutofit/>
          </a:bodyPr>
          <a:lstStyle/>
          <a:p>
            <a:r>
              <a:rPr lang="en-US" sz="4800" dirty="0"/>
              <a:t>NIFTI FORMAT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0CA82C-3E40-4A0D-8462-CA72D2FE12D7}"/>
              </a:ext>
            </a:extLst>
          </p:cNvPr>
          <p:cNvSpPr txBox="1"/>
          <p:nvPr/>
        </p:nvSpPr>
        <p:spPr>
          <a:xfrm>
            <a:off x="0" y="1960815"/>
            <a:ext cx="7538648" cy="1287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err="1"/>
              <a:t>NIfTI</a:t>
            </a:r>
            <a:r>
              <a:rPr lang="en-GB" dirty="0"/>
              <a:t> (Neuroimaging Informatics Technology Initiative)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a file type that was similar to but improved from the </a:t>
            </a:r>
            <a:r>
              <a:rPr lang="en-GB" dirty="0" err="1"/>
              <a:t>Analyze</a:t>
            </a:r>
            <a:r>
              <a:rPr lang="en-GB" dirty="0"/>
              <a:t> file format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9DCECE79-92B0-4D3E-8CFA-0EF1AE0665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5" y="806555"/>
            <a:ext cx="1449822" cy="886149"/>
          </a:xfrm>
          <a:prstGeom prst="rect">
            <a:avLst/>
          </a:prstGeom>
        </p:spPr>
      </p:pic>
      <p:pic>
        <p:nvPicPr>
          <p:cNvPr id="13" name="Picture 1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B93091A-CA55-4238-B3B1-13B085214F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98329" y="711823"/>
            <a:ext cx="1428567" cy="1066632"/>
          </a:xfrm>
          <a:prstGeom prst="rect">
            <a:avLst/>
          </a:prstGeom>
        </p:spPr>
      </p:pic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ED0B6B9-C138-48F9-B3B6-42D9F10BB4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273" y="806555"/>
            <a:ext cx="2259169" cy="909733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9272A5E5-A377-4388-B644-704FF30ECC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5" y="2949544"/>
            <a:ext cx="6164511" cy="3630119"/>
          </a:xfrm>
          <a:prstGeom prst="rect">
            <a:avLst/>
          </a:prstGeom>
        </p:spPr>
      </p:pic>
      <p:pic>
        <p:nvPicPr>
          <p:cNvPr id="16" name="Picture 15" descr="A picture containing black, dark, night sky&#10;&#10;Description automatically generated">
            <a:extLst>
              <a:ext uri="{FF2B5EF4-FFF2-40B4-BE49-F238E27FC236}">
                <a16:creationId xmlns:a16="http://schemas.microsoft.com/office/drawing/2014/main" id="{E2386E12-4A9E-4DC8-A5CB-B7C0BA90C0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026" y="2588782"/>
            <a:ext cx="1344725" cy="98490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0A6335-42B7-4BB8-9EE7-C899E00DE78A}"/>
              </a:ext>
            </a:extLst>
          </p:cNvPr>
          <p:cNvSpPr txBox="1"/>
          <p:nvPr/>
        </p:nvSpPr>
        <p:spPr>
          <a:xfrm>
            <a:off x="8235636" y="2220316"/>
            <a:ext cx="1399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NIFTI HEADER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CA4E9E-5574-41CB-AA69-AA24BBD6D4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9576" y="4515821"/>
            <a:ext cx="1397073" cy="166999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0707571-7245-4C1E-B0AE-1415CDBBB07A}"/>
              </a:ext>
            </a:extLst>
          </p:cNvPr>
          <p:cNvSpPr txBox="1"/>
          <p:nvPr/>
        </p:nvSpPr>
        <p:spPr>
          <a:xfrm>
            <a:off x="10318013" y="2759810"/>
            <a:ext cx="1399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SPATIAL ORIENTATION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F0C0E381-22A0-4244-B9E7-3F3EA8E29F74}"/>
              </a:ext>
            </a:extLst>
          </p:cNvPr>
          <p:cNvSpPr/>
          <p:nvPr/>
        </p:nvSpPr>
        <p:spPr>
          <a:xfrm>
            <a:off x="8646849" y="5164726"/>
            <a:ext cx="149178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5F99A87-A954-4AAA-9131-A552121A3CAB}"/>
              </a:ext>
            </a:extLst>
          </p:cNvPr>
          <p:cNvSpPr/>
          <p:nvPr/>
        </p:nvSpPr>
        <p:spPr>
          <a:xfrm>
            <a:off x="9839144" y="2930747"/>
            <a:ext cx="381308" cy="313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2267730-E0FD-4651-A7A5-6A87A5FB2A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58330" y="4665810"/>
            <a:ext cx="1631270" cy="137001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D855ED3-F24B-41A9-9EDC-E0CA025B894C}"/>
              </a:ext>
            </a:extLst>
          </p:cNvPr>
          <p:cNvSpPr txBox="1"/>
          <p:nvPr/>
        </p:nvSpPr>
        <p:spPr>
          <a:xfrm>
            <a:off x="6969576" y="3992601"/>
            <a:ext cx="1399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INITIAL ORIENTATION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FC5B30-32FD-45E9-8429-41605A246963}"/>
              </a:ext>
            </a:extLst>
          </p:cNvPr>
          <p:cNvSpPr txBox="1"/>
          <p:nvPr/>
        </p:nvSpPr>
        <p:spPr>
          <a:xfrm>
            <a:off x="10474407" y="4142590"/>
            <a:ext cx="1399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ADJUSTED ORIENTATION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787ED4-10F3-4EE0-9648-458997605FED}"/>
              </a:ext>
            </a:extLst>
          </p:cNvPr>
          <p:cNvSpPr txBox="1"/>
          <p:nvPr/>
        </p:nvSpPr>
        <p:spPr>
          <a:xfrm>
            <a:off x="8630683" y="4762228"/>
            <a:ext cx="1399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SPATIAL ORIENTATION</a:t>
            </a:r>
          </a:p>
        </p:txBody>
      </p:sp>
    </p:spTree>
    <p:extLst>
      <p:ext uri="{BB962C8B-B14F-4D97-AF65-F5344CB8AC3E}">
        <p14:creationId xmlns:p14="http://schemas.microsoft.com/office/powerpoint/2010/main" val="3088871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69A05-5765-4702-9120-C303704F0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204" y="711227"/>
            <a:ext cx="8664606" cy="1080938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OUR SOLUTION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0FA7438-53CE-4DA1-A3A5-517A6397DB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3925778"/>
              </p:ext>
            </p:extLst>
          </p:nvPr>
        </p:nvGraphicFramePr>
        <p:xfrm>
          <a:off x="0" y="1447060"/>
          <a:ext cx="12191999" cy="2675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BC89B4F-A816-4BE6-B669-1CC1DF304F5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98329" y="711823"/>
            <a:ext cx="1428567" cy="1066632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F3F391A1-2EFB-48B7-89A5-2F469431453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5" y="806555"/>
            <a:ext cx="1449822" cy="886149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8D1A2628-6460-4E8E-866E-2B8475F6B0F8}"/>
              </a:ext>
            </a:extLst>
          </p:cNvPr>
          <p:cNvGrpSpPr/>
          <p:nvPr/>
        </p:nvGrpSpPr>
        <p:grpSpPr>
          <a:xfrm>
            <a:off x="5841506" y="3959691"/>
            <a:ext cx="2869904" cy="1268956"/>
            <a:chOff x="5898788" y="1204137"/>
            <a:chExt cx="2869904" cy="1268956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B1DB335-8AC5-44E3-878B-57FC2AA92920}"/>
                </a:ext>
              </a:extLst>
            </p:cNvPr>
            <p:cNvSpPr/>
            <p:nvPr/>
          </p:nvSpPr>
          <p:spPr>
            <a:xfrm>
              <a:off x="5898788" y="1204137"/>
              <a:ext cx="2869904" cy="126895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7A0CE81D-9C56-4E53-A024-5B76CD609C0F}"/>
                </a:ext>
              </a:extLst>
            </p:cNvPr>
            <p:cNvSpPr txBox="1"/>
            <p:nvPr/>
          </p:nvSpPr>
          <p:spPr>
            <a:xfrm>
              <a:off x="5935954" y="1241303"/>
              <a:ext cx="2795572" cy="11946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ED LV MASK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F0EB272-4E4E-4E4F-9114-A245A44CA1F0}"/>
              </a:ext>
            </a:extLst>
          </p:cNvPr>
          <p:cNvGrpSpPr/>
          <p:nvPr/>
        </p:nvGrpSpPr>
        <p:grpSpPr>
          <a:xfrm>
            <a:off x="9587160" y="3941663"/>
            <a:ext cx="2539736" cy="1305012"/>
            <a:chOff x="9515212" y="1164276"/>
            <a:chExt cx="2539736" cy="1305012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737C1FCF-331A-422C-8DD9-22D505DCC11D}"/>
                </a:ext>
              </a:extLst>
            </p:cNvPr>
            <p:cNvSpPr/>
            <p:nvPr/>
          </p:nvSpPr>
          <p:spPr>
            <a:xfrm>
              <a:off x="9515212" y="1164276"/>
              <a:ext cx="2539736" cy="130501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4">
              <a:extLst>
                <a:ext uri="{FF2B5EF4-FFF2-40B4-BE49-F238E27FC236}">
                  <a16:creationId xmlns:a16="http://schemas.microsoft.com/office/drawing/2014/main" id="{9083FF86-8AC7-404E-9960-06EE73096EB4}"/>
                </a:ext>
              </a:extLst>
            </p:cNvPr>
            <p:cNvSpPr txBox="1"/>
            <p:nvPr/>
          </p:nvSpPr>
          <p:spPr>
            <a:xfrm>
              <a:off x="9553434" y="1202498"/>
              <a:ext cx="2463292" cy="12285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ES LV MASK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2E47AE2-32CD-49DD-AD47-6DA60D8A9991}"/>
              </a:ext>
            </a:extLst>
          </p:cNvPr>
          <p:cNvGrpSpPr/>
          <p:nvPr/>
        </p:nvGrpSpPr>
        <p:grpSpPr>
          <a:xfrm rot="5400000">
            <a:off x="7044239" y="3422656"/>
            <a:ext cx="464438" cy="543305"/>
            <a:chOff x="5241563" y="1065976"/>
            <a:chExt cx="464438" cy="543305"/>
          </a:xfrm>
        </p:grpSpPr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209A2608-2EF1-4E25-90C9-0EC3DCFE318F}"/>
                </a:ext>
              </a:extLst>
            </p:cNvPr>
            <p:cNvSpPr/>
            <p:nvPr/>
          </p:nvSpPr>
          <p:spPr>
            <a:xfrm>
              <a:off x="5241563" y="1065976"/>
              <a:ext cx="464438" cy="543305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Arrow: Right 4">
              <a:extLst>
                <a:ext uri="{FF2B5EF4-FFF2-40B4-BE49-F238E27FC236}">
                  <a16:creationId xmlns:a16="http://schemas.microsoft.com/office/drawing/2014/main" id="{C454C8B0-D263-4695-B5CE-2B42388945B7}"/>
                </a:ext>
              </a:extLst>
            </p:cNvPr>
            <p:cNvSpPr txBox="1"/>
            <p:nvPr/>
          </p:nvSpPr>
          <p:spPr>
            <a:xfrm>
              <a:off x="5241563" y="1174637"/>
              <a:ext cx="325107" cy="3259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400" kern="120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F0E634A-035F-4469-B69B-42325CBF9337}"/>
              </a:ext>
            </a:extLst>
          </p:cNvPr>
          <p:cNvGrpSpPr/>
          <p:nvPr/>
        </p:nvGrpSpPr>
        <p:grpSpPr>
          <a:xfrm rot="5400000">
            <a:off x="10624808" y="3411001"/>
            <a:ext cx="464438" cy="543305"/>
            <a:chOff x="5241563" y="1065976"/>
            <a:chExt cx="464438" cy="543305"/>
          </a:xfrm>
        </p:grpSpPr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71E16E64-B030-491D-818B-891869227F62}"/>
                </a:ext>
              </a:extLst>
            </p:cNvPr>
            <p:cNvSpPr/>
            <p:nvPr/>
          </p:nvSpPr>
          <p:spPr>
            <a:xfrm>
              <a:off x="5241563" y="1065976"/>
              <a:ext cx="464438" cy="543305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Arrow: Right 4">
              <a:extLst>
                <a:ext uri="{FF2B5EF4-FFF2-40B4-BE49-F238E27FC236}">
                  <a16:creationId xmlns:a16="http://schemas.microsoft.com/office/drawing/2014/main" id="{26CAFB63-3CC4-48DA-9014-5950159B8595}"/>
                </a:ext>
              </a:extLst>
            </p:cNvPr>
            <p:cNvSpPr txBox="1"/>
            <p:nvPr/>
          </p:nvSpPr>
          <p:spPr>
            <a:xfrm>
              <a:off x="5241563" y="1174637"/>
              <a:ext cx="325107" cy="3259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400" kern="120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BBFE5E4-48A7-4234-A78E-35ACF13C57AF}"/>
              </a:ext>
            </a:extLst>
          </p:cNvPr>
          <p:cNvGrpSpPr/>
          <p:nvPr/>
        </p:nvGrpSpPr>
        <p:grpSpPr>
          <a:xfrm>
            <a:off x="7715951" y="5512295"/>
            <a:ext cx="2869904" cy="1268956"/>
            <a:chOff x="5898788" y="1204137"/>
            <a:chExt cx="2869904" cy="1268956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F532D550-87FF-423C-AB0F-2FEEFC930D3E}"/>
                </a:ext>
              </a:extLst>
            </p:cNvPr>
            <p:cNvSpPr/>
            <p:nvPr/>
          </p:nvSpPr>
          <p:spPr>
            <a:xfrm>
              <a:off x="5898788" y="1204137"/>
              <a:ext cx="2869904" cy="126895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Rectangle: Rounded Corners 4">
              <a:extLst>
                <a:ext uri="{FF2B5EF4-FFF2-40B4-BE49-F238E27FC236}">
                  <a16:creationId xmlns:a16="http://schemas.microsoft.com/office/drawing/2014/main" id="{6EE6B389-6B26-434E-9D91-FDDF731905D8}"/>
                </a:ext>
              </a:extLst>
            </p:cNvPr>
            <p:cNvSpPr txBox="1"/>
            <p:nvPr/>
          </p:nvSpPr>
          <p:spPr>
            <a:xfrm>
              <a:off x="5935954" y="1241303"/>
              <a:ext cx="2795572" cy="11946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EJECTION FRACTION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89CC36E-B4C5-4103-B45B-67CAECA70ECE}"/>
              </a:ext>
            </a:extLst>
          </p:cNvPr>
          <p:cNvGrpSpPr/>
          <p:nvPr/>
        </p:nvGrpSpPr>
        <p:grpSpPr>
          <a:xfrm rot="5400000">
            <a:off x="8918684" y="4907069"/>
            <a:ext cx="464438" cy="543305"/>
            <a:chOff x="5241563" y="1065976"/>
            <a:chExt cx="464438" cy="543305"/>
          </a:xfrm>
        </p:grpSpPr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79E7E5CD-886C-4F82-AE41-DE6FEA841D66}"/>
                </a:ext>
              </a:extLst>
            </p:cNvPr>
            <p:cNvSpPr/>
            <p:nvPr/>
          </p:nvSpPr>
          <p:spPr>
            <a:xfrm>
              <a:off x="5241563" y="1065976"/>
              <a:ext cx="464438" cy="543305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Arrow: Right 4">
              <a:extLst>
                <a:ext uri="{FF2B5EF4-FFF2-40B4-BE49-F238E27FC236}">
                  <a16:creationId xmlns:a16="http://schemas.microsoft.com/office/drawing/2014/main" id="{0DBD4091-97C7-4893-AAA0-FF6CEFD012F0}"/>
                </a:ext>
              </a:extLst>
            </p:cNvPr>
            <p:cNvSpPr txBox="1"/>
            <p:nvPr/>
          </p:nvSpPr>
          <p:spPr>
            <a:xfrm>
              <a:off x="5241563" y="1174637"/>
              <a:ext cx="325107" cy="3259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4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3622117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F5C9D-3E97-4216-90A1-CFE6CFCA6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9452" y="794743"/>
            <a:ext cx="8243818" cy="1080938"/>
          </a:xfrm>
        </p:spPr>
        <p:txBody>
          <a:bodyPr>
            <a:noAutofit/>
          </a:bodyPr>
          <a:lstStyle/>
          <a:p>
            <a:r>
              <a:rPr lang="en-US" sz="4800" dirty="0"/>
              <a:t>Extracting Heart Region</a:t>
            </a:r>
          </a:p>
        </p:txBody>
      </p:sp>
      <p:pic>
        <p:nvPicPr>
          <p:cNvPr id="47" name="Picture 4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720D0F7-8A96-4FFD-B314-213129A168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98329" y="711823"/>
            <a:ext cx="1428567" cy="1066632"/>
          </a:xfrm>
          <a:prstGeom prst="rect">
            <a:avLst/>
          </a:prstGeom>
        </p:spPr>
      </p:pic>
      <p:pic>
        <p:nvPicPr>
          <p:cNvPr id="48" name="Picture 47" descr="Logo&#10;&#10;Description automatically generated">
            <a:extLst>
              <a:ext uri="{FF2B5EF4-FFF2-40B4-BE49-F238E27FC236}">
                <a16:creationId xmlns:a16="http://schemas.microsoft.com/office/drawing/2014/main" id="{B6F024D7-57AC-4511-A4C8-A7E6867288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5" y="806555"/>
            <a:ext cx="1449822" cy="8861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57" y="5032364"/>
            <a:ext cx="1938089" cy="17563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989" y="5042194"/>
            <a:ext cx="1943669" cy="17614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862" y="4982320"/>
            <a:ext cx="1943669" cy="1761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94" y="2397514"/>
            <a:ext cx="1943669" cy="1761450"/>
          </a:xfrm>
          <a:prstGeom prst="rect">
            <a:avLst/>
          </a:prstGeom>
        </p:spPr>
      </p:pic>
      <p:pic>
        <p:nvPicPr>
          <p:cNvPr id="11" name="Picture 10" descr="A picture containing indoor, outdoor object&#10;&#10;Description automatically generated">
            <a:extLst>
              <a:ext uri="{FF2B5EF4-FFF2-40B4-BE49-F238E27FC236}">
                <a16:creationId xmlns:a16="http://schemas.microsoft.com/office/drawing/2014/main" id="{593A473E-3B49-44D7-8D6C-3C2A30820B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401" y="2434784"/>
            <a:ext cx="1943670" cy="1761451"/>
          </a:xfrm>
          <a:prstGeom prst="rect">
            <a:avLst/>
          </a:prstGeom>
        </p:spPr>
      </p:pic>
      <p:pic>
        <p:nvPicPr>
          <p:cNvPr id="13" name="Picture 12" descr="A picture containing indoor&#10;&#10;Description automatically generated">
            <a:extLst>
              <a:ext uri="{FF2B5EF4-FFF2-40B4-BE49-F238E27FC236}">
                <a16:creationId xmlns:a16="http://schemas.microsoft.com/office/drawing/2014/main" id="{72DFC248-9ACB-47E1-B3E8-627F8C2553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55" y="2447549"/>
            <a:ext cx="1938089" cy="1756393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44AE68A4-A8E5-4726-AD59-B418931AE0A7}"/>
              </a:ext>
            </a:extLst>
          </p:cNvPr>
          <p:cNvSpPr txBox="1"/>
          <p:nvPr/>
        </p:nvSpPr>
        <p:spPr>
          <a:xfrm>
            <a:off x="418354" y="2089739"/>
            <a:ext cx="1399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ED PHASE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D62286A-3D06-4035-8FA8-083136E0E283}"/>
              </a:ext>
            </a:extLst>
          </p:cNvPr>
          <p:cNvSpPr txBox="1"/>
          <p:nvPr/>
        </p:nvSpPr>
        <p:spPr>
          <a:xfrm>
            <a:off x="2800679" y="2089738"/>
            <a:ext cx="1399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ES PHASE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C6D34B8-AD94-491D-8C04-5DB94FC6AFB6}"/>
              </a:ext>
            </a:extLst>
          </p:cNvPr>
          <p:cNvSpPr txBox="1"/>
          <p:nvPr/>
        </p:nvSpPr>
        <p:spPr>
          <a:xfrm>
            <a:off x="271599" y="4771769"/>
            <a:ext cx="1656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MEAN DIFFERENCE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48C2FD7-317F-4790-975C-FC2B57A9FFA6}"/>
              </a:ext>
            </a:extLst>
          </p:cNvPr>
          <p:cNvSpPr txBox="1"/>
          <p:nvPr/>
        </p:nvSpPr>
        <p:spPr>
          <a:xfrm>
            <a:off x="2749148" y="4751221"/>
            <a:ext cx="2229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TOP 3% THRESHOLDING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E08C8F5-4860-4BAB-A786-0AC36DE0C86F}"/>
              </a:ext>
            </a:extLst>
          </p:cNvPr>
          <p:cNvSpPr txBox="1"/>
          <p:nvPr/>
        </p:nvSpPr>
        <p:spPr>
          <a:xfrm>
            <a:off x="9774417" y="2139772"/>
            <a:ext cx="1847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(CHAN VESE RESULT)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EA8E16D-2657-4541-A4BC-3354DD827042}"/>
              </a:ext>
            </a:extLst>
          </p:cNvPr>
          <p:cNvSpPr txBox="1"/>
          <p:nvPr/>
        </p:nvSpPr>
        <p:spPr>
          <a:xfrm>
            <a:off x="5468244" y="4680797"/>
            <a:ext cx="2375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CONNECTED COMPONENTS</a:t>
            </a:r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1453B207-0A71-44AB-9CFF-C92EEB92B333}"/>
              </a:ext>
            </a:extLst>
          </p:cNvPr>
          <p:cNvSpPr/>
          <p:nvPr/>
        </p:nvSpPr>
        <p:spPr>
          <a:xfrm rot="5400000">
            <a:off x="849565" y="4455228"/>
            <a:ext cx="446394" cy="1304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2A74A734-8360-48FE-AA08-6ECA265F5A79}"/>
              </a:ext>
            </a:extLst>
          </p:cNvPr>
          <p:cNvSpPr/>
          <p:nvPr/>
        </p:nvSpPr>
        <p:spPr>
          <a:xfrm rot="9842924">
            <a:off x="1871951" y="4463904"/>
            <a:ext cx="1601092" cy="123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rrow: Right 76">
            <a:extLst>
              <a:ext uri="{FF2B5EF4-FFF2-40B4-BE49-F238E27FC236}">
                <a16:creationId xmlns:a16="http://schemas.microsoft.com/office/drawing/2014/main" id="{CD2B2856-05F1-4DC4-848C-F6C110DA191B}"/>
              </a:ext>
            </a:extLst>
          </p:cNvPr>
          <p:cNvSpPr/>
          <p:nvPr/>
        </p:nvSpPr>
        <p:spPr>
          <a:xfrm>
            <a:off x="2249095" y="5756848"/>
            <a:ext cx="51968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rrow: Right 77">
            <a:extLst>
              <a:ext uri="{FF2B5EF4-FFF2-40B4-BE49-F238E27FC236}">
                <a16:creationId xmlns:a16="http://schemas.microsoft.com/office/drawing/2014/main" id="{51442105-0AF1-46D7-8372-FE41AC103A82}"/>
              </a:ext>
            </a:extLst>
          </p:cNvPr>
          <p:cNvSpPr/>
          <p:nvPr/>
        </p:nvSpPr>
        <p:spPr>
          <a:xfrm>
            <a:off x="4950208" y="5684759"/>
            <a:ext cx="63578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2000549B-D8BD-4C97-9930-04787A07E576}"/>
              </a:ext>
            </a:extLst>
          </p:cNvPr>
          <p:cNvSpPr/>
          <p:nvPr/>
        </p:nvSpPr>
        <p:spPr>
          <a:xfrm rot="13165569">
            <a:off x="7674928" y="4182384"/>
            <a:ext cx="102012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BCBE2D31-C050-4943-B1BC-77DE7A26EA50}"/>
              </a:ext>
            </a:extLst>
          </p:cNvPr>
          <p:cNvSpPr/>
          <p:nvPr/>
        </p:nvSpPr>
        <p:spPr>
          <a:xfrm>
            <a:off x="7756470" y="3013796"/>
            <a:ext cx="177804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8544D1B-A6EE-4AFF-9576-3584158A432A}"/>
              </a:ext>
            </a:extLst>
          </p:cNvPr>
          <p:cNvSpPr txBox="1"/>
          <p:nvPr/>
        </p:nvSpPr>
        <p:spPr>
          <a:xfrm>
            <a:off x="5919226" y="2193146"/>
            <a:ext cx="1703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MEAN DIFFERENCE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C400255-57B2-46B3-9E02-0AFDAE07C903}"/>
              </a:ext>
            </a:extLst>
          </p:cNvPr>
          <p:cNvSpPr txBox="1"/>
          <p:nvPr/>
        </p:nvSpPr>
        <p:spPr>
          <a:xfrm>
            <a:off x="9811333" y="4158964"/>
            <a:ext cx="1806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FINAL ROI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848CF85-D930-4A72-8830-37ECAEF44693}"/>
              </a:ext>
            </a:extLst>
          </p:cNvPr>
          <p:cNvSpPr/>
          <p:nvPr/>
        </p:nvSpPr>
        <p:spPr>
          <a:xfrm>
            <a:off x="2172156" y="3354631"/>
            <a:ext cx="281032" cy="73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8" name="Picture 27" descr="Chart&#10;&#10;Description automatically generated">
            <a:extLst>
              <a:ext uri="{FF2B5EF4-FFF2-40B4-BE49-F238E27FC236}">
                <a16:creationId xmlns:a16="http://schemas.microsoft.com/office/drawing/2014/main" id="{A6EF7E94-868A-4E41-81E6-4352A1F55496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0" t="13157" r="4623" b="10439"/>
          <a:stretch/>
        </p:blipFill>
        <p:spPr>
          <a:xfrm>
            <a:off x="5628767" y="4943229"/>
            <a:ext cx="2054929" cy="1845528"/>
          </a:xfrm>
          <a:prstGeom prst="rect">
            <a:avLst/>
          </a:prstGeom>
        </p:spPr>
      </p:pic>
      <p:sp>
        <p:nvSpPr>
          <p:cNvPr id="29" name="Arrow: Right 28">
            <a:extLst>
              <a:ext uri="{FF2B5EF4-FFF2-40B4-BE49-F238E27FC236}">
                <a16:creationId xmlns:a16="http://schemas.microsoft.com/office/drawing/2014/main" id="{57D38462-4434-46E9-A9C1-B57B7B48F772}"/>
              </a:ext>
            </a:extLst>
          </p:cNvPr>
          <p:cNvSpPr/>
          <p:nvPr/>
        </p:nvSpPr>
        <p:spPr>
          <a:xfrm>
            <a:off x="7833022" y="5684759"/>
            <a:ext cx="63578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7B15C5-9592-476D-B19C-243858188703}"/>
              </a:ext>
            </a:extLst>
          </p:cNvPr>
          <p:cNvSpPr txBox="1"/>
          <p:nvPr/>
        </p:nvSpPr>
        <p:spPr>
          <a:xfrm>
            <a:off x="8450477" y="4672390"/>
            <a:ext cx="2375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SELECTED CLUSTER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EEBB75-7DF9-4809-958F-7916DED687BB}"/>
              </a:ext>
            </a:extLst>
          </p:cNvPr>
          <p:cNvSpPr txBox="1"/>
          <p:nvPr/>
        </p:nvSpPr>
        <p:spPr>
          <a:xfrm>
            <a:off x="7683696" y="2826305"/>
            <a:ext cx="1806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CHAN-VESE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7A3343F-9B72-4AC9-955B-39DEF1B16F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226" y="2479876"/>
            <a:ext cx="1752627" cy="158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61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F5C9D-3E97-4216-90A1-CFE6CFCA6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2065" y="810427"/>
            <a:ext cx="6051852" cy="1080938"/>
          </a:xfrm>
        </p:spPr>
        <p:txBody>
          <a:bodyPr>
            <a:noAutofit/>
          </a:bodyPr>
          <a:lstStyle/>
          <a:p>
            <a:r>
              <a:rPr lang="en-US" sz="4800" dirty="0"/>
              <a:t>CHAN VESE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84664E-FC68-4BD3-9482-A8C3AB307C9B}"/>
              </a:ext>
            </a:extLst>
          </p:cNvPr>
          <p:cNvSpPr txBox="1"/>
          <p:nvPr/>
        </p:nvSpPr>
        <p:spPr>
          <a:xfrm>
            <a:off x="0" y="1891365"/>
            <a:ext cx="11552654" cy="1686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CONTOUR DETECTION ALGORITHM </a:t>
            </a:r>
            <a:r>
              <a:rPr lang="en-US" sz="2400" dirty="0">
                <a:sym typeface="Wingdings" panose="05000000000000000000" pitchFamily="2" charset="2"/>
              </a:rPr>
              <a:t> FOR OBJECTS WITH VAGUE BORDERS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anose="05000000000000000000" pitchFamily="2" charset="2"/>
              </a:rPr>
              <a:t>MINIMIZATION OF EDGE IMAGE ENERGY  FINDS THE BOUNDARY CURVE IN THE GRADIENT IMAGE</a:t>
            </a:r>
            <a:endParaRPr lang="en-US" sz="2400" dirty="0"/>
          </a:p>
        </p:txBody>
      </p:sp>
      <p:pic>
        <p:nvPicPr>
          <p:cNvPr id="16" name="Picture 1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111F9B2-D654-4FB4-9DDF-FED44586AD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98329" y="711823"/>
            <a:ext cx="1428567" cy="1066632"/>
          </a:xfrm>
          <a:prstGeom prst="rect">
            <a:avLst/>
          </a:prstGeom>
        </p:spPr>
      </p:pic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id="{96D6A183-EFFE-4226-8286-A18F6EEBB6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5" y="806555"/>
            <a:ext cx="1449822" cy="886149"/>
          </a:xfrm>
          <a:prstGeom prst="rect">
            <a:avLst/>
          </a:prstGeom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4525ACF-E635-4750-B306-2482295D74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680" y="3125329"/>
            <a:ext cx="2573974" cy="3352614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5C222182-7387-457F-9466-837F01A8CC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5" y="3749216"/>
            <a:ext cx="7582012" cy="27287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209D25-939D-47CB-A0BC-7AB08956A1C0}"/>
              </a:ext>
            </a:extLst>
          </p:cNvPr>
          <p:cNvSpPr txBox="1"/>
          <p:nvPr/>
        </p:nvSpPr>
        <p:spPr>
          <a:xfrm>
            <a:off x="289555" y="5703394"/>
            <a:ext cx="2352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curves</a:t>
            </a:r>
          </a:p>
          <a:p>
            <a:r>
              <a:rPr lang="en-US" dirty="0"/>
              <a:t>Chan – </a:t>
            </a:r>
            <a:r>
              <a:rPr lang="en-US" dirty="0" err="1"/>
              <a:t>Vese</a:t>
            </a:r>
            <a:r>
              <a:rPr lang="en-US" dirty="0"/>
              <a:t> curve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4CCADE-0F53-44AC-A015-BC619E1EED0C}"/>
              </a:ext>
            </a:extLst>
          </p:cNvPr>
          <p:cNvSpPr/>
          <p:nvPr/>
        </p:nvSpPr>
        <p:spPr>
          <a:xfrm>
            <a:off x="2334827" y="6143348"/>
            <a:ext cx="443884" cy="8211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7B18B6-BD74-4506-8E11-9AE24FB0444D}"/>
              </a:ext>
            </a:extLst>
          </p:cNvPr>
          <p:cNvSpPr/>
          <p:nvPr/>
        </p:nvSpPr>
        <p:spPr>
          <a:xfrm>
            <a:off x="2334827" y="5869811"/>
            <a:ext cx="443884" cy="8211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325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F00A8-CD6D-441C-AAB7-29F825CBA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084" y="753227"/>
            <a:ext cx="10828295" cy="1080938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K MEANS</a:t>
            </a:r>
          </a:p>
        </p:txBody>
      </p:sp>
      <p:pic>
        <p:nvPicPr>
          <p:cNvPr id="17" name="Picture 1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340707C-5FFA-4579-A0FC-F961188571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98329" y="711823"/>
            <a:ext cx="1428567" cy="1066632"/>
          </a:xfrm>
          <a:prstGeom prst="rect">
            <a:avLst/>
          </a:prstGeom>
        </p:spPr>
      </p:pic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324713BD-F041-40A1-B366-7D09182FE6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5" y="806555"/>
            <a:ext cx="1449822" cy="886149"/>
          </a:xfrm>
          <a:prstGeom prst="rect">
            <a:avLst/>
          </a:prstGeom>
        </p:spPr>
      </p:pic>
      <p:pic>
        <p:nvPicPr>
          <p:cNvPr id="4" name="Picture 3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779404D0-D281-41E1-A5E8-E3DDC48A4B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808" y="2528451"/>
            <a:ext cx="7964058" cy="33898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E0ECEC-130E-433C-B8C2-31FB1768005A}"/>
              </a:ext>
            </a:extLst>
          </p:cNvPr>
          <p:cNvSpPr txBox="1"/>
          <p:nvPr/>
        </p:nvSpPr>
        <p:spPr>
          <a:xfrm>
            <a:off x="619015" y="2999757"/>
            <a:ext cx="2694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KMEANS OUTPUT</a:t>
            </a: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3232A1D-5826-4F60-BDCD-3E24B1D0E5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84" y="3307534"/>
            <a:ext cx="3046152" cy="210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98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F5C9D-3E97-4216-90A1-CFE6CFCA6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6944" y="831082"/>
            <a:ext cx="8243818" cy="1080938"/>
          </a:xfrm>
        </p:spPr>
        <p:txBody>
          <a:bodyPr>
            <a:noAutofit/>
          </a:bodyPr>
          <a:lstStyle/>
          <a:p>
            <a:r>
              <a:rPr lang="en-US" sz="4800" dirty="0"/>
              <a:t>ED SEGMENTATION</a:t>
            </a:r>
          </a:p>
        </p:txBody>
      </p:sp>
      <p:pic>
        <p:nvPicPr>
          <p:cNvPr id="47" name="Picture 4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720D0F7-8A96-4FFD-B314-213129A168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98329" y="711823"/>
            <a:ext cx="1428567" cy="1066632"/>
          </a:xfrm>
          <a:prstGeom prst="rect">
            <a:avLst/>
          </a:prstGeom>
        </p:spPr>
      </p:pic>
      <p:pic>
        <p:nvPicPr>
          <p:cNvPr id="48" name="Picture 47" descr="Logo&#10;&#10;Description automatically generated">
            <a:extLst>
              <a:ext uri="{FF2B5EF4-FFF2-40B4-BE49-F238E27FC236}">
                <a16:creationId xmlns:a16="http://schemas.microsoft.com/office/drawing/2014/main" id="{B6F024D7-57AC-4511-A4C8-A7E6867288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5" y="806555"/>
            <a:ext cx="1449822" cy="8861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661" y="2247934"/>
            <a:ext cx="1641585" cy="1487686"/>
          </a:xfrm>
          <a:prstGeom prst="rect">
            <a:avLst/>
          </a:prstGeom>
        </p:spPr>
      </p:pic>
      <p:pic>
        <p:nvPicPr>
          <p:cNvPr id="13" name="Picture 12" descr="A picture containing indoor&#10;&#10;Description automatically generated">
            <a:extLst>
              <a:ext uri="{FF2B5EF4-FFF2-40B4-BE49-F238E27FC236}">
                <a16:creationId xmlns:a16="http://schemas.microsoft.com/office/drawing/2014/main" id="{72DFC248-9ACB-47E1-B3E8-627F8C2553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9" y="2250644"/>
            <a:ext cx="1636872" cy="148341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44AE68A4-A8E5-4726-AD59-B418931AE0A7}"/>
              </a:ext>
            </a:extLst>
          </p:cNvPr>
          <p:cNvSpPr txBox="1"/>
          <p:nvPr/>
        </p:nvSpPr>
        <p:spPr>
          <a:xfrm>
            <a:off x="175054" y="1967334"/>
            <a:ext cx="1399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ED PHASE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D62286A-3D06-4035-8FA8-083136E0E283}"/>
              </a:ext>
            </a:extLst>
          </p:cNvPr>
          <p:cNvSpPr txBox="1"/>
          <p:nvPr/>
        </p:nvSpPr>
        <p:spPr>
          <a:xfrm>
            <a:off x="2212640" y="1967335"/>
            <a:ext cx="1399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ROI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C6D34B8-AD94-491D-8C04-5DB94FC6AFB6}"/>
              </a:ext>
            </a:extLst>
          </p:cNvPr>
          <p:cNvSpPr txBox="1"/>
          <p:nvPr/>
        </p:nvSpPr>
        <p:spPr>
          <a:xfrm>
            <a:off x="271599" y="4771769"/>
            <a:ext cx="1656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SELECTED REGION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48C2FD7-317F-4790-975C-FC2B57A9FFA6}"/>
              </a:ext>
            </a:extLst>
          </p:cNvPr>
          <p:cNvSpPr txBox="1"/>
          <p:nvPr/>
        </p:nvSpPr>
        <p:spPr>
          <a:xfrm>
            <a:off x="3416136" y="5023559"/>
            <a:ext cx="1189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ZOOMED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EA8E16D-2657-4541-A4BC-3354DD827042}"/>
              </a:ext>
            </a:extLst>
          </p:cNvPr>
          <p:cNvSpPr txBox="1"/>
          <p:nvPr/>
        </p:nvSpPr>
        <p:spPr>
          <a:xfrm>
            <a:off x="6422040" y="5019072"/>
            <a:ext cx="1806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KMEANS OUTPUT</a:t>
            </a:r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1453B207-0A71-44AB-9CFF-C92EEB92B333}"/>
              </a:ext>
            </a:extLst>
          </p:cNvPr>
          <p:cNvSpPr/>
          <p:nvPr/>
        </p:nvSpPr>
        <p:spPr>
          <a:xfrm rot="5400000">
            <a:off x="479585" y="4141199"/>
            <a:ext cx="893041" cy="1363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2A74A734-8360-48FE-AA08-6ECA265F5A79}"/>
              </a:ext>
            </a:extLst>
          </p:cNvPr>
          <p:cNvSpPr/>
          <p:nvPr/>
        </p:nvSpPr>
        <p:spPr>
          <a:xfrm rot="8756405">
            <a:off x="1529678" y="4154675"/>
            <a:ext cx="1413516" cy="1213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rrow: Right 76">
            <a:extLst>
              <a:ext uri="{FF2B5EF4-FFF2-40B4-BE49-F238E27FC236}">
                <a16:creationId xmlns:a16="http://schemas.microsoft.com/office/drawing/2014/main" id="{CD2B2856-05F1-4DC4-848C-F6C110DA191B}"/>
              </a:ext>
            </a:extLst>
          </p:cNvPr>
          <p:cNvSpPr/>
          <p:nvPr/>
        </p:nvSpPr>
        <p:spPr>
          <a:xfrm>
            <a:off x="2212640" y="5675720"/>
            <a:ext cx="51968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rrow: Right 77">
            <a:extLst>
              <a:ext uri="{FF2B5EF4-FFF2-40B4-BE49-F238E27FC236}">
                <a16:creationId xmlns:a16="http://schemas.microsoft.com/office/drawing/2014/main" id="{51442105-0AF1-46D7-8372-FE41AC103A82}"/>
              </a:ext>
            </a:extLst>
          </p:cNvPr>
          <p:cNvSpPr/>
          <p:nvPr/>
        </p:nvSpPr>
        <p:spPr>
          <a:xfrm>
            <a:off x="5277133" y="5738610"/>
            <a:ext cx="63578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2000549B-D8BD-4C97-9930-04787A07E576}"/>
              </a:ext>
            </a:extLst>
          </p:cNvPr>
          <p:cNvSpPr/>
          <p:nvPr/>
        </p:nvSpPr>
        <p:spPr>
          <a:xfrm rot="16200000">
            <a:off x="10704847" y="4437193"/>
            <a:ext cx="63578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BCBE2D31-C050-4943-B1BC-77DE7A26EA50}"/>
              </a:ext>
            </a:extLst>
          </p:cNvPr>
          <p:cNvSpPr/>
          <p:nvPr/>
        </p:nvSpPr>
        <p:spPr>
          <a:xfrm rot="10800000">
            <a:off x="9306906" y="3278239"/>
            <a:ext cx="63578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8544D1B-A6EE-4AFF-9576-3584158A432A}"/>
              </a:ext>
            </a:extLst>
          </p:cNvPr>
          <p:cNvSpPr txBox="1"/>
          <p:nvPr/>
        </p:nvSpPr>
        <p:spPr>
          <a:xfrm>
            <a:off x="7656396" y="2215219"/>
            <a:ext cx="1399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CHAN-VESE SEGMENTATION</a:t>
            </a:r>
          </a:p>
        </p:txBody>
      </p:sp>
      <p:pic>
        <p:nvPicPr>
          <p:cNvPr id="4" name="Picture 3" descr="A picture containing dark&#10;&#10;Description automatically generated">
            <a:extLst>
              <a:ext uri="{FF2B5EF4-FFF2-40B4-BE49-F238E27FC236}">
                <a16:creationId xmlns:a16="http://schemas.microsoft.com/office/drawing/2014/main" id="{222B8190-EAF8-48A8-B82D-9C68961F2E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55" y="5095679"/>
            <a:ext cx="1814857" cy="1644714"/>
          </a:xfrm>
          <a:prstGeom prst="rect">
            <a:avLst/>
          </a:prstGeom>
        </p:spPr>
      </p:pic>
      <p:pic>
        <p:nvPicPr>
          <p:cNvPr id="10" name="Picture 9" descr="A picture containing gear&#10;&#10;Description automatically generated">
            <a:extLst>
              <a:ext uri="{FF2B5EF4-FFF2-40B4-BE49-F238E27FC236}">
                <a16:creationId xmlns:a16="http://schemas.microsoft.com/office/drawing/2014/main" id="{CDAB80EA-D5AD-444A-9DBD-23B03158A9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827" y="5297322"/>
            <a:ext cx="1933789" cy="1336941"/>
          </a:xfrm>
          <a:prstGeom prst="rect">
            <a:avLst/>
          </a:prstGeom>
        </p:spPr>
      </p:pic>
      <p:pic>
        <p:nvPicPr>
          <p:cNvPr id="14" name="Picture 1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ADA3478-ACD0-42B9-B05C-BE916DDDF2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085" y="5300563"/>
            <a:ext cx="2042793" cy="1412302"/>
          </a:xfrm>
          <a:prstGeom prst="rect">
            <a:avLst/>
          </a:prstGeom>
        </p:spPr>
      </p:pic>
      <p:pic>
        <p:nvPicPr>
          <p:cNvPr id="16" name="Picture 15" descr="A picture containing text&#10;&#10;Description automatically generated">
            <a:extLst>
              <a:ext uri="{FF2B5EF4-FFF2-40B4-BE49-F238E27FC236}">
                <a16:creationId xmlns:a16="http://schemas.microsoft.com/office/drawing/2014/main" id="{5915F8EB-3E02-44DE-9CDB-0008E9B297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689" y="5285008"/>
            <a:ext cx="2090349" cy="1445180"/>
          </a:xfrm>
          <a:prstGeom prst="rect">
            <a:avLst/>
          </a:prstGeom>
        </p:spPr>
      </p:pic>
      <p:sp>
        <p:nvSpPr>
          <p:cNvPr id="35" name="Arrow: Right 34">
            <a:extLst>
              <a:ext uri="{FF2B5EF4-FFF2-40B4-BE49-F238E27FC236}">
                <a16:creationId xmlns:a16="http://schemas.microsoft.com/office/drawing/2014/main" id="{25933576-1DEE-4DF0-BDCC-0F74A2E7C72B}"/>
              </a:ext>
            </a:extLst>
          </p:cNvPr>
          <p:cNvSpPr/>
          <p:nvPr/>
        </p:nvSpPr>
        <p:spPr>
          <a:xfrm>
            <a:off x="8763631" y="5784602"/>
            <a:ext cx="63578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26F2FFA4-21E6-4EC4-99A9-D9D4C8529BD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599" y="2756586"/>
            <a:ext cx="1776557" cy="161000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98AD377-625A-4E59-BD05-186E6FE3F7F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301" y="2703195"/>
            <a:ext cx="1732874" cy="157041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7AF6263-8275-478E-B138-26ACEF1BB9E4}"/>
              </a:ext>
            </a:extLst>
          </p:cNvPr>
          <p:cNvSpPr txBox="1"/>
          <p:nvPr/>
        </p:nvSpPr>
        <p:spPr>
          <a:xfrm>
            <a:off x="9491921" y="4997401"/>
            <a:ext cx="2991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CONNECTED COMPONENTS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5FAC0B0-447D-48F7-8AF7-EBF37553202D}"/>
              </a:ext>
            </a:extLst>
          </p:cNvPr>
          <p:cNvSpPr txBox="1"/>
          <p:nvPr/>
        </p:nvSpPr>
        <p:spPr>
          <a:xfrm>
            <a:off x="10119323" y="2410040"/>
            <a:ext cx="1806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LV SELECTION</a:t>
            </a:r>
          </a:p>
        </p:txBody>
      </p:sp>
      <p:sp>
        <p:nvSpPr>
          <p:cNvPr id="42" name="Multiplication Sign 41">
            <a:extLst>
              <a:ext uri="{FF2B5EF4-FFF2-40B4-BE49-F238E27FC236}">
                <a16:creationId xmlns:a16="http://schemas.microsoft.com/office/drawing/2014/main" id="{24CBF401-11D9-4F19-9E95-A71D6D9FEE4D}"/>
              </a:ext>
            </a:extLst>
          </p:cNvPr>
          <p:cNvSpPr/>
          <p:nvPr/>
        </p:nvSpPr>
        <p:spPr>
          <a:xfrm>
            <a:off x="1682235" y="2754688"/>
            <a:ext cx="414036" cy="42238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3620EF-BCEB-4479-9AB2-548BCF944071}"/>
              </a:ext>
            </a:extLst>
          </p:cNvPr>
          <p:cNvSpPr txBox="1"/>
          <p:nvPr/>
        </p:nvSpPr>
        <p:spPr>
          <a:xfrm>
            <a:off x="7242227" y="4348135"/>
            <a:ext cx="2148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(START OF TRACKING)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134E642-DF4C-4C30-99BD-7F4ABEB9D48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518" y="2743165"/>
            <a:ext cx="890581" cy="807089"/>
          </a:xfrm>
          <a:prstGeom prst="rect">
            <a:avLst/>
          </a:prstGeom>
        </p:spPr>
      </p:pic>
      <p:pic>
        <p:nvPicPr>
          <p:cNvPr id="32" name="Picture 31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1378921A-BCBB-4A67-80A1-98FC7A86B21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193" y="3618320"/>
            <a:ext cx="890581" cy="807088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C645D500-E6AF-4F1B-9FFE-F37577BDE752}"/>
              </a:ext>
            </a:extLst>
          </p:cNvPr>
          <p:cNvSpPr txBox="1"/>
          <p:nvPr/>
        </p:nvSpPr>
        <p:spPr>
          <a:xfrm>
            <a:off x="5964244" y="2429113"/>
            <a:ext cx="1399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SLICE 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69E33C1-A70D-44AA-ACB1-C2EEB8F7038F}"/>
              </a:ext>
            </a:extLst>
          </p:cNvPr>
          <p:cNvSpPr txBox="1"/>
          <p:nvPr/>
        </p:nvSpPr>
        <p:spPr>
          <a:xfrm>
            <a:off x="5984407" y="4392663"/>
            <a:ext cx="1399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MASK 5</a:t>
            </a:r>
          </a:p>
        </p:txBody>
      </p:sp>
      <p:pic>
        <p:nvPicPr>
          <p:cNvPr id="34" name="Picture 33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6797C1DB-D3AA-468C-95A2-AC0F813F721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815" y="3614021"/>
            <a:ext cx="888722" cy="80540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41151F6-30D6-43F2-9670-DDCAC247D9C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956" y="2731270"/>
            <a:ext cx="890581" cy="807089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965659F5-B572-41F2-876F-5ED47837BF7E}"/>
              </a:ext>
            </a:extLst>
          </p:cNvPr>
          <p:cNvSpPr txBox="1"/>
          <p:nvPr/>
        </p:nvSpPr>
        <p:spPr>
          <a:xfrm>
            <a:off x="4828350" y="2460284"/>
            <a:ext cx="1399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SLICE 6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B8EE355-E775-4EA1-B80F-590118EE4828}"/>
              </a:ext>
            </a:extLst>
          </p:cNvPr>
          <p:cNvSpPr txBox="1"/>
          <p:nvPr/>
        </p:nvSpPr>
        <p:spPr>
          <a:xfrm>
            <a:off x="4862928" y="4361492"/>
            <a:ext cx="1399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MASK 6</a:t>
            </a:r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4B609C3B-0085-4969-93D7-E539AEFFF734}"/>
              </a:ext>
            </a:extLst>
          </p:cNvPr>
          <p:cNvSpPr/>
          <p:nvPr/>
        </p:nvSpPr>
        <p:spPr>
          <a:xfrm rot="10800000">
            <a:off x="7194359" y="3494656"/>
            <a:ext cx="169000" cy="152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FBB9F161-99DD-4A2E-926C-21FE2A291C1F}"/>
              </a:ext>
            </a:extLst>
          </p:cNvPr>
          <p:cNvSpPr/>
          <p:nvPr/>
        </p:nvSpPr>
        <p:spPr>
          <a:xfrm rot="10800000">
            <a:off x="6007906" y="3477099"/>
            <a:ext cx="169000" cy="152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7F7E9BEC-214B-4785-898B-58648D2EC529}"/>
              </a:ext>
            </a:extLst>
          </p:cNvPr>
          <p:cNvSpPr/>
          <p:nvPr/>
        </p:nvSpPr>
        <p:spPr>
          <a:xfrm rot="10800000">
            <a:off x="4829526" y="3470477"/>
            <a:ext cx="169000" cy="152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1A9C2627-94E2-447E-87B7-879EF0F4FB83}"/>
              </a:ext>
            </a:extLst>
          </p:cNvPr>
          <p:cNvSpPr/>
          <p:nvPr/>
        </p:nvSpPr>
        <p:spPr>
          <a:xfrm>
            <a:off x="4319073" y="3496835"/>
            <a:ext cx="120387" cy="9958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Flowchart: Connector 68">
            <a:extLst>
              <a:ext uri="{FF2B5EF4-FFF2-40B4-BE49-F238E27FC236}">
                <a16:creationId xmlns:a16="http://schemas.microsoft.com/office/drawing/2014/main" id="{40CC77FC-1B08-42D0-9A38-A77F7A0C189B}"/>
              </a:ext>
            </a:extLst>
          </p:cNvPr>
          <p:cNvSpPr/>
          <p:nvPr/>
        </p:nvSpPr>
        <p:spPr>
          <a:xfrm>
            <a:off x="4479134" y="3499995"/>
            <a:ext cx="120387" cy="9958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Flowchart: Connector 69">
            <a:extLst>
              <a:ext uri="{FF2B5EF4-FFF2-40B4-BE49-F238E27FC236}">
                <a16:creationId xmlns:a16="http://schemas.microsoft.com/office/drawing/2014/main" id="{A265F44F-4006-4389-8EE9-344FE786CB5A}"/>
              </a:ext>
            </a:extLst>
          </p:cNvPr>
          <p:cNvSpPr/>
          <p:nvPr/>
        </p:nvSpPr>
        <p:spPr>
          <a:xfrm>
            <a:off x="4640948" y="3499869"/>
            <a:ext cx="120387" cy="9958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EDDA661-F081-4035-B587-EFEE92B778B7}"/>
              </a:ext>
            </a:extLst>
          </p:cNvPr>
          <p:cNvSpPr txBox="1"/>
          <p:nvPr/>
        </p:nvSpPr>
        <p:spPr>
          <a:xfrm>
            <a:off x="5040686" y="2084441"/>
            <a:ext cx="2148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TRACKING</a:t>
            </a:r>
          </a:p>
        </p:txBody>
      </p:sp>
    </p:spTree>
    <p:extLst>
      <p:ext uri="{BB962C8B-B14F-4D97-AF65-F5344CB8AC3E}">
        <p14:creationId xmlns:p14="http://schemas.microsoft.com/office/powerpoint/2010/main" val="278969694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1009</TotalTime>
  <Words>340</Words>
  <Application>Microsoft Office PowerPoint</Application>
  <PresentationFormat>Widescreen</PresentationFormat>
  <Paragraphs>99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Trebuchet MS</vt:lpstr>
      <vt:lpstr>Berlin</vt:lpstr>
      <vt:lpstr>PowerPoint Presentation</vt:lpstr>
      <vt:lpstr>HEART DISEASE</vt:lpstr>
      <vt:lpstr>DATABASE PRESENTATION</vt:lpstr>
      <vt:lpstr>NIFTI FORMAT</vt:lpstr>
      <vt:lpstr>OUR SOLUTION</vt:lpstr>
      <vt:lpstr>Extracting Heart Region</vt:lpstr>
      <vt:lpstr>CHAN VESE</vt:lpstr>
      <vt:lpstr>K MEANS</vt:lpstr>
      <vt:lpstr>ED SEGMENTATION</vt:lpstr>
      <vt:lpstr>ES SEGMENTATION</vt:lpstr>
      <vt:lpstr>EJECTION FRACTION</vt:lpstr>
      <vt:lpstr>SEGMENTATION RESULTS</vt:lpstr>
      <vt:lpstr>CONCLUSIONS</vt:lpstr>
      <vt:lpstr>GUI</vt:lpstr>
      <vt:lpstr>THANK YOU!</vt:lpstr>
      <vt:lpstr>PowerPoint Presentation</vt:lpstr>
      <vt:lpstr>GUI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Alexandru-Petru Vasile</dc:creator>
  <cp:lastModifiedBy>Alexandru-Petru VASILE (81516)</cp:lastModifiedBy>
  <cp:revision>91</cp:revision>
  <dcterms:created xsi:type="dcterms:W3CDTF">2019-06-29T11:58:54Z</dcterms:created>
  <dcterms:modified xsi:type="dcterms:W3CDTF">2020-12-29T22:31:07Z</dcterms:modified>
</cp:coreProperties>
</file>