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Inter" panose="020B0604020202020204" charset="0"/>
      <p:regular r:id="rId29"/>
      <p:bold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B1D7B2-F988-4198-9043-18A4CB76C4D1}">
  <a:tblStyle styleId="{B0B1D7B2-F988-4198-9043-18A4CB76C4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35b0d4a70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a35b0d4a70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0f5cd171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0f5cd171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0f5cd171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0f5cd171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3561681f0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3561681f0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0f5cd171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0f5cd171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0f5cd171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a0f5cd171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0f5cd171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0f5cd171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1923ebd0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a1923ebd0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0f5cd171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a0f5cd171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a1923ebd0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a1923ebd0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0f5cd171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0f5cd171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35b0d4a70_4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2a35b0d4a70_4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1923ebd0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a1923ebd0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a1923ebd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a1923ebd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a19b3781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a19b3781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a3b00998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a3b00998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a1923ebd0e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a1923ebd0e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317fd36c0_8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317fd36c0_8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a317fd36c0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a317fd36c0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35b0d4a70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2a35b0d4a70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35b0d4a70_4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2a35b0d4a70_4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35b0d4a70_4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2a35b0d4a70_4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35b0d4a70_4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a35b0d4a70_4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35b0d4a70_4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2a35b0d4a70_4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35b0d4a70_4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a35b0d4a70_4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5b0d4a70_4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2a35b0d4a70_4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4"/>
          <p:cNvSpPr/>
          <p:nvPr/>
        </p:nvSpPr>
        <p:spPr>
          <a:xfrm rot="5400000">
            <a:off x="714198" y="47725"/>
            <a:ext cx="857400" cy="762000"/>
          </a:xfrm>
          <a:prstGeom prst="triangle">
            <a:avLst>
              <a:gd name="adj" fmla="val 50000"/>
            </a:avLst>
          </a:prstGeom>
          <a:solidFill>
            <a:srgbClr val="EAD1D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/>
          <p:nvPr/>
        </p:nvSpPr>
        <p:spPr>
          <a:xfrm rot="-5400000" flipH="1">
            <a:off x="928672" y="-166420"/>
            <a:ext cx="428700" cy="762000"/>
          </a:xfrm>
          <a:prstGeom prst="rtTriangle">
            <a:avLst/>
          </a:prstGeom>
          <a:solidFill>
            <a:srgbClr val="EAD1D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  <a:defRPr sz="2000">
                <a:solidFill>
                  <a:srgbClr val="616161"/>
                </a:solidFill>
              </a:defRPr>
            </a:lvl1pPr>
            <a:lvl2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2pPr>
            <a:lvl3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3pPr>
            <a:lvl4pPr marL="182880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4pPr>
            <a:lvl5pPr marL="228600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5pPr>
            <a:lvl6pPr marL="274320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6pPr>
            <a:lvl7pPr marL="320040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7pPr>
            <a:lvl8pPr marL="365760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8pPr>
            <a:lvl9pPr marL="411480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80060" y="3583304"/>
            <a:ext cx="2564243" cy="1059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 Card Approval Prediction</a:t>
            </a:r>
            <a:endParaRPr sz="1100"/>
          </a:p>
        </p:txBody>
      </p:sp>
      <p:pic>
        <p:nvPicPr>
          <p:cNvPr id="69" name="Google Shape;69;p15" descr="Cover imag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12012" b="13583"/>
          <a:stretch/>
        </p:blipFill>
        <p:spPr>
          <a:xfrm>
            <a:off x="15" y="8"/>
            <a:ext cx="9143985" cy="341881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 rot="5400000">
            <a:off x="2745979" y="4101155"/>
            <a:ext cx="1028700" cy="13716"/>
          </a:xfrm>
          <a:custGeom>
            <a:avLst/>
            <a:gdLst/>
            <a:ahLst/>
            <a:cxnLst/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490721" y="3583304"/>
            <a:ext cx="5173219" cy="1049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3:</a:t>
            </a:r>
            <a:endParaRPr sz="1100" dirty="0"/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Adrian Vasques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Johnny Zhang</a:t>
            </a:r>
            <a:endParaRPr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962800" cy="36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/>
              <a:t>Create a  binary feature</a:t>
            </a:r>
            <a:r>
              <a:rPr lang="en"/>
              <a:t>  which identifies if a customer is delinquent based on industry standard of 6 month overdue</a:t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574" y="445024"/>
            <a:ext cx="5014524" cy="455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37122"/>
              <a:buFont typeface="Arial"/>
              <a:buNone/>
            </a:pPr>
            <a:r>
              <a:rPr lang="en" sz="2963" b="1">
                <a:solidFill>
                  <a:srgbClr val="1F1F1F"/>
                </a:solidFill>
              </a:rPr>
              <a:t>Before Feature Engineering:</a:t>
            </a:r>
            <a:endParaRPr sz="2963" b="1">
              <a:solidFill>
                <a:srgbClr val="1F1F1F"/>
              </a:solidFill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2963" b="1">
              <a:solidFill>
                <a:srgbClr val="1F1F1F"/>
              </a:solidFill>
            </a:endParaRPr>
          </a:p>
        </p:txBody>
      </p:sp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F1F1F"/>
                </a:solidFill>
              </a:rPr>
              <a:t>                                                                                   </a:t>
            </a:r>
            <a:endParaRPr sz="1200" b="1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200" b="1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200" b="1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0" b="1">
                <a:solidFill>
                  <a:srgbClr val="1F1F1F"/>
                </a:solidFill>
              </a:rPr>
              <a:t>    		</a:t>
            </a:r>
            <a:endParaRPr sz="100" b="1">
              <a:solidFill>
                <a:srgbClr val="1F1F1F"/>
              </a:solidFill>
            </a:endParaRPr>
          </a:p>
          <a:p>
            <a:pPr marL="914400" lvl="0" indent="457200" algn="l" rtl="0">
              <a:lnSpc>
                <a:spcPct val="2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1F1F1F"/>
                </a:solidFill>
              </a:rPr>
              <a:t>After Feature Engineering</a:t>
            </a:r>
            <a:endParaRPr sz="2700"/>
          </a:p>
          <a:p>
            <a:pPr marL="0" lvl="0" indent="0" algn="l" rtl="0">
              <a:lnSpc>
                <a:spcPct val="200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1F1F1F"/>
              </a:solidFill>
            </a:endParaRPr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725" y="175300"/>
            <a:ext cx="3459250" cy="190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639800"/>
            <a:ext cx="8520600" cy="15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Unbalanced Data Set	</a:t>
            </a:r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Majority Class: 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   36277 = 99.5%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Minority class: 180 = .5%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Undersample: 180 majority and minority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Oversample:</a:t>
            </a:r>
            <a:r>
              <a:rPr lang="en" sz="2200"/>
              <a:t> 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36277 majority and minority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Engineered Feature 2</a:t>
            </a:r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0C0D0E"/>
                </a:solidFill>
                <a:highlight>
                  <a:srgbClr val="FFFFFF"/>
                </a:highlight>
              </a:rPr>
              <a:t>Percent_Late: </a:t>
            </a:r>
            <a:r>
              <a:rPr lang="en" sz="1900">
                <a:solidFill>
                  <a:srgbClr val="0C0D0E"/>
                </a:solidFill>
                <a:highlight>
                  <a:srgbClr val="FFFFFF"/>
                </a:highlight>
              </a:rPr>
              <a:t>Created a binary variable that helps us identify what customers were profitable by means of late free generation.</a:t>
            </a:r>
            <a:endParaRPr sz="1900">
              <a:solidFill>
                <a:srgbClr val="0C0D0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0C0D0E"/>
                </a:solidFill>
                <a:highlight>
                  <a:srgbClr val="FFFFFF"/>
                </a:highlight>
              </a:rPr>
              <a:t>Feature Engineering: </a:t>
            </a:r>
            <a:r>
              <a:rPr lang="en" sz="1900">
                <a:solidFill>
                  <a:srgbClr val="0C0D0E"/>
                </a:solidFill>
                <a:highlight>
                  <a:srgbClr val="FFFFFF"/>
                </a:highlight>
              </a:rPr>
              <a:t>We aggregated the total credit history in months, and divided it by the total amount of months the record was late for 1-3 months</a:t>
            </a:r>
            <a:endParaRPr sz="1900">
              <a:solidFill>
                <a:srgbClr val="0C0D0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>
                <a:solidFill>
                  <a:srgbClr val="0C0D0E"/>
                </a:solidFill>
                <a:highlight>
                  <a:srgbClr val="FFFFFF"/>
                </a:highlight>
              </a:rPr>
              <a:t>Criteria</a:t>
            </a:r>
            <a:r>
              <a:rPr lang="en" sz="1900">
                <a:solidFill>
                  <a:srgbClr val="0C0D0E"/>
                </a:solidFill>
                <a:highlight>
                  <a:srgbClr val="FFFFFF"/>
                </a:highlight>
              </a:rPr>
              <a:t>: record that had  lat no more than 40 percent of the time but were never late for for more than 3 months in a row</a:t>
            </a:r>
            <a:endParaRPr sz="1500">
              <a:solidFill>
                <a:srgbClr val="0C0D0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Merge Demographic data and New Data with feature engineering</a:t>
            </a:r>
            <a:endParaRPr sz="2220"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250" y="1152474"/>
            <a:ext cx="7781452" cy="37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</a:rPr>
              <a:t>How can we predict if customers will default on their loan/credit?</a:t>
            </a:r>
            <a:endParaRPr sz="3700" b="1"/>
          </a:p>
        </p:txBody>
      </p:sp>
      <p:sp>
        <p:nvSpPr>
          <p:cNvPr id="191" name="Google Shape;191;p29"/>
          <p:cNvSpPr txBox="1">
            <a:spLocks noGrp="1"/>
          </p:cNvSpPr>
          <p:nvPr>
            <p:ph type="body" idx="1"/>
          </p:nvPr>
        </p:nvSpPr>
        <p:spPr>
          <a:xfrm>
            <a:off x="311700" y="1363175"/>
            <a:ext cx="4659600" cy="29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Perform Feature engineering to create dependent variable to be used classification analysis.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Create a Balanced Data set to be used in classification analysis.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Build  various supervised learning algoriths to predict if a customer will delinquint.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Evaluate the model ,and choose the best model and gain insight on how it can help management</a:t>
            </a:r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9425" y="1189548"/>
            <a:ext cx="3974574" cy="276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Parameter</a:t>
            </a:r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8173"/>
            <a:ext cx="8520600" cy="2321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pruned tree </a:t>
            </a:r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body" idx="1"/>
          </p:nvPr>
        </p:nvSpPr>
        <p:spPr>
          <a:xfrm>
            <a:off x="311700" y="1043325"/>
            <a:ext cx="8520600" cy="35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7250"/>
            <a:ext cx="2970625" cy="35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0000" y="1058288"/>
            <a:ext cx="4819650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Tree</a:t>
            </a:r>
            <a:endParaRPr/>
          </a:p>
        </p:txBody>
      </p:sp>
      <p:sp>
        <p:nvSpPr>
          <p:cNvPr id="213" name="Google Shape;21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Decision Decision 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863" y="1165213"/>
            <a:ext cx="4848225" cy="33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208075"/>
            <a:ext cx="3705225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Pruned                                       Min error </a:t>
            </a:r>
            <a:endParaRPr/>
          </a:p>
        </p:txBody>
      </p:sp>
      <p:sp>
        <p:nvSpPr>
          <p:cNvPr id="221" name="Google Shape;221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51400" cy="31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25" y="1017723"/>
            <a:ext cx="4151479" cy="40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500" y="1170125"/>
            <a:ext cx="3779975" cy="36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59550" y="803100"/>
            <a:ext cx="3092100" cy="41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</a:pPr>
            <a:r>
              <a:rPr lang="en" sz="5100"/>
              <a:t>Problem Statement</a:t>
            </a:r>
            <a:endParaRPr sz="1100"/>
          </a:p>
        </p:txBody>
      </p:sp>
      <p:grpSp>
        <p:nvGrpSpPr>
          <p:cNvPr id="77" name="Google Shape;77;p16"/>
          <p:cNvGrpSpPr/>
          <p:nvPr/>
        </p:nvGrpSpPr>
        <p:grpSpPr>
          <a:xfrm>
            <a:off x="3831401" y="852220"/>
            <a:ext cx="4683949" cy="4093770"/>
            <a:chOff x="0" y="65493"/>
            <a:chExt cx="6245265" cy="5458360"/>
          </a:xfrm>
        </p:grpSpPr>
        <p:sp>
          <p:nvSpPr>
            <p:cNvPr id="78" name="Google Shape;78;p16"/>
            <p:cNvSpPr/>
            <p:nvPr/>
          </p:nvSpPr>
          <p:spPr>
            <a:xfrm>
              <a:off x="0" y="65493"/>
              <a:ext cx="6245265" cy="1771453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6"/>
            <p:cNvSpPr txBox="1"/>
            <p:nvPr/>
          </p:nvSpPr>
          <p:spPr>
            <a:xfrm>
              <a:off x="86475" y="151968"/>
              <a:ext cx="6072315" cy="1598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450" tIns="71450" rIns="71450" bIns="714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" sz="19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Credit score cards are a common risk control method in the financial industry</a:t>
              </a: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0" y="1908946"/>
              <a:ext cx="6245265" cy="1771453"/>
            </a:xfrm>
            <a:prstGeom prst="roundRect">
              <a:avLst>
                <a:gd name="adj" fmla="val 16667"/>
              </a:avLst>
            </a:prstGeom>
            <a:solidFill>
              <a:srgbClr val="C47F6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6"/>
            <p:cNvSpPr txBox="1"/>
            <p:nvPr/>
          </p:nvSpPr>
          <p:spPr>
            <a:xfrm>
              <a:off x="86475" y="1995421"/>
              <a:ext cx="6072315" cy="1598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450" tIns="71450" rIns="71450" bIns="714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" sz="19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It uses personal information and data submitted by credit card applicants to predict the probability of future defaults and credit card borrowings.</a:t>
              </a: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0" y="3752400"/>
              <a:ext cx="6245265" cy="1771453"/>
            </a:xfrm>
            <a:prstGeom prst="roundRect">
              <a:avLst>
                <a:gd name="adj" fmla="val 16667"/>
              </a:avLst>
            </a:prstGeom>
            <a:solidFill>
              <a:srgbClr val="A4A4A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6"/>
            <p:cNvSpPr txBox="1"/>
            <p:nvPr/>
          </p:nvSpPr>
          <p:spPr>
            <a:xfrm>
              <a:off x="86475" y="3838875"/>
              <a:ext cx="6072315" cy="1598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450" tIns="71450" rIns="71450" bIns="714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" sz="19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Build a machine learning model to predict if an applicant is 'good' or 'bad' client</a:t>
              </a: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 Boost</a:t>
            </a:r>
            <a:endParaRPr/>
          </a:p>
        </p:txBody>
      </p:sp>
      <p:sp>
        <p:nvSpPr>
          <p:cNvPr id="229" name="Google Shape;229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630" y="1152475"/>
            <a:ext cx="4921995" cy="31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825" y="1152463"/>
            <a:ext cx="37338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/>
          </p:nvPr>
        </p:nvSpPr>
        <p:spPr>
          <a:xfrm>
            <a:off x="173925" y="333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 Boost to predict If a customer will be delinquint</a:t>
            </a:r>
            <a:endParaRPr/>
          </a:p>
        </p:txBody>
      </p:sp>
      <p:sp>
        <p:nvSpPr>
          <p:cNvPr id="237" name="Google Shape;237;p35"/>
          <p:cNvSpPr txBox="1">
            <a:spLocks noGrp="1"/>
          </p:cNvSpPr>
          <p:nvPr>
            <p:ph type="body" idx="1"/>
          </p:nvPr>
        </p:nvSpPr>
        <p:spPr>
          <a:xfrm>
            <a:off x="4927100" y="972200"/>
            <a:ext cx="389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Five Most Important Variables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Four Month Overdue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Five Months Overdue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One Month Overdue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Percent Late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Account age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38" name="Google Shape;2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25" y="901038"/>
            <a:ext cx="3265034" cy="37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5"/>
          <p:cNvSpPr txBox="1"/>
          <p:nvPr/>
        </p:nvSpPr>
        <p:spPr>
          <a:xfrm>
            <a:off x="2843925" y="0"/>
            <a:ext cx="31806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method to predict is a customer will default on there loan </a:t>
            </a:r>
            <a:endParaRPr/>
          </a:p>
        </p:txBody>
      </p:sp>
      <p:sp>
        <p:nvSpPr>
          <p:cNvPr id="245" name="Google Shape;24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Methods used: After careful analysis we learned that no model deemed fit to predict whether the customer will default on there loan.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Assigning them them all to  the majority class will produce better accuracy than any of the models we built.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Mcnemar test P -Value .11  Not significant in predicting better than the majoriety class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 Fee Prediction</a:t>
            </a:r>
            <a:endParaRPr/>
          </a:p>
        </p:txBody>
      </p:sp>
      <p:sp>
        <p:nvSpPr>
          <p:cNvPr id="251" name="Google Shape;251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predict if a customer will be profitable based on our data.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Feature engineering to create dependent variable to be used classification analysis.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 various Decision Trees and logistics regression model to predict if a customer will be late.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Evaluate the model ,and choose the best model and gain insight on how it can help management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 Fee prediction</a:t>
            </a:r>
            <a:endParaRPr/>
          </a:p>
        </p:txBody>
      </p:sp>
      <p:graphicFrame>
        <p:nvGraphicFramePr>
          <p:cNvPr id="257" name="Google Shape;257;p38"/>
          <p:cNvGraphicFramePr/>
          <p:nvPr/>
        </p:nvGraphicFramePr>
        <p:xfrm>
          <a:off x="546700" y="1310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{B0B1D7B2-F988-4198-9043-18A4CB76C4D1}</a:tableStyleId>
              </a:tblPr>
              <a:tblGrid>
                <a:gridCol w="200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Late Fee Models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Accuracy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Sensitivity 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specificity</a:t>
                      </a:r>
                      <a:endParaRPr sz="12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Cart full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.9182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.9311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.8969</a:t>
                      </a:r>
                      <a:endParaRPr sz="12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Xgboost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.8889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.9730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.5</a:t>
                      </a:r>
                      <a:endParaRPr sz="12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Best pruned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.9182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.9311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.8969</a:t>
                      </a:r>
                      <a:endParaRPr sz="12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Min error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.8575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.8567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.8588</a:t>
                      </a:r>
                      <a:endParaRPr sz="12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Log forward</a:t>
                      </a:r>
                      <a:endParaRPr sz="1200"/>
                    </a:p>
                  </a:txBody>
                  <a:tcPr marL="63500" marR="63500" marT="63500" marB="635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.6417</a:t>
                      </a:r>
                      <a:endParaRPr sz="1200"/>
                    </a:p>
                  </a:txBody>
                  <a:tcPr marL="63500" marR="63500" marT="63500" marB="635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.9203</a:t>
                      </a:r>
                      <a:endParaRPr sz="1200"/>
                    </a:p>
                  </a:txBody>
                  <a:tcPr marL="63500" marR="63500" marT="63500" marB="635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.1825</a:t>
                      </a:r>
                      <a:endParaRPr sz="1200"/>
                    </a:p>
                  </a:txBody>
                  <a:tcPr marL="63500" marR="63500" marT="63500" marB="635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Backward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0.6421         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0.1836        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0.9203        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Best Pruned Tree</a:t>
            </a:r>
            <a:endParaRPr/>
          </a:p>
        </p:txBody>
      </p:sp>
      <p:sp>
        <p:nvSpPr>
          <p:cNvPr id="263" name="Google Shape;263;p39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39651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64" name="Google Shape;26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6725" y="1152475"/>
            <a:ext cx="4867275" cy="32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500" y="1152475"/>
            <a:ext cx="389750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>
            <a:spLocks noGrp="1"/>
          </p:cNvSpPr>
          <p:nvPr>
            <p:ph type="title"/>
          </p:nvPr>
        </p:nvSpPr>
        <p:spPr>
          <a:xfrm>
            <a:off x="838325" y="227625"/>
            <a:ext cx="7620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Conclusion</a:t>
            </a:r>
            <a:endParaRPr/>
          </a:p>
        </p:txBody>
      </p:sp>
      <p:sp>
        <p:nvSpPr>
          <p:cNvPr id="271" name="Google Shape;271;p40"/>
          <p:cNvSpPr txBox="1">
            <a:spLocks noGrp="1"/>
          </p:cNvSpPr>
          <p:nvPr>
            <p:ph type="body" idx="1"/>
          </p:nvPr>
        </p:nvSpPr>
        <p:spPr>
          <a:xfrm>
            <a:off x="81400" y="1085025"/>
            <a:ext cx="9062700" cy="39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500" b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Optimize Credit Limit Management:</a:t>
            </a:r>
            <a:endParaRPr sz="5500" b="1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Identify a threshold for credit limits that minimizes the risk of customers incurring late fees while still providing sufficient credit access.</a:t>
            </a:r>
            <a:endParaRPr sz="5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500" b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Targeted Communication and Education:</a:t>
            </a:r>
            <a:endParaRPr sz="5500" b="1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Develop targeted communication strategies to educate customers about the implications of outstanding debt and late fees. </a:t>
            </a:r>
            <a:endParaRPr sz="5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500" b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Customized Credit Limit Assignments:</a:t>
            </a:r>
            <a:endParaRPr sz="5500" b="1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Explore personalized credit limit assignments based on individual customer profiles and financial behaviors.</a:t>
            </a:r>
            <a:endParaRPr sz="5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500" b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Early Warning Systems:</a:t>
            </a:r>
            <a:endParaRPr sz="5500" b="1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Implement early warning systems or alerts for customers approaching their credit limits or exhibiting patterns associated with late fees.</a:t>
            </a:r>
            <a:endParaRPr sz="5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500" b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Reward Programs for Responsible Behavior:</a:t>
            </a:r>
            <a:endParaRPr sz="5500" b="1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Introduce or enhance reward programs that incentivize responsible credit card usage, timely payments, and maintaining lower debt levels.</a:t>
            </a:r>
            <a:endParaRPr sz="5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Continuous Monitoring and Adaptation:</a:t>
            </a:r>
            <a:endParaRPr sz="5500" b="1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Establish a framework for continuous monitoring of credit-related metrics and adapt strategies based on evolving customer behavior and economic conditions.</a:t>
            </a:r>
            <a:endParaRPr sz="5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3969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490722" y="246888"/>
            <a:ext cx="5170932" cy="1337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en" sz="4100" b="0" i="0" u="none" strike="noStrike">
                <a:latin typeface="Arial"/>
                <a:ea typeface="Arial"/>
                <a:cs typeface="Arial"/>
                <a:sym typeface="Arial"/>
              </a:rPr>
              <a:t>Research Questions</a:t>
            </a:r>
            <a:endParaRPr sz="4100"/>
          </a:p>
        </p:txBody>
      </p:sp>
      <p:pic>
        <p:nvPicPr>
          <p:cNvPr id="90" name="Google Shape;90;p17" descr="Pen placed on top of a signature line"/>
          <p:cNvPicPr preferRelativeResize="0"/>
          <p:nvPr/>
        </p:nvPicPr>
        <p:blipFill rotWithShape="1">
          <a:blip r:embed="rId3">
            <a:alphaModFix/>
          </a:blip>
          <a:srcRect l="55225" r="5330" b="-2"/>
          <a:stretch/>
        </p:blipFill>
        <p:spPr>
          <a:xfrm>
            <a:off x="15" y="1"/>
            <a:ext cx="3039391" cy="5143500"/>
          </a:xfrm>
          <a:custGeom>
            <a:avLst/>
            <a:gdLst/>
            <a:ahLst/>
            <a:cxnLst/>
            <a:rect l="l" t="t" r="r" b="b"/>
            <a:pathLst>
              <a:path w="4052542" h="6858000" extrusionOk="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3490722" y="1796796"/>
            <a:ext cx="3182692" cy="13716"/>
          </a:xfrm>
          <a:custGeom>
            <a:avLst/>
            <a:gdLst/>
            <a:ahLst/>
            <a:cxnLst/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490722" y="2029968"/>
            <a:ext cx="5170932" cy="261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84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i="0" u="none" strike="noStrike">
                <a:latin typeface="Arial"/>
                <a:ea typeface="Arial"/>
                <a:cs typeface="Arial"/>
                <a:sym typeface="Arial"/>
              </a:rPr>
              <a:t>How can we predict if customers will default on their loan/credit? </a:t>
            </a:r>
            <a:endParaRPr sz="1100"/>
          </a:p>
          <a:p>
            <a:pPr marL="177800" lvl="0" indent="-1841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i="0" u="none" strike="noStrike">
                <a:latin typeface="Arial"/>
                <a:ea typeface="Arial"/>
                <a:cs typeface="Arial"/>
                <a:sym typeface="Arial"/>
              </a:rPr>
              <a:t>How to predict if a customer will be profitable based on?</a:t>
            </a:r>
            <a:endParaRPr sz="1100"/>
          </a:p>
          <a:p>
            <a:pPr marL="177800" lvl="0" indent="-1841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i="0" u="none" strike="noStrike">
                <a:latin typeface="Arial"/>
                <a:ea typeface="Arial"/>
                <a:cs typeface="Arial"/>
                <a:sym typeface="Arial"/>
              </a:rPr>
              <a:t>How will we determine what classifies as a bad customer based on credit history?</a:t>
            </a:r>
            <a:endParaRPr sz="1100"/>
          </a:p>
          <a:p>
            <a:pPr marL="177800" lvl="0" indent="-1841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i="0" u="none" strike="noStrike">
                <a:latin typeface="Arial"/>
                <a:ea typeface="Arial"/>
                <a:cs typeface="Arial"/>
                <a:sym typeface="Arial"/>
              </a:rPr>
              <a:t>What variables are most significant in predicting whether a consumer will default?</a:t>
            </a:r>
            <a:endParaRPr sz="1100"/>
          </a:p>
          <a:p>
            <a:pPr marL="177800" lvl="0" indent="-1841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i="0" u="none" strike="noStrike">
                <a:latin typeface="Arial"/>
                <a:ea typeface="Arial"/>
                <a:cs typeface="Arial"/>
                <a:sym typeface="Arial"/>
              </a:rPr>
              <a:t>What variables will predict if a customer is past due for more than 180 days and will eventually be charged off?</a:t>
            </a:r>
            <a:endParaRPr sz="1100"/>
          </a:p>
          <a:p>
            <a:pPr marL="0" lvl="0" indent="0" algn="l" rtl="0">
              <a:lnSpc>
                <a:spcPct val="90000"/>
              </a:lnSpc>
              <a:spcBef>
                <a:spcPts val="1700"/>
              </a:spcBef>
              <a:spcAft>
                <a:spcPts val="1200"/>
              </a:spcAft>
              <a:buClr>
                <a:schemeClr val="dk1"/>
              </a:buClr>
              <a:buSzPts val="900"/>
              <a:buNone/>
            </a:pP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lang="en" sz="4100"/>
              <a:t>Data Source</a:t>
            </a:r>
            <a:endParaRPr sz="1100"/>
          </a:p>
        </p:txBody>
      </p:sp>
      <p:sp>
        <p:nvSpPr>
          <p:cNvPr id="99" name="Google Shape;99;p18"/>
          <p:cNvSpPr/>
          <p:nvPr/>
        </p:nvSpPr>
        <p:spPr>
          <a:xfrm>
            <a:off x="501777" y="1258030"/>
            <a:ext cx="8140446" cy="13716"/>
          </a:xfrm>
          <a:custGeom>
            <a:avLst/>
            <a:gdLst/>
            <a:ahLst/>
            <a:cxnLst/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627513" y="2016988"/>
            <a:ext cx="7886700" cy="31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84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latin typeface="Inter"/>
                <a:ea typeface="Inter"/>
                <a:cs typeface="Inter"/>
                <a:sym typeface="Inter"/>
              </a:rPr>
              <a:t>Kaggle </a:t>
            </a:r>
            <a:endParaRPr sz="1100"/>
          </a:p>
          <a:p>
            <a:pPr marL="177800" lvl="0" indent="-184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b="0" i="0">
                <a:latin typeface="Inter"/>
                <a:ea typeface="Inter"/>
                <a:cs typeface="Inter"/>
                <a:sym typeface="Inter"/>
              </a:rPr>
              <a:t>application_record.csv contains appliers personal information</a:t>
            </a:r>
            <a:endParaRPr sz="1100"/>
          </a:p>
          <a:p>
            <a:pPr marL="177800" lvl="0" indent="-184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b="0" i="0">
                <a:latin typeface="Inter"/>
                <a:ea typeface="Inter"/>
                <a:cs typeface="Inter"/>
                <a:sym typeface="Inter"/>
              </a:rPr>
              <a:t>credit_record.csv records users' behaviors of credit card.</a:t>
            </a:r>
            <a:endParaRPr sz="1100"/>
          </a:p>
          <a:p>
            <a:pPr marL="177800" lvl="0" indent="-184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b="0" i="0">
                <a:latin typeface="Inter"/>
                <a:ea typeface="Inter"/>
                <a:cs typeface="Inter"/>
                <a:sym typeface="Inter"/>
              </a:rPr>
              <a:t>Connected by Customer ID</a:t>
            </a:r>
            <a:endParaRPr sz="11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700"/>
              <a:buNone/>
            </a:pP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3800"/>
              <a:t>Definition of 'good' or 'bad’ Customer</a:t>
            </a:r>
            <a:endParaRPr sz="1100"/>
          </a:p>
        </p:txBody>
      </p:sp>
      <p:sp>
        <p:nvSpPr>
          <p:cNvPr id="107" name="Google Shape;107;p19"/>
          <p:cNvSpPr/>
          <p:nvPr/>
        </p:nvSpPr>
        <p:spPr>
          <a:xfrm>
            <a:off x="628650" y="1398985"/>
            <a:ext cx="7818120" cy="13716"/>
          </a:xfrm>
          <a:custGeom>
            <a:avLst/>
            <a:gdLst/>
            <a:ahLst/>
            <a:cxnLst/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Google Shape;108;p19"/>
          <p:cNvGrpSpPr/>
          <p:nvPr/>
        </p:nvGrpSpPr>
        <p:grpSpPr>
          <a:xfrm>
            <a:off x="942128" y="2260590"/>
            <a:ext cx="7259743" cy="1782607"/>
            <a:chOff x="417971" y="786033"/>
            <a:chExt cx="9679657" cy="2376809"/>
          </a:xfrm>
        </p:grpSpPr>
        <p:sp>
          <p:nvSpPr>
            <p:cNvPr id="109" name="Google Shape;109;p19"/>
            <p:cNvSpPr/>
            <p:nvPr/>
          </p:nvSpPr>
          <p:spPr>
            <a:xfrm>
              <a:off x="1212569" y="786033"/>
              <a:ext cx="1300252" cy="130025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>
              <a:off x="417971" y="2442842"/>
              <a:ext cx="28894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9"/>
            <p:cNvSpPr txBox="1"/>
            <p:nvPr/>
          </p:nvSpPr>
          <p:spPr>
            <a:xfrm>
              <a:off x="417971" y="2442842"/>
              <a:ext cx="28894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rPr lang="en" sz="9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Percent_Late: </a:t>
              </a:r>
              <a:r>
                <a:rPr lang="en" sz="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create a variable a binary attribute that helps us identify what customers were most profitable by means of late free.</a:t>
              </a: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4607673" y="786033"/>
              <a:ext cx="1300252" cy="130025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3813075" y="2442842"/>
              <a:ext cx="28894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9"/>
            <p:cNvSpPr txBox="1"/>
            <p:nvPr/>
          </p:nvSpPr>
          <p:spPr>
            <a:xfrm>
              <a:off x="3813075" y="2442842"/>
              <a:ext cx="28894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rPr lang="en" sz="9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Method </a:t>
              </a:r>
              <a:r>
                <a:rPr lang="en" sz="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  aggregated the total credit history in months, and divided it by the total amount of months the record was late for 1-2 months</a:t>
              </a: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8002777" y="786033"/>
              <a:ext cx="1300252" cy="130025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7208178" y="2442842"/>
              <a:ext cx="28894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9"/>
            <p:cNvSpPr txBox="1"/>
            <p:nvPr/>
          </p:nvSpPr>
          <p:spPr>
            <a:xfrm>
              <a:off x="7208178" y="2442842"/>
              <a:ext cx="28894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rPr lang="en" sz="9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Criteria</a:t>
              </a:r>
              <a:r>
                <a:rPr lang="en" sz="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record that had  lat no more than 40 percent of the time but were never late for for more than 3 months in a row</a:t>
              </a: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479161" y="479395"/>
            <a:ext cx="2678857" cy="2680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Descriptive Analysis</a:t>
            </a:r>
            <a:endParaRPr sz="1100"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479161" y="3473371"/>
            <a:ext cx="2678857" cy="116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by PowerBi</a:t>
            </a:r>
            <a:endParaRPr sz="1100"/>
          </a:p>
        </p:txBody>
      </p:sp>
      <p:sp>
        <p:nvSpPr>
          <p:cNvPr id="125" name="Google Shape;125;p20"/>
          <p:cNvSpPr/>
          <p:nvPr/>
        </p:nvSpPr>
        <p:spPr>
          <a:xfrm>
            <a:off x="482459" y="3306950"/>
            <a:ext cx="2441321" cy="13716"/>
          </a:xfrm>
          <a:custGeom>
            <a:avLst/>
            <a:gdLst/>
            <a:ahLst/>
            <a:cxnLst/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0722" y="1039631"/>
            <a:ext cx="5410962" cy="3043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6115050" y="846070"/>
            <a:ext cx="2575635" cy="1061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Customer</a:t>
            </a:r>
            <a:endParaRPr sz="1100"/>
          </a:p>
        </p:txBody>
      </p:sp>
      <p:sp>
        <p:nvSpPr>
          <p:cNvPr id="132" name="Google Shape;132;p21"/>
          <p:cNvSpPr/>
          <p:nvPr/>
        </p:nvSpPr>
        <p:spPr>
          <a:xfrm>
            <a:off x="0" y="0"/>
            <a:ext cx="5682343" cy="5143500"/>
          </a:xfrm>
          <a:prstGeom prst="rect">
            <a:avLst/>
          </a:prstGeom>
          <a:solidFill>
            <a:srgbClr val="F2F2F2">
              <a:alpha val="64705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01926" y="1250137"/>
            <a:ext cx="4666421" cy="26481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1"/>
          <p:cNvCxnSpPr/>
          <p:nvPr/>
        </p:nvCxnSpPr>
        <p:spPr>
          <a:xfrm>
            <a:off x="6149542" y="653359"/>
            <a:ext cx="552704" cy="0"/>
          </a:xfrm>
          <a:prstGeom prst="straightConnector1">
            <a:avLst/>
          </a:prstGeom>
          <a:noFill/>
          <a:ln w="571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5" name="Google Shape;135;p21"/>
          <p:cNvSpPr txBox="1"/>
          <p:nvPr/>
        </p:nvSpPr>
        <p:spPr>
          <a:xfrm>
            <a:off x="6115050" y="1907523"/>
            <a:ext cx="2575635" cy="2699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159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of Children : 0</a:t>
            </a:r>
            <a:endParaRPr sz="1100"/>
          </a:p>
          <a:p>
            <a:pPr marL="215900" marR="0" lvl="0" indent="-171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Family Size : 2 - 3 </a:t>
            </a:r>
            <a:endParaRPr sz="1100"/>
          </a:p>
          <a:p>
            <a:pPr marL="215900" marR="0" lvl="0" indent="-171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Gender : Female</a:t>
            </a:r>
            <a:endParaRPr sz="1100"/>
          </a:p>
          <a:p>
            <a:pPr marL="215900" marR="0" lvl="0" indent="-171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Education :  Secondary</a:t>
            </a:r>
            <a:endParaRPr sz="1100"/>
          </a:p>
          <a:p>
            <a:pPr marL="215900" marR="0" lvl="0" indent="-171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 Owner : Yes</a:t>
            </a:r>
            <a:endParaRPr sz="1100"/>
          </a:p>
          <a:p>
            <a:pPr marL="215900" marR="0" lvl="0" indent="-171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 Owner : No</a:t>
            </a:r>
            <a:endParaRPr sz="1100"/>
          </a:p>
          <a:p>
            <a:pPr marL="215900" marR="0" lvl="0" indent="-171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Income: under 27k</a:t>
            </a:r>
            <a:endParaRPr sz="1100"/>
          </a:p>
          <a:p>
            <a:pPr marL="215900" marR="0" lvl="0" indent="-171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Family Status: Married</a:t>
            </a:r>
            <a:endParaRPr sz="1100"/>
          </a:p>
          <a:p>
            <a:pPr marL="215900" marR="0" lvl="0" indent="-171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Years Employed: 0-5 years</a:t>
            </a:r>
            <a:endParaRPr sz="1100"/>
          </a:p>
          <a:p>
            <a:pPr marL="0" marR="0" lvl="0" indent="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473202" y="479640"/>
            <a:ext cx="2571900" cy="12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lang="en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 Customer</a:t>
            </a:r>
            <a:endParaRPr sz="1100"/>
          </a:p>
        </p:txBody>
      </p:sp>
      <p:sp>
        <p:nvSpPr>
          <p:cNvPr id="142" name="Google Shape;142;p22"/>
          <p:cNvSpPr/>
          <p:nvPr/>
        </p:nvSpPr>
        <p:spPr>
          <a:xfrm>
            <a:off x="482459" y="1930317"/>
            <a:ext cx="2441321" cy="13716"/>
          </a:xfrm>
          <a:custGeom>
            <a:avLst/>
            <a:gdLst/>
            <a:ahLst/>
            <a:cxnLst/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473202" y="2105406"/>
            <a:ext cx="2571900" cy="25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159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of Children : 0</a:t>
            </a:r>
            <a:endParaRPr sz="1100"/>
          </a:p>
          <a:p>
            <a:pPr marL="215900" marR="0" lvl="0" indent="-171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Family Size : 2 - 3 </a:t>
            </a:r>
            <a:endParaRPr sz="1100"/>
          </a:p>
          <a:p>
            <a:pPr marL="215900" marR="0" lvl="0" indent="-171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Gender : Female</a:t>
            </a:r>
            <a:endParaRPr sz="1100"/>
          </a:p>
          <a:p>
            <a:pPr marL="215900" marR="0" lvl="0" indent="-171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Education :  Secondary</a:t>
            </a:r>
            <a:endParaRPr sz="1100"/>
          </a:p>
          <a:p>
            <a:pPr marL="215900" marR="0" lvl="0" indent="-171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 Owner : Yes</a:t>
            </a:r>
            <a:endParaRPr sz="1100"/>
          </a:p>
          <a:p>
            <a:pPr marL="215900" marR="0" lvl="0" indent="-171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 Owner : No</a:t>
            </a:r>
            <a:endParaRPr sz="1100"/>
          </a:p>
          <a:p>
            <a:pPr marL="215900" marR="0" lvl="0" indent="-171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Income: under 27k</a:t>
            </a:r>
            <a:endParaRPr sz="1100"/>
          </a:p>
          <a:p>
            <a:pPr marL="215900" marR="0" lvl="0" indent="-171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Family Status: Married</a:t>
            </a:r>
            <a:endParaRPr sz="1100"/>
          </a:p>
          <a:p>
            <a:pPr marL="215900" marR="0" lvl="0" indent="-171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Years Employed: 0-5 years</a:t>
            </a:r>
            <a:endParaRPr sz="1100"/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0722" y="1089608"/>
            <a:ext cx="5177790" cy="2964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lang="en" sz="4100"/>
              <a:t>Data Cleaning and Preparation</a:t>
            </a:r>
            <a:endParaRPr sz="1100"/>
          </a:p>
        </p:txBody>
      </p:sp>
      <p:sp>
        <p:nvSpPr>
          <p:cNvPr id="151" name="Google Shape;151;p23"/>
          <p:cNvSpPr/>
          <p:nvPr/>
        </p:nvSpPr>
        <p:spPr>
          <a:xfrm>
            <a:off x="501777" y="1258030"/>
            <a:ext cx="8140446" cy="13716"/>
          </a:xfrm>
          <a:custGeom>
            <a:avLst/>
            <a:gdLst/>
            <a:ahLst/>
            <a:cxnLst/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628650" y="1447038"/>
            <a:ext cx="7886700" cy="318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84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Identify missing data: No Null Value or Missing Value</a:t>
            </a:r>
            <a:endParaRPr sz="1100"/>
          </a:p>
          <a:p>
            <a:pPr marL="177800" lvl="0" indent="-184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Identifying any outliers: Income</a:t>
            </a:r>
            <a:endParaRPr sz="1100"/>
          </a:p>
          <a:p>
            <a:pPr marL="177800" lvl="0" indent="-184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Removing duplicates: “Month_balance” and “payment status”</a:t>
            </a:r>
            <a:endParaRPr sz="1100"/>
          </a:p>
          <a:p>
            <a:pPr marL="177800" lvl="0" indent="-184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Create dummy variables:  CODE_GENDER","FLAG_OWN_CAR","FLAG_OWN_REALTY","CNT_CHILDREN","NAME_INCOME_TYPE","NAME_EDUCATION_TYPE", ”NAME_FAMILY_STATUS", "NAME_HOUSING_TYPE", "CNT_FAM_MEMBERS"</a:t>
            </a:r>
            <a:endParaRPr sz="1100"/>
          </a:p>
          <a:p>
            <a:pPr marL="177800" lvl="0" indent="-184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Removing Columns: Cell phone</a:t>
            </a:r>
            <a:endParaRPr sz="1100"/>
          </a:p>
          <a:p>
            <a:pPr marL="177800" lvl="0" indent="-18415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Merge categorical variable with many levels: Amt Children, Amt_family_member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1062</Words>
  <Application>Microsoft Office PowerPoint</Application>
  <PresentationFormat>On-screen Show (16:9)</PresentationFormat>
  <Paragraphs>146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Inter</vt:lpstr>
      <vt:lpstr>Roboto</vt:lpstr>
      <vt:lpstr>Simple Light</vt:lpstr>
      <vt:lpstr>PowerPoint Presentation</vt:lpstr>
      <vt:lpstr>Problem Statement</vt:lpstr>
      <vt:lpstr>Research Questions</vt:lpstr>
      <vt:lpstr>Data Source</vt:lpstr>
      <vt:lpstr>Definition of 'good' or 'bad’ Customer</vt:lpstr>
      <vt:lpstr>Descriptive Analysis</vt:lpstr>
      <vt:lpstr>Good Customer</vt:lpstr>
      <vt:lpstr>Bad Customer</vt:lpstr>
      <vt:lpstr>Data Cleaning and Preparation</vt:lpstr>
      <vt:lpstr>Feature Engineering</vt:lpstr>
      <vt:lpstr>Before Feature Engineering: </vt:lpstr>
      <vt:lpstr>Unbalanced Data Set </vt:lpstr>
      <vt:lpstr>Engineered Feature 2</vt:lpstr>
      <vt:lpstr>Merge Demographic data and New Data with feature engineering</vt:lpstr>
      <vt:lpstr>How can we predict if customers will default on their loan/credit?</vt:lpstr>
      <vt:lpstr>Cost Parameter</vt:lpstr>
      <vt:lpstr>Best pruned tree </vt:lpstr>
      <vt:lpstr>Full Tree</vt:lpstr>
      <vt:lpstr>Best Pruned                                       Min error </vt:lpstr>
      <vt:lpstr>XG Boost</vt:lpstr>
      <vt:lpstr>XG Boost to predict If a customer will be delinquint</vt:lpstr>
      <vt:lpstr>Best method to predict is a customer will default on there loan </vt:lpstr>
      <vt:lpstr>Late Fee Prediction</vt:lpstr>
      <vt:lpstr>Late Fee prediction</vt:lpstr>
      <vt:lpstr>                                     Best Pruned Tree</vt:lpstr>
      <vt:lpstr>                   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Adrian vasquez</dc:creator>
  <cp:lastModifiedBy>Adrian vasquez</cp:lastModifiedBy>
  <cp:revision>1</cp:revision>
  <dcterms:modified xsi:type="dcterms:W3CDTF">2024-12-06T23:11:15Z</dcterms:modified>
</cp:coreProperties>
</file>