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Proxima Nova"/>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oximaNova-regular.fntdata"/><Relationship Id="rId25" Type="http://schemas.openxmlformats.org/officeDocument/2006/relationships/slide" Target="slides/slide20.xml"/><Relationship Id="rId28" Type="http://schemas.openxmlformats.org/officeDocument/2006/relationships/font" Target="fonts/ProximaNova-italic.fntdata"/><Relationship Id="rId27" Type="http://schemas.openxmlformats.org/officeDocument/2006/relationships/font" Target="fonts/ProximaNova-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roximaNova-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7e387d2e3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7e387d2e3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case we used simulation and expected value to help us predict how our customers  and expected value will evolve, and using that we were able to estimate the Customer Lifetime value. Seems Like large </a:t>
            </a:r>
            <a:r>
              <a:rPr lang="en"/>
              <a:t>accounts</a:t>
            </a:r>
            <a:r>
              <a:rPr lang="en"/>
              <a:t> have a significantly Larger CLV.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7e92f68965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7e92f68965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Adrian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 higher discount factor significantly decreases the overall CLV. This means that management does not believe the clv accurately reflects the absolute value of the model because you can't count on customer behavior data to forecast the income of company that is in a highly volatile industry that is rapidly changing. Based on how management increases discount to 35% this I would say Syphon believes money today is more valuable than money tomorrow because anything could change the value that a customer bring such as recession or they could decide to churn to a new company. Also their technology could change making their product obsolete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7ee37ec1f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7ee37ec1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Adrian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7ee37ec1f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7ee37ec1f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Adrian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7ee37ec1f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7ee37ec1f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Adrian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7ee37ec1f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7ee37ec1f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Adrian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7e92f68965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7e92f68965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EVAN:</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7e92f68965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7e92f68965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EVAN</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45364e5569_8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45364e5569_8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Evan</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45364e5569_8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45364e5569_8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7b610482d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7b610482d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in background -Nanditha</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7caab67c4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7caab67c4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7b610482d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7b610482d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-Nanditha</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e7a5891f51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e7a5891f51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7e92f68965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7e92f68965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 sz="1600">
                <a:solidFill>
                  <a:srgbClr val="616161"/>
                </a:solidFill>
                <a:latin typeface="Proxima Nova"/>
                <a:ea typeface="Proxima Nova"/>
                <a:cs typeface="Proxima Nova"/>
                <a:sym typeface="Proxima Nova"/>
              </a:rPr>
              <a:t>In this case we used simulation and probability to compute expected value of customers. To conduct this analysis we used past customer sales data to create a transition matrix to quantify how a current customer evolves. Once you know how your customer behaves you can use probability distribution and simulation to predict how much value a customer will bring based on how much they typically spend.  After we get a rough idea of how much revenue an  average customer bring we used a spreadsheet to sum the amount we expect to make in a 10 year period </a:t>
            </a:r>
            <a:endParaRPr sz="9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7c3f0d27b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7c3f0d27b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45364e5569_8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45364e5569_8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7e92f6896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7e92f6896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Jeevan</a:t>
            </a:r>
            <a:endParaRPr>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In five years, Syphone will only have 2220 of its original 15000 accounts, resulting in a churn 85.20%</a:t>
            </a:r>
            <a:endParaRPr>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After five years, of the original 500 Large accounts, only 25 accounts remain, resulting in a churn rate of 95.00%.</a:t>
            </a:r>
            <a:endParaRPr>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For large accounts with rebates 25% will remain. From all four of the different </a:t>
            </a:r>
            <a:r>
              <a:rPr lang="en">
                <a:solidFill>
                  <a:schemeClr val="dk1"/>
                </a:solidFill>
                <a:latin typeface="Times New Roman"/>
                <a:ea typeface="Times New Roman"/>
                <a:cs typeface="Times New Roman"/>
                <a:sym typeface="Times New Roman"/>
              </a:rPr>
              <a:t>segments</a:t>
            </a:r>
            <a:r>
              <a:rPr lang="en">
                <a:solidFill>
                  <a:schemeClr val="dk1"/>
                </a:solidFill>
                <a:latin typeface="Times New Roman"/>
                <a:ea typeface="Times New Roman"/>
                <a:cs typeface="Times New Roman"/>
                <a:sym typeface="Times New Roman"/>
              </a:rPr>
              <a:t> it seems that large accounts with rebates will have the most remaining accounts. With that said I would focus some attention on maintaining that customer, but overall I would </a:t>
            </a:r>
            <a:r>
              <a:rPr lang="en">
                <a:solidFill>
                  <a:schemeClr val="dk1"/>
                </a:solidFill>
                <a:latin typeface="Times New Roman"/>
                <a:ea typeface="Times New Roman"/>
                <a:cs typeface="Times New Roman"/>
                <a:sym typeface="Times New Roman"/>
              </a:rPr>
              <a:t>recommend</a:t>
            </a:r>
            <a:r>
              <a:rPr lang="en">
                <a:solidFill>
                  <a:schemeClr val="dk1"/>
                </a:solidFill>
                <a:latin typeface="Times New Roman"/>
                <a:ea typeface="Times New Roman"/>
                <a:cs typeface="Times New Roman"/>
                <a:sym typeface="Times New Roman"/>
              </a:rPr>
              <a:t> that more money be allocated </a:t>
            </a:r>
            <a:r>
              <a:rPr lang="en">
                <a:solidFill>
                  <a:schemeClr val="dk1"/>
                </a:solidFill>
                <a:latin typeface="Times New Roman"/>
                <a:ea typeface="Times New Roman"/>
                <a:cs typeface="Times New Roman"/>
                <a:sym typeface="Times New Roman"/>
              </a:rPr>
              <a:t>toward</a:t>
            </a:r>
            <a:r>
              <a:rPr lang="en">
                <a:solidFill>
                  <a:schemeClr val="dk1"/>
                </a:solidFill>
                <a:latin typeface="Times New Roman"/>
                <a:ea typeface="Times New Roman"/>
                <a:cs typeface="Times New Roman"/>
                <a:sym typeface="Times New Roman"/>
              </a:rPr>
              <a:t> marketing to </a:t>
            </a:r>
            <a:r>
              <a:rPr lang="en">
                <a:solidFill>
                  <a:schemeClr val="dk1"/>
                </a:solidFill>
                <a:latin typeface="Times New Roman"/>
                <a:ea typeface="Times New Roman"/>
                <a:cs typeface="Times New Roman"/>
                <a:sym typeface="Times New Roman"/>
              </a:rPr>
              <a:t>acquire</a:t>
            </a:r>
            <a:r>
              <a:rPr lang="en">
                <a:solidFill>
                  <a:schemeClr val="dk1"/>
                </a:solidFill>
                <a:latin typeface="Times New Roman"/>
                <a:ea typeface="Times New Roman"/>
                <a:cs typeface="Times New Roman"/>
                <a:sym typeface="Times New Roman"/>
              </a:rPr>
              <a:t> more customers but to plan to only keep customers for a short period of time.</a:t>
            </a:r>
            <a:endParaRPr>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After five years, of the original 2000 Large accounts, rebate, only 521 accounts remain, resulting in a churn rate of 73.95%.</a:t>
            </a:r>
            <a:endParaRPr>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After five years, of the original 5000 Small accounts, only 328 accounts remain, resulting in a churn rate of 93.44%.</a:t>
            </a:r>
            <a:endParaRPr>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After five years, of the original 7500 Small accounts, rebate, only 1346 accounts remain, resulting in a churn rate of 82.05%.</a:t>
            </a:r>
            <a:endParaRPr>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From this analysis we noted that across all customer segments, the churn rates are quite high, ranging from 73.95% to 95.00%. Large Accounts with Rebates saw a relatively low churn rate at 73.95% which was 21 basis points lower than Large accounts without rebates at 95% churn. This could suggest that offering rebates to customers may aid in customer retention. We can see a similar pattern amongst Small Accounts, with Rebate accounts churning less over five years than their NonRebate counterparts with an 11.39 basis point difference from 93.44% to 82.05%. Overall the Churn rate for Syphone over five years was 85.2% indicating that serious effort should be made to create and implement customer retention strategies.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45364e5569_8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45364e5569_8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Jeevan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Syphone: CLV Case Analysis</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Group 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b="1" lang="en"/>
              <a:t>What is the lifetime value of a typical customer in each of the four segments?</a:t>
            </a:r>
            <a:endParaRPr b="1"/>
          </a:p>
        </p:txBody>
      </p:sp>
      <p:sp>
        <p:nvSpPr>
          <p:cNvPr id="115" name="Google Shape;115;p22"/>
          <p:cNvSpPr txBox="1"/>
          <p:nvPr>
            <p:ph idx="1" type="body"/>
          </p:nvPr>
        </p:nvSpPr>
        <p:spPr>
          <a:xfrm>
            <a:off x="311700" y="1147350"/>
            <a:ext cx="8520600" cy="382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700">
              <a:solidFill>
                <a:schemeClr val="dk1"/>
              </a:solidFill>
            </a:endParaRPr>
          </a:p>
          <a:p>
            <a:pPr indent="0" lvl="0" marL="0" rtl="0" algn="l">
              <a:spcBef>
                <a:spcPts val="1200"/>
              </a:spcBef>
              <a:spcAft>
                <a:spcPts val="0"/>
              </a:spcAft>
              <a:buNone/>
            </a:pPr>
            <a:r>
              <a:rPr i="1" lang="en" sz="800">
                <a:solidFill>
                  <a:schemeClr val="dk1"/>
                </a:solidFill>
              </a:rPr>
              <a:t>Using A </a:t>
            </a:r>
            <a:r>
              <a:rPr i="1" lang="en" sz="800">
                <a:solidFill>
                  <a:schemeClr val="dk1"/>
                </a:solidFill>
              </a:rPr>
              <a:t>discount</a:t>
            </a:r>
            <a:r>
              <a:rPr i="1" lang="en" sz="800">
                <a:solidFill>
                  <a:schemeClr val="dk1"/>
                </a:solidFill>
              </a:rPr>
              <a:t> rate of 10%</a:t>
            </a:r>
            <a:endParaRPr i="1" sz="800">
              <a:solidFill>
                <a:schemeClr val="dk1"/>
              </a:solidFill>
            </a:endParaRPr>
          </a:p>
          <a:p>
            <a:pPr indent="0" lvl="0" marL="0" rtl="0" algn="l">
              <a:spcBef>
                <a:spcPts val="1400"/>
              </a:spcBef>
              <a:spcAft>
                <a:spcPts val="0"/>
              </a:spcAft>
              <a:buNone/>
            </a:pPr>
            <a:r>
              <a:t/>
            </a:r>
            <a:endParaRPr b="1" sz="1350">
              <a:solidFill>
                <a:schemeClr val="dk1"/>
              </a:solidFill>
              <a:latin typeface="Times New Roman"/>
              <a:ea typeface="Times New Roman"/>
              <a:cs typeface="Times New Roman"/>
              <a:sym typeface="Times New Roman"/>
            </a:endParaRPr>
          </a:p>
          <a:p>
            <a:pPr indent="0" lvl="0" marL="0" rtl="0" algn="l">
              <a:spcBef>
                <a:spcPts val="400"/>
              </a:spcBef>
              <a:spcAft>
                <a:spcPts val="1200"/>
              </a:spcAft>
              <a:buNone/>
            </a:pPr>
            <a:r>
              <a:t/>
            </a:r>
            <a:endParaRPr/>
          </a:p>
        </p:txBody>
      </p:sp>
      <p:sp>
        <p:nvSpPr>
          <p:cNvPr id="116" name="Google Shape;116;p22"/>
          <p:cNvSpPr txBox="1"/>
          <p:nvPr/>
        </p:nvSpPr>
        <p:spPr>
          <a:xfrm>
            <a:off x="4397225" y="2124050"/>
            <a:ext cx="3782700" cy="3000000"/>
          </a:xfrm>
          <a:prstGeom prst="rect">
            <a:avLst/>
          </a:prstGeom>
          <a:noFill/>
          <a:ln>
            <a:noFill/>
          </a:ln>
        </p:spPr>
        <p:txBody>
          <a:bodyPr anchorCtr="0" anchor="ctr" bIns="91425" lIns="91425" spcFirstLastPara="1" rIns="91425" wrap="square" tIns="91425">
            <a:noAutofit/>
          </a:bodyPr>
          <a:lstStyle/>
          <a:p>
            <a:pPr indent="0" lvl="0" marL="952500" marR="952500" rtl="0" algn="ctr">
              <a:lnSpc>
                <a:spcPct val="115000"/>
              </a:lnSpc>
              <a:spcBef>
                <a:spcPts val="0"/>
              </a:spcBef>
              <a:spcAft>
                <a:spcPts val="0"/>
              </a:spcAft>
              <a:buNone/>
            </a:pPr>
            <a:r>
              <a:rPr lang="en" sz="1050">
                <a:latin typeface="Times New Roman"/>
                <a:ea typeface="Times New Roman"/>
                <a:cs typeface="Times New Roman"/>
                <a:sym typeface="Times New Roman"/>
              </a:rPr>
              <a:t>.</a:t>
            </a:r>
            <a:endParaRPr sz="1050">
              <a:latin typeface="Times New Roman"/>
              <a:ea typeface="Times New Roman"/>
              <a:cs typeface="Times New Roman"/>
              <a:sym typeface="Times New Roman"/>
            </a:endParaRPr>
          </a:p>
        </p:txBody>
      </p:sp>
      <p:pic>
        <p:nvPicPr>
          <p:cNvPr id="117" name="Google Shape;117;p22"/>
          <p:cNvPicPr preferRelativeResize="0"/>
          <p:nvPr/>
        </p:nvPicPr>
        <p:blipFill>
          <a:blip r:embed="rId3">
            <a:alphaModFix/>
          </a:blip>
          <a:stretch>
            <a:fillRect/>
          </a:stretch>
        </p:blipFill>
        <p:spPr>
          <a:xfrm>
            <a:off x="311700" y="1976849"/>
            <a:ext cx="3966908" cy="3000000"/>
          </a:xfrm>
          <a:prstGeom prst="rect">
            <a:avLst/>
          </a:prstGeom>
          <a:noFill/>
          <a:ln>
            <a:noFill/>
          </a:ln>
        </p:spPr>
      </p:pic>
      <p:pic>
        <p:nvPicPr>
          <p:cNvPr id="118" name="Google Shape;118;p22"/>
          <p:cNvPicPr preferRelativeResize="0"/>
          <p:nvPr/>
        </p:nvPicPr>
        <p:blipFill>
          <a:blip r:embed="rId4">
            <a:alphaModFix/>
          </a:blip>
          <a:stretch>
            <a:fillRect/>
          </a:stretch>
        </p:blipFill>
        <p:spPr>
          <a:xfrm>
            <a:off x="4454025" y="2085825"/>
            <a:ext cx="4378275" cy="2106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990"/>
              <a:buNone/>
            </a:pPr>
            <a:r>
              <a:rPr b="1" lang="en" sz="2440"/>
              <a:t>How does an increase of the discount factor change the CLV analysis? </a:t>
            </a:r>
            <a:endParaRPr b="1" sz="3520"/>
          </a:p>
        </p:txBody>
      </p:sp>
      <p:sp>
        <p:nvSpPr>
          <p:cNvPr id="124" name="Google Shape;124;p23"/>
          <p:cNvSpPr txBox="1"/>
          <p:nvPr>
            <p:ph idx="1" type="body"/>
          </p:nvPr>
        </p:nvSpPr>
        <p:spPr>
          <a:xfrm>
            <a:off x="311700" y="1329475"/>
            <a:ext cx="8520600" cy="323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en" sz="1000"/>
              <a:t>Discount factor increased from 10% to 35%</a:t>
            </a:r>
            <a:endParaRPr i="1" sz="1000"/>
          </a:p>
          <a:p>
            <a:pPr indent="0" lvl="0" marL="0" rtl="0" algn="l">
              <a:spcBef>
                <a:spcPts val="1200"/>
              </a:spcBef>
              <a:spcAft>
                <a:spcPts val="1200"/>
              </a:spcAft>
              <a:buNone/>
            </a:pPr>
            <a:r>
              <a:t/>
            </a:r>
            <a:endParaRPr/>
          </a:p>
        </p:txBody>
      </p:sp>
      <p:pic>
        <p:nvPicPr>
          <p:cNvPr id="125" name="Google Shape;125;p23"/>
          <p:cNvPicPr preferRelativeResize="0"/>
          <p:nvPr/>
        </p:nvPicPr>
        <p:blipFill>
          <a:blip r:embed="rId3">
            <a:alphaModFix/>
          </a:blip>
          <a:stretch>
            <a:fillRect/>
          </a:stretch>
        </p:blipFill>
        <p:spPr>
          <a:xfrm>
            <a:off x="3109975" y="1058750"/>
            <a:ext cx="4288775" cy="37808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CLV of  One Large Accounts (10% vs 35% discount)</a:t>
            </a:r>
            <a:endParaRPr/>
          </a:p>
        </p:txBody>
      </p:sp>
      <p:pic>
        <p:nvPicPr>
          <p:cNvPr id="131" name="Google Shape;131;p24"/>
          <p:cNvPicPr preferRelativeResize="0"/>
          <p:nvPr/>
        </p:nvPicPr>
        <p:blipFill>
          <a:blip r:embed="rId3">
            <a:alphaModFix/>
          </a:blip>
          <a:stretch>
            <a:fillRect/>
          </a:stretch>
        </p:blipFill>
        <p:spPr>
          <a:xfrm>
            <a:off x="415074" y="1388500"/>
            <a:ext cx="3643725" cy="2944349"/>
          </a:xfrm>
          <a:prstGeom prst="rect">
            <a:avLst/>
          </a:prstGeom>
          <a:noFill/>
          <a:ln>
            <a:noFill/>
          </a:ln>
        </p:spPr>
      </p:pic>
      <p:pic>
        <p:nvPicPr>
          <p:cNvPr id="132" name="Google Shape;132;p24"/>
          <p:cNvPicPr preferRelativeResize="0"/>
          <p:nvPr/>
        </p:nvPicPr>
        <p:blipFill>
          <a:blip r:embed="rId4">
            <a:alphaModFix/>
          </a:blip>
          <a:stretch>
            <a:fillRect/>
          </a:stretch>
        </p:blipFill>
        <p:spPr>
          <a:xfrm>
            <a:off x="4572000" y="1533574"/>
            <a:ext cx="3903400" cy="28801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320"/>
              <a:t>CLV of  One Large Accounts w/ Rebates (10% vs 35% discount)</a:t>
            </a:r>
            <a:endParaRPr sz="2320"/>
          </a:p>
          <a:p>
            <a:pPr indent="0" lvl="0" marL="0" rtl="0" algn="l">
              <a:spcBef>
                <a:spcPts val="0"/>
              </a:spcBef>
              <a:spcAft>
                <a:spcPts val="0"/>
              </a:spcAft>
              <a:buSzPts val="990"/>
              <a:buNone/>
            </a:pPr>
            <a:r>
              <a:t/>
            </a:r>
            <a:endParaRPr sz="2320"/>
          </a:p>
          <a:p>
            <a:pPr indent="0" lvl="0" marL="0" rtl="0" algn="l">
              <a:spcBef>
                <a:spcPts val="0"/>
              </a:spcBef>
              <a:spcAft>
                <a:spcPts val="0"/>
              </a:spcAft>
              <a:buSzPts val="990"/>
              <a:buNone/>
            </a:pPr>
            <a:r>
              <a:t/>
            </a:r>
            <a:endParaRPr sz="2320"/>
          </a:p>
        </p:txBody>
      </p:sp>
      <p:pic>
        <p:nvPicPr>
          <p:cNvPr id="138" name="Google Shape;138;p25"/>
          <p:cNvPicPr preferRelativeResize="0"/>
          <p:nvPr/>
        </p:nvPicPr>
        <p:blipFill>
          <a:blip r:embed="rId3">
            <a:alphaModFix/>
          </a:blip>
          <a:stretch>
            <a:fillRect/>
          </a:stretch>
        </p:blipFill>
        <p:spPr>
          <a:xfrm>
            <a:off x="62168" y="1225112"/>
            <a:ext cx="4422457" cy="3416400"/>
          </a:xfrm>
          <a:prstGeom prst="rect">
            <a:avLst/>
          </a:prstGeom>
          <a:noFill/>
          <a:ln>
            <a:noFill/>
          </a:ln>
        </p:spPr>
      </p:pic>
      <p:pic>
        <p:nvPicPr>
          <p:cNvPr id="139" name="Google Shape;139;p25"/>
          <p:cNvPicPr preferRelativeResize="0"/>
          <p:nvPr/>
        </p:nvPicPr>
        <p:blipFill>
          <a:blip r:embed="rId4">
            <a:alphaModFix/>
          </a:blip>
          <a:stretch>
            <a:fillRect/>
          </a:stretch>
        </p:blipFill>
        <p:spPr>
          <a:xfrm>
            <a:off x="4656700" y="1348750"/>
            <a:ext cx="4253925" cy="32927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320"/>
              <a:t>CLV of  One Small Accounts  (10% vs 35% discount)</a:t>
            </a:r>
            <a:endParaRPr sz="2320"/>
          </a:p>
          <a:p>
            <a:pPr indent="0" lvl="0" marL="0" rtl="0" algn="l">
              <a:spcBef>
                <a:spcPts val="0"/>
              </a:spcBef>
              <a:spcAft>
                <a:spcPts val="0"/>
              </a:spcAft>
              <a:buNone/>
            </a:pPr>
            <a:r>
              <a:t/>
            </a:r>
            <a:endParaRPr sz="2320"/>
          </a:p>
          <a:p>
            <a:pPr indent="0" lvl="0" marL="0" rtl="0" algn="l">
              <a:spcBef>
                <a:spcPts val="0"/>
              </a:spcBef>
              <a:spcAft>
                <a:spcPts val="0"/>
              </a:spcAft>
              <a:buNone/>
            </a:pPr>
            <a:r>
              <a:t/>
            </a:r>
            <a:endParaRPr sz="232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45" name="Google Shape;145;p26"/>
          <p:cNvPicPr preferRelativeResize="0"/>
          <p:nvPr/>
        </p:nvPicPr>
        <p:blipFill>
          <a:blip r:embed="rId3">
            <a:alphaModFix/>
          </a:blip>
          <a:stretch>
            <a:fillRect/>
          </a:stretch>
        </p:blipFill>
        <p:spPr>
          <a:xfrm>
            <a:off x="311700" y="1170118"/>
            <a:ext cx="4260301" cy="3374257"/>
          </a:xfrm>
          <a:prstGeom prst="rect">
            <a:avLst/>
          </a:prstGeom>
          <a:noFill/>
          <a:ln>
            <a:noFill/>
          </a:ln>
        </p:spPr>
      </p:pic>
      <p:pic>
        <p:nvPicPr>
          <p:cNvPr id="146" name="Google Shape;146;p26"/>
          <p:cNvPicPr preferRelativeResize="0"/>
          <p:nvPr/>
        </p:nvPicPr>
        <p:blipFill>
          <a:blip r:embed="rId4">
            <a:alphaModFix/>
          </a:blip>
          <a:stretch>
            <a:fillRect/>
          </a:stretch>
        </p:blipFill>
        <p:spPr>
          <a:xfrm>
            <a:off x="4650753" y="1170125"/>
            <a:ext cx="4425573" cy="33742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rgbClr val="000000"/>
              </a:buClr>
              <a:buSzPct val="42672"/>
              <a:buFont typeface="Arial"/>
              <a:buNone/>
            </a:pPr>
            <a:r>
              <a:rPr lang="en" sz="2320"/>
              <a:t>CLV of  One Small Accounts w/ Rebates (10% vs 35% discount)</a:t>
            </a:r>
            <a:endParaRPr sz="2320"/>
          </a:p>
          <a:p>
            <a:pPr indent="0" lvl="0" marL="0" rtl="0" algn="l">
              <a:spcBef>
                <a:spcPts val="0"/>
              </a:spcBef>
              <a:spcAft>
                <a:spcPts val="0"/>
              </a:spcAft>
              <a:buClr>
                <a:srgbClr val="000000"/>
              </a:buClr>
              <a:buSzPct val="42672"/>
              <a:buFont typeface="Arial"/>
              <a:buNone/>
            </a:pPr>
            <a:r>
              <a:t/>
            </a:r>
            <a:endParaRPr sz="2320"/>
          </a:p>
          <a:p>
            <a:pPr indent="0" lvl="0" marL="0" rtl="0" algn="l">
              <a:spcBef>
                <a:spcPts val="0"/>
              </a:spcBef>
              <a:spcAft>
                <a:spcPts val="0"/>
              </a:spcAft>
              <a:buClr>
                <a:srgbClr val="000000"/>
              </a:buClr>
              <a:buSzPct val="42672"/>
              <a:buFont typeface="Arial"/>
              <a:buNone/>
            </a:pPr>
            <a:r>
              <a:t/>
            </a:r>
            <a:endParaRPr sz="2320"/>
          </a:p>
          <a:p>
            <a:pPr indent="0" lvl="0" marL="0" rtl="0" algn="l">
              <a:spcBef>
                <a:spcPts val="0"/>
              </a:spcBef>
              <a:spcAft>
                <a:spcPts val="0"/>
              </a:spcAft>
              <a:buNone/>
            </a:pPr>
            <a:r>
              <a:t/>
            </a:r>
            <a:endParaRPr/>
          </a:p>
        </p:txBody>
      </p:sp>
      <p:pic>
        <p:nvPicPr>
          <p:cNvPr id="152" name="Google Shape;152;p27"/>
          <p:cNvPicPr preferRelativeResize="0"/>
          <p:nvPr/>
        </p:nvPicPr>
        <p:blipFill>
          <a:blip r:embed="rId3">
            <a:alphaModFix/>
          </a:blip>
          <a:stretch>
            <a:fillRect/>
          </a:stretch>
        </p:blipFill>
        <p:spPr>
          <a:xfrm>
            <a:off x="132750" y="1302762"/>
            <a:ext cx="4209550" cy="3210326"/>
          </a:xfrm>
          <a:prstGeom prst="rect">
            <a:avLst/>
          </a:prstGeom>
          <a:noFill/>
          <a:ln>
            <a:noFill/>
          </a:ln>
        </p:spPr>
      </p:pic>
      <p:pic>
        <p:nvPicPr>
          <p:cNvPr id="153" name="Google Shape;153;p27"/>
          <p:cNvPicPr preferRelativeResize="0"/>
          <p:nvPr/>
        </p:nvPicPr>
        <p:blipFill>
          <a:blip r:embed="rId4">
            <a:alphaModFix/>
          </a:blip>
          <a:stretch>
            <a:fillRect/>
          </a:stretch>
        </p:blipFill>
        <p:spPr>
          <a:xfrm>
            <a:off x="4705050" y="1279050"/>
            <a:ext cx="4127250" cy="325775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What About </a:t>
            </a:r>
            <a:r>
              <a:rPr b="1" lang="en"/>
              <a:t>Acquisition</a:t>
            </a:r>
            <a:r>
              <a:rPr b="1" lang="en"/>
              <a:t> Costs?</a:t>
            </a:r>
            <a:endParaRPr b="1"/>
          </a:p>
        </p:txBody>
      </p:sp>
      <p:sp>
        <p:nvSpPr>
          <p:cNvPr id="159" name="Google Shape;159;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pic>
        <p:nvPicPr>
          <p:cNvPr id="160" name="Google Shape;160;p28"/>
          <p:cNvPicPr preferRelativeResize="0"/>
          <p:nvPr/>
        </p:nvPicPr>
        <p:blipFill>
          <a:blip r:embed="rId3">
            <a:alphaModFix/>
          </a:blip>
          <a:stretch>
            <a:fillRect/>
          </a:stretch>
        </p:blipFill>
        <p:spPr>
          <a:xfrm>
            <a:off x="899675" y="1657700"/>
            <a:ext cx="7344650" cy="29111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Acquisition</a:t>
            </a:r>
            <a:r>
              <a:rPr b="1" lang="en"/>
              <a:t> Cost Model:</a:t>
            </a:r>
            <a:endParaRPr b="1"/>
          </a:p>
        </p:txBody>
      </p:sp>
      <p:sp>
        <p:nvSpPr>
          <p:cNvPr id="166" name="Google Shape;166;p29"/>
          <p:cNvSpPr txBox="1"/>
          <p:nvPr>
            <p:ph idx="1" type="body"/>
          </p:nvPr>
        </p:nvSpPr>
        <p:spPr>
          <a:xfrm>
            <a:off x="311700" y="11373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Assuming we 100 prospective customers per segment we modeled the following acquisitions:</a:t>
            </a:r>
            <a:endParaRPr sz="1700"/>
          </a:p>
          <a:p>
            <a:pPr indent="0" lvl="0" marL="0" rtl="0" algn="l">
              <a:spcBef>
                <a:spcPts val="1200"/>
              </a:spcBef>
              <a:spcAft>
                <a:spcPts val="1200"/>
              </a:spcAft>
              <a:buNone/>
            </a:pPr>
            <a:r>
              <a:t/>
            </a:r>
            <a:endParaRPr sz="1700"/>
          </a:p>
        </p:txBody>
      </p:sp>
      <p:pic>
        <p:nvPicPr>
          <p:cNvPr id="167" name="Google Shape;167;p29"/>
          <p:cNvPicPr preferRelativeResize="0"/>
          <p:nvPr/>
        </p:nvPicPr>
        <p:blipFill>
          <a:blip r:embed="rId3">
            <a:alphaModFix/>
          </a:blip>
          <a:stretch>
            <a:fillRect/>
          </a:stretch>
        </p:blipFill>
        <p:spPr>
          <a:xfrm>
            <a:off x="311700" y="2136525"/>
            <a:ext cx="8062626" cy="18083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Recommendation</a:t>
            </a:r>
            <a:endParaRPr b="1"/>
          </a:p>
        </p:txBody>
      </p:sp>
      <p:sp>
        <p:nvSpPr>
          <p:cNvPr id="173" name="Google Shape;173;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reduction in Fixed costs for Large Accounts specifically provides an opportunity to increase Customer Value in the long term </a:t>
            </a:r>
            <a:endParaRPr/>
          </a:p>
          <a:p>
            <a:pPr indent="0" lvl="0" marL="457200" rtl="0" algn="l">
              <a:spcBef>
                <a:spcPts val="1200"/>
              </a:spcBef>
              <a:spcAft>
                <a:spcPts val="1200"/>
              </a:spcAft>
              <a:buNone/>
            </a:pPr>
            <a:r>
              <a:t/>
            </a:r>
            <a:endParaRPr/>
          </a:p>
        </p:txBody>
      </p:sp>
      <p:pic>
        <p:nvPicPr>
          <p:cNvPr id="174" name="Google Shape;174;p30"/>
          <p:cNvPicPr preferRelativeResize="0"/>
          <p:nvPr/>
        </p:nvPicPr>
        <p:blipFill>
          <a:blip r:embed="rId3">
            <a:alphaModFix/>
          </a:blip>
          <a:stretch>
            <a:fillRect/>
          </a:stretch>
        </p:blipFill>
        <p:spPr>
          <a:xfrm>
            <a:off x="1568913" y="2003913"/>
            <a:ext cx="5667375" cy="24669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Recommendation</a:t>
            </a:r>
            <a:endParaRPr b="1"/>
          </a:p>
        </p:txBody>
      </p:sp>
      <p:sp>
        <p:nvSpPr>
          <p:cNvPr id="180" name="Google Shape;180;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74650" lvl="0" marL="457200" rtl="0" algn="l">
              <a:spcBef>
                <a:spcPts val="0"/>
              </a:spcBef>
              <a:spcAft>
                <a:spcPts val="0"/>
              </a:spcAft>
              <a:buClr>
                <a:schemeClr val="dk1"/>
              </a:buClr>
              <a:buSzPts val="2300"/>
              <a:buChar char="●"/>
            </a:pPr>
            <a:r>
              <a:rPr lang="en" sz="2300">
                <a:solidFill>
                  <a:schemeClr val="dk1"/>
                </a:solidFill>
              </a:rPr>
              <a:t>Customer Rebates provide an effective tool to retain customers in the long term</a:t>
            </a:r>
            <a:endParaRPr sz="2300">
              <a:solidFill>
                <a:schemeClr val="dk1"/>
              </a:solidFill>
            </a:endParaRPr>
          </a:p>
          <a:p>
            <a:pPr indent="-374650" lvl="0" marL="457200" rtl="0" algn="l">
              <a:spcBef>
                <a:spcPts val="0"/>
              </a:spcBef>
              <a:spcAft>
                <a:spcPts val="0"/>
              </a:spcAft>
              <a:buClr>
                <a:schemeClr val="dk1"/>
              </a:buClr>
              <a:buSzPts val="2300"/>
              <a:buChar char="●"/>
            </a:pPr>
            <a:r>
              <a:rPr lang="en" sz="2300">
                <a:solidFill>
                  <a:schemeClr val="dk1"/>
                </a:solidFill>
              </a:rPr>
              <a:t>Syphone should focus on </a:t>
            </a:r>
            <a:r>
              <a:rPr lang="en" sz="2300">
                <a:solidFill>
                  <a:schemeClr val="dk1"/>
                </a:solidFill>
              </a:rPr>
              <a:t>growing</a:t>
            </a:r>
            <a:r>
              <a:rPr lang="en" sz="2300">
                <a:solidFill>
                  <a:schemeClr val="dk1"/>
                </a:solidFill>
              </a:rPr>
              <a:t> their rebate customer segments.</a:t>
            </a:r>
            <a:endParaRPr sz="2300">
              <a:solidFill>
                <a:schemeClr val="dk1"/>
              </a:solidFill>
            </a:endParaRPr>
          </a:p>
          <a:p>
            <a:pPr indent="0" lvl="0" marL="45720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Case Background</a:t>
            </a:r>
            <a:endParaRPr/>
          </a:p>
        </p:txBody>
      </p:sp>
      <p:sp>
        <p:nvSpPr>
          <p:cNvPr id="66" name="Google Shape;66;p14"/>
          <p:cNvSpPr txBox="1"/>
          <p:nvPr>
            <p:ph idx="1" type="body"/>
          </p:nvPr>
        </p:nvSpPr>
        <p:spPr>
          <a:xfrm>
            <a:off x="311700" y="1152475"/>
            <a:ext cx="8520600" cy="3540600"/>
          </a:xfrm>
          <a:prstGeom prst="rect">
            <a:avLst/>
          </a:prstGeom>
        </p:spPr>
        <p:txBody>
          <a:bodyPr anchorCtr="0" anchor="t" bIns="91425" lIns="91425" spcFirstLastPara="1" rIns="91425" wrap="square" tIns="91425">
            <a:normAutofit/>
          </a:bodyPr>
          <a:lstStyle/>
          <a:p>
            <a:pPr indent="-349250" lvl="0" marL="457200" rtl="0" algn="just">
              <a:spcBef>
                <a:spcPts val="0"/>
              </a:spcBef>
              <a:spcAft>
                <a:spcPts val="0"/>
              </a:spcAft>
              <a:buClr>
                <a:schemeClr val="dk1"/>
              </a:buClr>
              <a:buSzPts val="1900"/>
              <a:buChar char="●"/>
            </a:pPr>
            <a:r>
              <a:rPr lang="en" sz="1900">
                <a:solidFill>
                  <a:schemeClr val="dk1"/>
                </a:solidFill>
              </a:rPr>
              <a:t>SyPhone is a cell phone company that specializes in providing cell phone contracts to small to medium-sized businesses,with inclusive services like equipment, support, maintenance, and unlimited.</a:t>
            </a:r>
            <a:endParaRPr sz="1900">
              <a:solidFill>
                <a:schemeClr val="dk1"/>
              </a:solidFill>
            </a:endParaRPr>
          </a:p>
          <a:p>
            <a:pPr indent="-349250" lvl="0" marL="457200" rtl="0" algn="just">
              <a:spcBef>
                <a:spcPts val="0"/>
              </a:spcBef>
              <a:spcAft>
                <a:spcPts val="0"/>
              </a:spcAft>
              <a:buClr>
                <a:schemeClr val="dk1"/>
              </a:buClr>
              <a:buSzPts val="1900"/>
              <a:buChar char="●"/>
            </a:pPr>
            <a:r>
              <a:rPr lang="en" sz="1900">
                <a:solidFill>
                  <a:schemeClr val="dk1"/>
                </a:solidFill>
              </a:rPr>
              <a:t>They operate in a highly competitive B2B market where price sensitivity is balanced with a high demand for quality service.</a:t>
            </a:r>
            <a:endParaRPr sz="1900">
              <a:solidFill>
                <a:schemeClr val="dk1"/>
              </a:solidFill>
            </a:endParaRPr>
          </a:p>
          <a:p>
            <a:pPr indent="-349250" lvl="0" marL="457200" rtl="0" algn="just">
              <a:spcBef>
                <a:spcPts val="0"/>
              </a:spcBef>
              <a:spcAft>
                <a:spcPts val="0"/>
              </a:spcAft>
              <a:buClr>
                <a:schemeClr val="dk1"/>
              </a:buClr>
              <a:buSzPts val="1900"/>
              <a:buChar char="●"/>
            </a:pPr>
            <a:r>
              <a:rPr lang="en" sz="1900">
                <a:solidFill>
                  <a:schemeClr val="dk1"/>
                </a:solidFill>
              </a:rPr>
              <a:t>H</a:t>
            </a:r>
            <a:r>
              <a:rPr lang="en" sz="1900">
                <a:solidFill>
                  <a:schemeClr val="dk1"/>
                </a:solidFill>
              </a:rPr>
              <a:t>istorical data suggests that customers who received larger discounts tend to have lower short-term profitability but exhibit higher long-term loyalty. </a:t>
            </a:r>
            <a:endParaRPr sz="19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2"/>
          <p:cNvSpPr txBox="1"/>
          <p:nvPr>
            <p:ph type="title"/>
          </p:nvPr>
        </p:nvSpPr>
        <p:spPr>
          <a:xfrm>
            <a:off x="311700" y="2212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86" name="Google Shape;186;p32"/>
          <p:cNvSpPr txBox="1"/>
          <p:nvPr>
            <p:ph idx="1" type="body"/>
          </p:nvPr>
        </p:nvSpPr>
        <p:spPr>
          <a:xfrm>
            <a:off x="311700" y="760075"/>
            <a:ext cx="8520600" cy="11115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Clr>
                <a:schemeClr val="dk1"/>
              </a:buClr>
              <a:buSzPts val="1900"/>
              <a:buChar char="●"/>
            </a:pPr>
            <a:r>
              <a:rPr lang="en" sz="1900">
                <a:solidFill>
                  <a:schemeClr val="dk1"/>
                </a:solidFill>
              </a:rPr>
              <a:t>Syphone's </a:t>
            </a:r>
            <a:r>
              <a:rPr lang="en" sz="1900" u="sng">
                <a:solidFill>
                  <a:schemeClr val="dk1"/>
                </a:solidFill>
              </a:rPr>
              <a:t>long-term customer relationships may have limited monetary value</a:t>
            </a:r>
            <a:r>
              <a:rPr lang="en" sz="1900">
                <a:solidFill>
                  <a:schemeClr val="dk1"/>
                </a:solidFill>
              </a:rPr>
              <a:t>, with an increasing risk of customer attrition over time due to exponential loss rates.</a:t>
            </a:r>
            <a:endParaRPr sz="1900">
              <a:solidFill>
                <a:schemeClr val="dk1"/>
              </a:solidFill>
            </a:endParaRPr>
          </a:p>
          <a:p>
            <a:pPr indent="-349250" lvl="0" marL="457200" rtl="0" algn="l">
              <a:spcBef>
                <a:spcPts val="0"/>
              </a:spcBef>
              <a:spcAft>
                <a:spcPts val="0"/>
              </a:spcAft>
              <a:buClr>
                <a:schemeClr val="dk1"/>
              </a:buClr>
              <a:buSzPts val="1900"/>
              <a:buChar char="●"/>
            </a:pPr>
            <a:r>
              <a:rPr lang="en" sz="1900" u="sng">
                <a:solidFill>
                  <a:schemeClr val="dk1"/>
                </a:solidFill>
              </a:rPr>
              <a:t>Profits and growth are most significant during the initial three years</a:t>
            </a:r>
            <a:r>
              <a:rPr lang="en" sz="1900">
                <a:solidFill>
                  <a:schemeClr val="dk1"/>
                </a:solidFill>
              </a:rPr>
              <a:t>, supported by higher gross margins and income. High acquisition costs limit long term profitability.</a:t>
            </a:r>
            <a:endParaRPr sz="1900">
              <a:solidFill>
                <a:schemeClr val="dk1"/>
              </a:solidFill>
            </a:endParaRPr>
          </a:p>
          <a:p>
            <a:pPr indent="-349250" lvl="0" marL="457200" rtl="0" algn="l">
              <a:spcBef>
                <a:spcPts val="0"/>
              </a:spcBef>
              <a:spcAft>
                <a:spcPts val="0"/>
              </a:spcAft>
              <a:buClr>
                <a:schemeClr val="dk1"/>
              </a:buClr>
              <a:buSzPts val="1900"/>
              <a:buChar char="●"/>
            </a:pPr>
            <a:r>
              <a:rPr lang="en" sz="1900">
                <a:solidFill>
                  <a:schemeClr val="dk1"/>
                </a:solidFill>
              </a:rPr>
              <a:t>In the dynamic phone industry, </a:t>
            </a:r>
            <a:r>
              <a:rPr lang="en" sz="1900" u="sng">
                <a:solidFill>
                  <a:schemeClr val="dk1"/>
                </a:solidFill>
              </a:rPr>
              <a:t>prioritizing new customer acquisition through rebates and targeted marketing appears strategically advantageous </a:t>
            </a:r>
            <a:r>
              <a:rPr lang="en" sz="1900">
                <a:solidFill>
                  <a:schemeClr val="dk1"/>
                </a:solidFill>
              </a:rPr>
              <a:t>over the retention of existing customers, as external factors can significantly impact the industry landscape.</a:t>
            </a:r>
            <a:endParaRPr sz="1900">
              <a:solidFill>
                <a:schemeClr val="dk1"/>
              </a:solidFill>
            </a:endParaRPr>
          </a:p>
          <a:p>
            <a:pPr indent="0" lvl="0" marL="0" rtl="0" algn="l">
              <a:spcBef>
                <a:spcPts val="1200"/>
              </a:spcBef>
              <a:spcAft>
                <a:spcPts val="0"/>
              </a:spcAft>
              <a:buSzPts val="770"/>
              <a:buNone/>
            </a:pPr>
            <a:r>
              <a:t/>
            </a:r>
            <a:endParaRPr sz="1660"/>
          </a:p>
          <a:p>
            <a:pPr indent="0" lvl="0" marL="0" rtl="0" algn="l">
              <a:spcBef>
                <a:spcPts val="1200"/>
              </a:spcBef>
              <a:spcAft>
                <a:spcPts val="1200"/>
              </a:spcAft>
              <a:buSzPts val="770"/>
              <a:buNone/>
            </a:pPr>
            <a:r>
              <a:t/>
            </a:r>
            <a:endParaRPr sz="166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Customer Segments</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40000" lnSpcReduction="10000"/>
          </a:bodyPr>
          <a:lstStyle/>
          <a:p>
            <a:pPr indent="-339480" lvl="0" marL="457200" rtl="0" algn="l">
              <a:spcBef>
                <a:spcPts val="0"/>
              </a:spcBef>
              <a:spcAft>
                <a:spcPts val="0"/>
              </a:spcAft>
              <a:buClr>
                <a:schemeClr val="dk1"/>
              </a:buClr>
              <a:buSzPct val="100000"/>
              <a:buChar char="●"/>
            </a:pPr>
            <a:r>
              <a:rPr b="1" lang="en" sz="4365" u="sng">
                <a:solidFill>
                  <a:schemeClr val="dk1"/>
                </a:solidFill>
              </a:rPr>
              <a:t>Two Key Account Types</a:t>
            </a:r>
            <a:r>
              <a:rPr b="1" lang="en" sz="4365" u="sng">
                <a:solidFill>
                  <a:schemeClr val="dk1"/>
                </a:solidFill>
              </a:rPr>
              <a:t>:</a:t>
            </a:r>
            <a:endParaRPr sz="4365" u="sng">
              <a:solidFill>
                <a:schemeClr val="dk1"/>
              </a:solidFill>
            </a:endParaRPr>
          </a:p>
          <a:p>
            <a:pPr indent="-323850" lvl="1" marL="914400" rtl="0" algn="just">
              <a:spcBef>
                <a:spcPts val="0"/>
              </a:spcBef>
              <a:spcAft>
                <a:spcPts val="0"/>
              </a:spcAft>
              <a:buClr>
                <a:schemeClr val="dk1"/>
              </a:buClr>
              <a:buSzPct val="100000"/>
              <a:buChar char="○"/>
            </a:pPr>
            <a:r>
              <a:rPr b="1" lang="en" sz="3750">
                <a:solidFill>
                  <a:schemeClr val="dk1"/>
                </a:solidFill>
              </a:rPr>
              <a:t>Large accounts</a:t>
            </a:r>
            <a:r>
              <a:rPr lang="en" sz="3750">
                <a:solidFill>
                  <a:schemeClr val="dk1"/>
                </a:solidFill>
              </a:rPr>
              <a:t> represent contracts that cover between 100 and 500 cell phones. A contract of 500 cell phones is pretty large for a small company like SyPhone; a large account covers about 150 cell phones on average.</a:t>
            </a:r>
            <a:endParaRPr sz="3750">
              <a:solidFill>
                <a:schemeClr val="dk1"/>
              </a:solidFill>
            </a:endParaRPr>
          </a:p>
          <a:p>
            <a:pPr indent="-323850" lvl="1" marL="914400" rtl="0" algn="just">
              <a:spcBef>
                <a:spcPts val="0"/>
              </a:spcBef>
              <a:spcAft>
                <a:spcPts val="0"/>
              </a:spcAft>
              <a:buClr>
                <a:schemeClr val="dk1"/>
              </a:buClr>
              <a:buSzPct val="100000"/>
              <a:buChar char="○"/>
            </a:pPr>
            <a:r>
              <a:rPr b="1" lang="en" sz="3750">
                <a:solidFill>
                  <a:schemeClr val="dk1"/>
                </a:solidFill>
              </a:rPr>
              <a:t>Small accounts</a:t>
            </a:r>
            <a:r>
              <a:rPr lang="en" sz="3750">
                <a:solidFill>
                  <a:schemeClr val="dk1"/>
                </a:solidFill>
              </a:rPr>
              <a:t> represent contracts that cover between 5 and 100 cell phones. A small account covers about 20 cell phones on average. When negotiating contracts, some customers receive bigger discounts than others. For simplicity, they may be</a:t>
            </a:r>
            <a:endParaRPr sz="3750">
              <a:solidFill>
                <a:schemeClr val="dk1"/>
              </a:solidFill>
            </a:endParaRPr>
          </a:p>
          <a:p>
            <a:pPr indent="-339480" lvl="0" marL="457200" rtl="0" algn="l">
              <a:spcBef>
                <a:spcPts val="0"/>
              </a:spcBef>
              <a:spcAft>
                <a:spcPts val="0"/>
              </a:spcAft>
              <a:buClr>
                <a:schemeClr val="dk1"/>
              </a:buClr>
              <a:buSzPct val="100000"/>
              <a:buChar char="●"/>
            </a:pPr>
            <a:r>
              <a:rPr b="1" lang="en" sz="4365" u="sng">
                <a:solidFill>
                  <a:schemeClr val="dk1"/>
                </a:solidFill>
              </a:rPr>
              <a:t>Grouped into two subgroups:</a:t>
            </a:r>
            <a:endParaRPr b="1" sz="4365" u="sng">
              <a:solidFill>
                <a:schemeClr val="dk1"/>
              </a:solidFill>
            </a:endParaRPr>
          </a:p>
          <a:p>
            <a:pPr indent="-323850" lvl="1" marL="914400" rtl="0" algn="just">
              <a:spcBef>
                <a:spcPts val="0"/>
              </a:spcBef>
              <a:spcAft>
                <a:spcPts val="0"/>
              </a:spcAft>
              <a:buClr>
                <a:schemeClr val="dk1"/>
              </a:buClr>
              <a:buSzPct val="100000"/>
              <a:buChar char="○"/>
            </a:pPr>
            <a:r>
              <a:rPr b="1" lang="en" sz="3750">
                <a:solidFill>
                  <a:schemeClr val="dk1"/>
                </a:solidFill>
              </a:rPr>
              <a:t>No rebate</a:t>
            </a:r>
            <a:r>
              <a:rPr lang="en" sz="3750">
                <a:solidFill>
                  <a:schemeClr val="dk1"/>
                </a:solidFill>
              </a:rPr>
              <a:t> customers pay $100 per month per user. This price includes phone equipment, support, service, maintenance, and unlimited calling.</a:t>
            </a:r>
            <a:endParaRPr sz="3750">
              <a:solidFill>
                <a:schemeClr val="dk1"/>
              </a:solidFill>
            </a:endParaRPr>
          </a:p>
          <a:p>
            <a:pPr indent="-323850" lvl="1" marL="914400" rtl="0" algn="just">
              <a:spcBef>
                <a:spcPts val="0"/>
              </a:spcBef>
              <a:spcAft>
                <a:spcPts val="0"/>
              </a:spcAft>
              <a:buClr>
                <a:schemeClr val="dk1"/>
              </a:buClr>
              <a:buSzPct val="100000"/>
              <a:buChar char="○"/>
            </a:pPr>
            <a:r>
              <a:rPr b="1" lang="en" sz="3750">
                <a:solidFill>
                  <a:schemeClr val="dk1"/>
                </a:solidFill>
              </a:rPr>
              <a:t>Rebate</a:t>
            </a:r>
            <a:r>
              <a:rPr lang="en" sz="3750">
                <a:solidFill>
                  <a:schemeClr val="dk1"/>
                </a:solidFill>
              </a:rPr>
              <a:t> customers pay about $80 per month per user for the same service.</a:t>
            </a:r>
            <a:endParaRPr sz="375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23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Telecommunications Industry</a:t>
            </a:r>
            <a:endParaRPr/>
          </a:p>
          <a:p>
            <a:pPr indent="0" lvl="0" marL="0" rtl="0" algn="l">
              <a:spcBef>
                <a:spcPts val="0"/>
              </a:spcBef>
              <a:spcAft>
                <a:spcPts val="0"/>
              </a:spcAft>
              <a:buNone/>
            </a:pPr>
            <a:r>
              <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a:p>
          <a:p>
            <a:pPr indent="-342900" lvl="0" marL="457200" rtl="0" algn="just">
              <a:spcBef>
                <a:spcPts val="1200"/>
              </a:spcBef>
              <a:spcAft>
                <a:spcPts val="0"/>
              </a:spcAft>
              <a:buClr>
                <a:schemeClr val="dk1"/>
              </a:buClr>
              <a:buSzPts val="1800"/>
              <a:buChar char="●"/>
            </a:pPr>
            <a:r>
              <a:rPr lang="en">
                <a:solidFill>
                  <a:schemeClr val="dk1"/>
                </a:solidFill>
              </a:rPr>
              <a:t>Telecommunication providers operate in a </a:t>
            </a:r>
            <a:r>
              <a:rPr lang="en" u="sng">
                <a:solidFill>
                  <a:schemeClr val="dk1"/>
                </a:solidFill>
              </a:rPr>
              <a:t>competitive B2B market</a:t>
            </a:r>
            <a:r>
              <a:rPr lang="en">
                <a:solidFill>
                  <a:schemeClr val="dk1"/>
                </a:solidFill>
              </a:rPr>
              <a:t> where pricing sensitivity  creates a challenging landscape.</a:t>
            </a:r>
            <a:endParaRPr>
              <a:solidFill>
                <a:schemeClr val="dk1"/>
              </a:solidFill>
            </a:endParaRPr>
          </a:p>
          <a:p>
            <a:pPr indent="-342900" lvl="0" marL="457200" rtl="0" algn="just">
              <a:spcBef>
                <a:spcPts val="0"/>
              </a:spcBef>
              <a:spcAft>
                <a:spcPts val="0"/>
              </a:spcAft>
              <a:buClr>
                <a:schemeClr val="dk1"/>
              </a:buClr>
              <a:buSzPts val="1800"/>
              <a:buChar char="●"/>
            </a:pPr>
            <a:r>
              <a:rPr lang="en">
                <a:solidFill>
                  <a:schemeClr val="dk1"/>
                </a:solidFill>
              </a:rPr>
              <a:t>Customer </a:t>
            </a:r>
            <a:r>
              <a:rPr lang="en" u="sng">
                <a:solidFill>
                  <a:schemeClr val="dk1"/>
                </a:solidFill>
              </a:rPr>
              <a:t>retention is facilitated by significant barriers</a:t>
            </a:r>
            <a:r>
              <a:rPr lang="en">
                <a:solidFill>
                  <a:schemeClr val="dk1"/>
                </a:solidFill>
              </a:rPr>
              <a:t>, such as equipment changes and user retraining, but contract expirations can prompt customer churn.</a:t>
            </a:r>
            <a:endParaRPr>
              <a:solidFill>
                <a:schemeClr val="dk1"/>
              </a:solidFill>
            </a:endParaRPr>
          </a:p>
          <a:p>
            <a:pPr indent="-342900" lvl="0" marL="457200" rtl="0" algn="just">
              <a:spcBef>
                <a:spcPts val="0"/>
              </a:spcBef>
              <a:spcAft>
                <a:spcPts val="0"/>
              </a:spcAft>
              <a:buClr>
                <a:schemeClr val="dk1"/>
              </a:buClr>
              <a:buSzPts val="1800"/>
              <a:buChar char="●"/>
            </a:pPr>
            <a:r>
              <a:rPr lang="en">
                <a:solidFill>
                  <a:schemeClr val="dk1"/>
                </a:solidFill>
              </a:rPr>
              <a:t>SyPhone's strategic focus includes </a:t>
            </a:r>
            <a:r>
              <a:rPr lang="en" u="sng">
                <a:solidFill>
                  <a:schemeClr val="dk1"/>
                </a:solidFill>
              </a:rPr>
              <a:t>assessing customer profitability for both contract renewals and new customer acquisitions</a:t>
            </a:r>
            <a:r>
              <a:rPr lang="en">
                <a:solidFill>
                  <a:schemeClr val="dk1"/>
                </a:solidFill>
              </a:rPr>
              <a:t>, underlining the importance of data-driven decision-making.</a:t>
            </a:r>
            <a:endParaRPr>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20"/>
              <a:t>Data Exploration and Analysis Conducted</a:t>
            </a:r>
            <a:endParaRPr sz="2820"/>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1950" lvl="0" marL="457200" rtl="0" algn="just">
              <a:spcBef>
                <a:spcPts val="0"/>
              </a:spcBef>
              <a:spcAft>
                <a:spcPts val="0"/>
              </a:spcAft>
              <a:buClr>
                <a:schemeClr val="dk1"/>
              </a:buClr>
              <a:buSzPts val="2100"/>
              <a:buChar char="●"/>
            </a:pPr>
            <a:r>
              <a:rPr b="1" lang="en" sz="2100">
                <a:solidFill>
                  <a:schemeClr val="dk1"/>
                </a:solidFill>
              </a:rPr>
              <a:t>Monte Carlo Simulation and Probability:</a:t>
            </a:r>
            <a:r>
              <a:rPr lang="en" sz="2100">
                <a:solidFill>
                  <a:schemeClr val="dk1"/>
                </a:solidFill>
              </a:rPr>
              <a:t> We used these methods to calculate customer expected value.</a:t>
            </a:r>
            <a:endParaRPr sz="2100">
              <a:solidFill>
                <a:schemeClr val="dk1"/>
              </a:solidFill>
            </a:endParaRPr>
          </a:p>
          <a:p>
            <a:pPr indent="-361950" lvl="0" marL="457200" rtl="0" algn="just">
              <a:spcBef>
                <a:spcPts val="0"/>
              </a:spcBef>
              <a:spcAft>
                <a:spcPts val="0"/>
              </a:spcAft>
              <a:buClr>
                <a:schemeClr val="dk1"/>
              </a:buClr>
              <a:buSzPts val="2100"/>
              <a:buChar char="●"/>
            </a:pPr>
            <a:r>
              <a:rPr b="1" lang="en" sz="2100">
                <a:solidFill>
                  <a:schemeClr val="dk1"/>
                </a:solidFill>
              </a:rPr>
              <a:t>Behavior Analysis</a:t>
            </a:r>
            <a:r>
              <a:rPr b="1" lang="en" sz="2100">
                <a:solidFill>
                  <a:schemeClr val="dk1"/>
                </a:solidFill>
              </a:rPr>
              <a:t>: </a:t>
            </a:r>
            <a:r>
              <a:rPr lang="en" sz="2100">
                <a:solidFill>
                  <a:schemeClr val="dk1"/>
                </a:solidFill>
              </a:rPr>
              <a:t>Customer behavior evolution guided our value predictions.</a:t>
            </a:r>
            <a:endParaRPr sz="2100">
              <a:solidFill>
                <a:schemeClr val="dk1"/>
              </a:solidFill>
            </a:endParaRPr>
          </a:p>
          <a:p>
            <a:pPr indent="-361950" lvl="0" marL="457200" rtl="0" algn="just">
              <a:spcBef>
                <a:spcPts val="0"/>
              </a:spcBef>
              <a:spcAft>
                <a:spcPts val="0"/>
              </a:spcAft>
              <a:buClr>
                <a:schemeClr val="dk1"/>
              </a:buClr>
              <a:buSzPts val="2100"/>
              <a:buChar char="●"/>
            </a:pPr>
            <a:r>
              <a:rPr b="1" lang="en" sz="2100">
                <a:solidFill>
                  <a:schemeClr val="dk1"/>
                </a:solidFill>
              </a:rPr>
              <a:t>Long-Term Revenue Forecast:</a:t>
            </a:r>
            <a:r>
              <a:rPr lang="en" sz="2100">
                <a:solidFill>
                  <a:schemeClr val="dk1"/>
                </a:solidFill>
              </a:rPr>
              <a:t> A 10-year revenue forecast was made using a spreadsheet.</a:t>
            </a:r>
            <a:endParaRPr sz="2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Transition Matrix</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9250" lvl="0" marL="457200" rtl="0" algn="l">
              <a:spcBef>
                <a:spcPts val="1200"/>
              </a:spcBef>
              <a:spcAft>
                <a:spcPts val="0"/>
              </a:spcAft>
              <a:buClr>
                <a:schemeClr val="dk1"/>
              </a:buClr>
              <a:buSzPts val="1900"/>
              <a:buChar char="●"/>
            </a:pPr>
            <a:r>
              <a:rPr lang="en" sz="1900">
                <a:solidFill>
                  <a:schemeClr val="dk1"/>
                </a:solidFill>
              </a:rPr>
              <a:t>The </a:t>
            </a:r>
            <a:r>
              <a:rPr b="1" lang="en" sz="1900">
                <a:solidFill>
                  <a:schemeClr val="dk1"/>
                </a:solidFill>
              </a:rPr>
              <a:t>transition matrix</a:t>
            </a:r>
            <a:r>
              <a:rPr lang="en" sz="1900">
                <a:solidFill>
                  <a:schemeClr val="dk1"/>
                </a:solidFill>
              </a:rPr>
              <a:t> is a useful tool for firms to track the evolution of their customers.  </a:t>
            </a:r>
            <a:endParaRPr sz="1900">
              <a:solidFill>
                <a:schemeClr val="dk1"/>
              </a:solidFill>
            </a:endParaRPr>
          </a:p>
          <a:p>
            <a:pPr indent="-349250" lvl="0" marL="457200" rtl="0" algn="l">
              <a:spcBef>
                <a:spcPts val="0"/>
              </a:spcBef>
              <a:spcAft>
                <a:spcPts val="0"/>
              </a:spcAft>
              <a:buClr>
                <a:schemeClr val="dk1"/>
              </a:buClr>
              <a:buSzPts val="1900"/>
              <a:buChar char="●"/>
            </a:pPr>
            <a:r>
              <a:rPr lang="en" sz="1900">
                <a:solidFill>
                  <a:schemeClr val="dk1"/>
                </a:solidFill>
              </a:rPr>
              <a:t>It identifies </a:t>
            </a:r>
            <a:r>
              <a:rPr b="1" lang="en" sz="1900">
                <a:solidFill>
                  <a:schemeClr val="dk1"/>
                </a:solidFill>
              </a:rPr>
              <a:t>three key behaviors</a:t>
            </a:r>
            <a:r>
              <a:rPr lang="en" sz="1900">
                <a:solidFill>
                  <a:schemeClr val="dk1"/>
                </a:solidFill>
              </a:rPr>
              <a:t>:</a:t>
            </a:r>
            <a:endParaRPr sz="1900">
              <a:solidFill>
                <a:schemeClr val="dk1"/>
              </a:solidFill>
            </a:endParaRPr>
          </a:p>
          <a:p>
            <a:pPr indent="-349250" lvl="1" marL="914400" rtl="0" algn="l">
              <a:spcBef>
                <a:spcPts val="0"/>
              </a:spcBef>
              <a:spcAft>
                <a:spcPts val="0"/>
              </a:spcAft>
              <a:buClr>
                <a:schemeClr val="dk1"/>
              </a:buClr>
              <a:buSzPts val="1900"/>
              <a:buChar char="○"/>
            </a:pPr>
            <a:r>
              <a:rPr lang="en" sz="1900" u="sng">
                <a:solidFill>
                  <a:schemeClr val="dk1"/>
                </a:solidFill>
              </a:rPr>
              <a:t>Some customers remain active</a:t>
            </a:r>
            <a:r>
              <a:rPr lang="en" sz="1900">
                <a:solidFill>
                  <a:schemeClr val="dk1"/>
                </a:solidFill>
              </a:rPr>
              <a:t> without changes.</a:t>
            </a:r>
            <a:endParaRPr sz="1900">
              <a:solidFill>
                <a:schemeClr val="dk1"/>
              </a:solidFill>
            </a:endParaRPr>
          </a:p>
          <a:p>
            <a:pPr indent="-349250" lvl="1" marL="914400" rtl="0" algn="l">
              <a:spcBef>
                <a:spcPts val="0"/>
              </a:spcBef>
              <a:spcAft>
                <a:spcPts val="0"/>
              </a:spcAft>
              <a:buClr>
                <a:schemeClr val="dk1"/>
              </a:buClr>
              <a:buSzPts val="1900"/>
              <a:buChar char="○"/>
            </a:pPr>
            <a:r>
              <a:rPr lang="en" sz="1900" u="sng">
                <a:solidFill>
                  <a:schemeClr val="dk1"/>
                </a:solidFill>
              </a:rPr>
              <a:t>Some stay active but re-negotiate</a:t>
            </a:r>
            <a:r>
              <a:rPr lang="en" sz="1900">
                <a:solidFill>
                  <a:schemeClr val="dk1"/>
                </a:solidFill>
              </a:rPr>
              <a:t> for better terms.</a:t>
            </a:r>
            <a:endParaRPr sz="1900">
              <a:solidFill>
                <a:schemeClr val="dk1"/>
              </a:solidFill>
            </a:endParaRPr>
          </a:p>
          <a:p>
            <a:pPr indent="-349250" lvl="1" marL="914400" rtl="0" algn="l">
              <a:spcBef>
                <a:spcPts val="0"/>
              </a:spcBef>
              <a:spcAft>
                <a:spcPts val="0"/>
              </a:spcAft>
              <a:buClr>
                <a:schemeClr val="dk1"/>
              </a:buClr>
              <a:buSzPts val="1900"/>
              <a:buChar char="○"/>
            </a:pPr>
            <a:r>
              <a:rPr lang="en" sz="1900" u="sng">
                <a:solidFill>
                  <a:schemeClr val="dk1"/>
                </a:solidFill>
              </a:rPr>
              <a:t>Others terminate contracts</a:t>
            </a:r>
            <a:r>
              <a:rPr lang="en" sz="1900">
                <a:solidFill>
                  <a:schemeClr val="dk1"/>
                </a:solidFill>
              </a:rPr>
              <a:t>, contributing to the churn rate.</a:t>
            </a:r>
            <a:endParaRPr sz="1900">
              <a:solidFill>
                <a:schemeClr val="dk1"/>
              </a:solidFill>
            </a:endParaRPr>
          </a:p>
          <a:p>
            <a:pPr indent="0" lvl="0" marL="0" rtl="0" algn="l">
              <a:spcBef>
                <a:spcPts val="1200"/>
              </a:spcBef>
              <a:spcAft>
                <a:spcPts val="0"/>
              </a:spcAft>
              <a:buNone/>
            </a:pPr>
            <a:r>
              <a:t/>
            </a:r>
            <a:endParaRPr sz="1700">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indent="0" lvl="0" marL="0" rtl="0" algn="l">
              <a:spcBef>
                <a:spcPts val="1200"/>
              </a:spcBef>
              <a:spcAft>
                <a:spcPts val="1200"/>
              </a:spcAft>
              <a:buNone/>
            </a:pPr>
            <a:r>
              <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Transition Matrix</a:t>
            </a:r>
            <a:endParaRPr/>
          </a:p>
        </p:txBody>
      </p:sp>
      <p:pic>
        <p:nvPicPr>
          <p:cNvPr id="96" name="Google Shape;96;p19"/>
          <p:cNvPicPr preferRelativeResize="0"/>
          <p:nvPr/>
        </p:nvPicPr>
        <p:blipFill>
          <a:blip r:embed="rId3">
            <a:alphaModFix/>
          </a:blip>
          <a:stretch>
            <a:fillRect/>
          </a:stretch>
        </p:blipFill>
        <p:spPr>
          <a:xfrm>
            <a:off x="370550" y="1398375"/>
            <a:ext cx="8520599" cy="237963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971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990"/>
              <a:buNone/>
            </a:pPr>
            <a:r>
              <a:rPr b="1" lang="en" sz="2300"/>
              <a:t>Of the 15,000 customers SyPhone has today, how many will still be SyPhone customers in five years?</a:t>
            </a:r>
            <a:endParaRPr b="1" sz="2300"/>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pic>
        <p:nvPicPr>
          <p:cNvPr id="103" name="Google Shape;103;p20"/>
          <p:cNvPicPr preferRelativeResize="0"/>
          <p:nvPr/>
        </p:nvPicPr>
        <p:blipFill>
          <a:blip r:embed="rId3">
            <a:alphaModFix/>
          </a:blip>
          <a:stretch>
            <a:fillRect/>
          </a:stretch>
        </p:blipFill>
        <p:spPr>
          <a:xfrm>
            <a:off x="651000" y="1527025"/>
            <a:ext cx="7391400" cy="2838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Customer Base Valuation Analysis</a:t>
            </a:r>
            <a:endParaRPr/>
          </a:p>
        </p:txBody>
      </p:sp>
      <p:sp>
        <p:nvSpPr>
          <p:cNvPr id="109" name="Google Shape;109;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Churn Rates Across Customer Segments:</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Churn rates range from 73.95% to 95.00% across all customer segments.</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Large Accounts with Rebates exhibit a lower churn rate of 73.95%, compared to 95% for Large Accounts without rebates.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Impact of Offering Rebates:</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Offering rebates to customers may aid in customer retention, as indicated by the 21 basis point lower churn rate among Large Accounts with Rebates.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Small Accounts and Rebates:</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Similar patterns emerge in Small Accounts, with Rebate accounts showing an 11.39 basis point lower churn rate (82.05%) compared to NonRebate counterparts (93.44%).</a:t>
            </a:r>
            <a:endParaRPr>
              <a:solidFill>
                <a:schemeClr val="dk1"/>
              </a:solidFill>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