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7e4543adb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7e4543adb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970c2045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970c2045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970c2045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970c2045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970c2045e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970c2045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970c2045e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970c2045e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970c2045e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9970c2045e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9970c2045e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9970c2045e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90bbc0f7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990bbc0f7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90bbc0f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990bbc0f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990bbc0f7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990bbc0f7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7e4543adb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7e4543adb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9905cf71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9905cf71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9905cf71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9905cf71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970c2045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970c2045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7e4543adb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7e4543adb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7e4543adb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7e4543adb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7e4543adb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7e4543adb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7e4543adb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7e4543adb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lang="en" sz="1700">
                <a:solidFill>
                  <a:srgbClr val="233A44"/>
                </a:solidFill>
                <a:latin typeface="Calibri"/>
                <a:ea typeface="Calibri"/>
                <a:cs typeface="Calibri"/>
                <a:sym typeface="Calibri"/>
              </a:rPr>
              <a:t>Apart from being able to walk, the device also has a wireless transmitter, video camera, and microphone for online communication.</a:t>
            </a:r>
            <a:endParaRPr sz="1700">
              <a:solidFill>
                <a:srgbClr val="233A44"/>
              </a:solidFill>
              <a:latin typeface="Calibri"/>
              <a:ea typeface="Calibri"/>
              <a:cs typeface="Calibri"/>
              <a:sym typeface="Calibri"/>
            </a:endParaRPr>
          </a:p>
          <a:p>
            <a:pPr indent="0" lvl="0" marL="0" rtl="0" algn="l">
              <a:lnSpc>
                <a:spcPct val="105000"/>
              </a:lnSpc>
              <a:spcBef>
                <a:spcPts val="1200"/>
              </a:spcBef>
              <a:spcAft>
                <a:spcPts val="1200"/>
              </a:spcAft>
              <a:buClr>
                <a:schemeClr val="dk1"/>
              </a:buClr>
              <a:buSzPts val="1100"/>
              <a:buFont typeface="Arial"/>
              <a:buNone/>
            </a:pPr>
            <a:r>
              <a:rPr lang="en" sz="1700">
                <a:solidFill>
                  <a:srgbClr val="233A44"/>
                </a:solidFill>
                <a:latin typeface="Calibri"/>
                <a:ea typeface="Calibri"/>
                <a:cs typeface="Calibri"/>
                <a:sym typeface="Calibri"/>
              </a:rPr>
              <a:t>The use of robotic telepresence in the workplace has the potential to reduce travel, provide instant access to others, save money on business expenses, and perhaps most importantly recent research indicates that it fosters collaboration that is comparable to in-person interaction something that is not possible with a smartphone or tablet by itself.</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970c2045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970c2045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7e4543adb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7e4543adb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1044374"/>
            <a:ext cx="5361300" cy="1605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CASE STUDY 3</a:t>
            </a:r>
            <a:endParaRPr/>
          </a:p>
        </p:txBody>
      </p:sp>
      <p:sp>
        <p:nvSpPr>
          <p:cNvPr id="129" name="Google Shape;129;p13"/>
          <p:cNvSpPr txBox="1"/>
          <p:nvPr>
            <p:ph idx="1" type="subTitle"/>
          </p:nvPr>
        </p:nvSpPr>
        <p:spPr>
          <a:xfrm>
            <a:off x="1318500" y="2388975"/>
            <a:ext cx="6605700" cy="1547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800"/>
              <a:t>Forecasting Adoption of Telepresence Robot Technology</a:t>
            </a:r>
            <a:endParaRPr sz="2800"/>
          </a:p>
          <a:p>
            <a:pPr indent="0" lvl="0" marL="0" rtl="0" algn="ctr">
              <a:spcBef>
                <a:spcPts val="0"/>
              </a:spcBef>
              <a:spcAft>
                <a:spcPts val="0"/>
              </a:spcAft>
              <a:buNone/>
            </a:pPr>
            <a:r>
              <a:rPr lang="en" sz="1500"/>
              <a:t>By Group 2: Evan Duran, Thanvitha K, Jeevan Gowda, Nanditha K, Adrian Vasquez, Vamsi</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idx="1" type="body"/>
          </p:nvPr>
        </p:nvSpPr>
        <p:spPr>
          <a:xfrm>
            <a:off x="819150" y="809375"/>
            <a:ext cx="7505700" cy="3629400"/>
          </a:xfrm>
          <a:prstGeom prst="rect">
            <a:avLst/>
          </a:prstGeom>
        </p:spPr>
        <p:txBody>
          <a:bodyPr anchorCtr="0" anchor="t" bIns="91425" lIns="91425" spcFirstLastPara="1" rIns="91425" wrap="square" tIns="91425">
            <a:normAutofit fontScale="92500" lnSpcReduction="20000"/>
          </a:bodyPr>
          <a:lstStyle/>
          <a:p>
            <a:pPr indent="-254000" lvl="0" marL="508000" rtl="0" algn="just">
              <a:lnSpc>
                <a:spcPct val="200000"/>
              </a:lnSpc>
              <a:spcBef>
                <a:spcPts val="0"/>
              </a:spcBef>
              <a:spcAft>
                <a:spcPts val="0"/>
              </a:spcAft>
              <a:buNone/>
            </a:pPr>
            <a:r>
              <a:rPr lang="en" sz="1800">
                <a:solidFill>
                  <a:srgbClr val="333333"/>
                </a:solidFill>
                <a:highlight>
                  <a:srgbClr val="FFFFFF"/>
                </a:highlight>
              </a:rPr>
              <a:t>The  parameters </a:t>
            </a:r>
            <a:r>
              <a:rPr i="1" lang="en" sz="1800">
                <a:solidFill>
                  <a:srgbClr val="333333"/>
                </a:solidFill>
                <a:highlight>
                  <a:srgbClr val="FFFFFF"/>
                </a:highlight>
              </a:rPr>
              <a:t>p</a:t>
            </a:r>
            <a:r>
              <a:rPr lang="en" sz="1800">
                <a:solidFill>
                  <a:srgbClr val="333333"/>
                </a:solidFill>
                <a:highlight>
                  <a:srgbClr val="FFFFFF"/>
                </a:highlight>
              </a:rPr>
              <a:t> and </a:t>
            </a:r>
            <a:r>
              <a:rPr i="1" lang="en" sz="1800">
                <a:solidFill>
                  <a:srgbClr val="333333"/>
                </a:solidFill>
                <a:highlight>
                  <a:srgbClr val="FFFFFF"/>
                </a:highlight>
              </a:rPr>
              <a:t>q </a:t>
            </a:r>
            <a:r>
              <a:rPr lang="en" sz="1800">
                <a:solidFill>
                  <a:srgbClr val="333333"/>
                </a:solidFill>
                <a:highlight>
                  <a:srgbClr val="FFFFFF"/>
                </a:highlight>
              </a:rPr>
              <a:t>determine the shape of the adoption curve. </a:t>
            </a:r>
            <a:endParaRPr sz="1800">
              <a:solidFill>
                <a:srgbClr val="333333"/>
              </a:solidFill>
              <a:highlight>
                <a:srgbClr val="FFFFFF"/>
              </a:highlight>
            </a:endParaRPr>
          </a:p>
          <a:p>
            <a:pPr indent="-254000" lvl="0" marL="508000" rtl="0" algn="just">
              <a:lnSpc>
                <a:spcPct val="200000"/>
              </a:lnSpc>
              <a:spcBef>
                <a:spcPts val="0"/>
              </a:spcBef>
              <a:spcAft>
                <a:spcPts val="0"/>
              </a:spcAft>
              <a:buNone/>
            </a:pPr>
            <a:r>
              <a:rPr lang="en" sz="1800">
                <a:solidFill>
                  <a:srgbClr val="333333"/>
                </a:solidFill>
                <a:highlight>
                  <a:srgbClr val="FFFFFF"/>
                </a:highlight>
              </a:rPr>
              <a:t>§   The parameter </a:t>
            </a:r>
            <a:r>
              <a:rPr i="1" lang="en" sz="1800">
                <a:solidFill>
                  <a:srgbClr val="333333"/>
                </a:solidFill>
                <a:highlight>
                  <a:srgbClr val="FFFFFF"/>
                </a:highlight>
              </a:rPr>
              <a:t>p</a:t>
            </a:r>
            <a:r>
              <a:rPr lang="en" sz="1800">
                <a:solidFill>
                  <a:srgbClr val="333333"/>
                </a:solidFill>
                <a:highlight>
                  <a:srgbClr val="FFFFFF"/>
                </a:highlight>
              </a:rPr>
              <a:t> is called the </a:t>
            </a:r>
            <a:r>
              <a:rPr i="1" lang="en" sz="1800">
                <a:solidFill>
                  <a:srgbClr val="333333"/>
                </a:solidFill>
                <a:highlight>
                  <a:srgbClr val="FFFFFF"/>
                </a:highlight>
              </a:rPr>
              <a:t>coefficient of innovation</a:t>
            </a:r>
            <a:r>
              <a:rPr lang="en" sz="1800">
                <a:solidFill>
                  <a:srgbClr val="333333"/>
                </a:solidFill>
                <a:highlight>
                  <a:srgbClr val="FFFFFF"/>
                </a:highlight>
              </a:rPr>
              <a:t> and represents the rate or probability that an innovator will adopt at time </a:t>
            </a:r>
            <a:r>
              <a:rPr i="1" lang="en" sz="1800">
                <a:solidFill>
                  <a:srgbClr val="333333"/>
                </a:solidFill>
                <a:highlight>
                  <a:srgbClr val="FFFFFF"/>
                </a:highlight>
              </a:rPr>
              <a:t>t</a:t>
            </a:r>
            <a:r>
              <a:rPr lang="en" sz="1800">
                <a:solidFill>
                  <a:srgbClr val="333333"/>
                </a:solidFill>
                <a:highlight>
                  <a:srgbClr val="FFFFFF"/>
                </a:highlight>
              </a:rPr>
              <a:t>.  </a:t>
            </a:r>
            <a:r>
              <a:rPr lang="en" sz="1800">
                <a:solidFill>
                  <a:srgbClr val="000000"/>
                </a:solidFill>
                <a:highlight>
                  <a:srgbClr val="FFFFFF"/>
                </a:highlight>
              </a:rPr>
              <a:t>(or coefficient of external influence)</a:t>
            </a:r>
            <a:endParaRPr sz="1800">
              <a:solidFill>
                <a:srgbClr val="000000"/>
              </a:solidFill>
              <a:highlight>
                <a:srgbClr val="FFFFFF"/>
              </a:highlight>
            </a:endParaRPr>
          </a:p>
          <a:p>
            <a:pPr indent="-254000" lvl="0" marL="508000" rtl="0" algn="just">
              <a:lnSpc>
                <a:spcPct val="200000"/>
              </a:lnSpc>
              <a:spcBef>
                <a:spcPts val="0"/>
              </a:spcBef>
              <a:spcAft>
                <a:spcPts val="0"/>
              </a:spcAft>
              <a:buNone/>
            </a:pPr>
            <a:r>
              <a:rPr lang="en" sz="1800">
                <a:solidFill>
                  <a:srgbClr val="333333"/>
                </a:solidFill>
                <a:highlight>
                  <a:srgbClr val="FFFFFF"/>
                </a:highlight>
              </a:rPr>
              <a:t>§   The parameter </a:t>
            </a:r>
            <a:r>
              <a:rPr i="1" lang="en" sz="1800">
                <a:solidFill>
                  <a:srgbClr val="333333"/>
                </a:solidFill>
                <a:highlight>
                  <a:srgbClr val="FFFFFF"/>
                </a:highlight>
              </a:rPr>
              <a:t>q</a:t>
            </a:r>
            <a:r>
              <a:rPr lang="en" sz="1800">
                <a:solidFill>
                  <a:srgbClr val="333333"/>
                </a:solidFill>
                <a:highlight>
                  <a:srgbClr val="FFFFFF"/>
                </a:highlight>
              </a:rPr>
              <a:t> is called the </a:t>
            </a:r>
            <a:r>
              <a:rPr i="1" lang="en" sz="1800">
                <a:solidFill>
                  <a:srgbClr val="333333"/>
                </a:solidFill>
                <a:highlight>
                  <a:srgbClr val="FFFFFF"/>
                </a:highlight>
              </a:rPr>
              <a:t>coefficient of imitation</a:t>
            </a:r>
            <a:r>
              <a:rPr lang="en" sz="1800">
                <a:solidFill>
                  <a:srgbClr val="333333"/>
                </a:solidFill>
                <a:highlight>
                  <a:srgbClr val="FFFFFF"/>
                </a:highlight>
              </a:rPr>
              <a:t> and accounts for the “word of mouth” or “social contagion” effects. </a:t>
            </a:r>
            <a:r>
              <a:rPr lang="en" sz="1800">
                <a:solidFill>
                  <a:srgbClr val="000000"/>
                </a:solidFill>
                <a:highlight>
                  <a:srgbClr val="FFFFFF"/>
                </a:highlight>
              </a:rPr>
              <a:t>or coefficient of internal influence).</a:t>
            </a:r>
            <a:endParaRPr sz="1800">
              <a:solidFill>
                <a:srgbClr val="000000"/>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PESSIMISTIC SCENARIO</a:t>
            </a:r>
            <a:endParaRPr/>
          </a:p>
        </p:txBody>
      </p:sp>
      <p:sp>
        <p:nvSpPr>
          <p:cNvPr id="185" name="Google Shape;185;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Objective: Explore potential challenges in the market performance of Remote Telepresence Robots (RTUs).</a:t>
            </a:r>
            <a:endParaRPr sz="1700"/>
          </a:p>
          <a:p>
            <a:pPr indent="0" lvl="0" marL="0" rtl="0" algn="l">
              <a:spcBef>
                <a:spcPts val="1200"/>
              </a:spcBef>
              <a:spcAft>
                <a:spcPts val="0"/>
              </a:spcAft>
              <a:buNone/>
            </a:pPr>
            <a:r>
              <a:rPr lang="en" sz="1700"/>
              <a:t>Political, Environmental and Market Challenges:</a:t>
            </a:r>
            <a:endParaRPr sz="1700"/>
          </a:p>
          <a:p>
            <a:pPr indent="-336550" lvl="0" marL="457200" rtl="0" algn="l">
              <a:spcBef>
                <a:spcPts val="1200"/>
              </a:spcBef>
              <a:spcAft>
                <a:spcPts val="0"/>
              </a:spcAft>
              <a:buSzPts val="1700"/>
              <a:buChar char="●"/>
            </a:pPr>
            <a:r>
              <a:rPr lang="en" sz="1700"/>
              <a:t>Stricter political laws and export restrictions.</a:t>
            </a:r>
            <a:endParaRPr sz="1700"/>
          </a:p>
          <a:p>
            <a:pPr indent="-336550" lvl="0" marL="457200" rtl="0" algn="l">
              <a:spcBef>
                <a:spcPts val="0"/>
              </a:spcBef>
              <a:spcAft>
                <a:spcPts val="0"/>
              </a:spcAft>
              <a:buSzPts val="1700"/>
              <a:buChar char="●"/>
            </a:pPr>
            <a:r>
              <a:rPr lang="en" sz="1700"/>
              <a:t>Environmental concerns impacting production costs.</a:t>
            </a:r>
            <a:endParaRPr sz="1700"/>
          </a:p>
          <a:p>
            <a:pPr indent="-336550" lvl="0" marL="457200" rtl="0" algn="l">
              <a:spcBef>
                <a:spcPts val="0"/>
              </a:spcBef>
              <a:spcAft>
                <a:spcPts val="0"/>
              </a:spcAft>
              <a:buSzPts val="1700"/>
              <a:buChar char="●"/>
            </a:pPr>
            <a:r>
              <a:rPr lang="en" sz="1700"/>
              <a:t>Saturated market with limited innovation.</a:t>
            </a:r>
            <a:endParaRPr sz="17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idx="1" type="body"/>
          </p:nvPr>
        </p:nvSpPr>
        <p:spPr>
          <a:xfrm>
            <a:off x="819150" y="1171475"/>
            <a:ext cx="7505700" cy="32673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4039"/>
              <a:t>Economic Impact:</a:t>
            </a:r>
            <a:endParaRPr sz="4039"/>
          </a:p>
          <a:p>
            <a:pPr indent="-350440" lvl="0" marL="457200" rtl="0" algn="l">
              <a:spcBef>
                <a:spcPts val="1200"/>
              </a:spcBef>
              <a:spcAft>
                <a:spcPts val="0"/>
              </a:spcAft>
              <a:buSzPct val="100000"/>
              <a:buChar char="●"/>
            </a:pPr>
            <a:r>
              <a:rPr lang="en" sz="4039"/>
              <a:t>Financial challenges affecting business investments.</a:t>
            </a:r>
            <a:endParaRPr sz="4039"/>
          </a:p>
          <a:p>
            <a:pPr indent="-350440" lvl="0" marL="457200" rtl="0" algn="l">
              <a:spcBef>
                <a:spcPts val="0"/>
              </a:spcBef>
              <a:spcAft>
                <a:spcPts val="0"/>
              </a:spcAft>
              <a:buSzPct val="100000"/>
              <a:buChar char="●"/>
            </a:pPr>
            <a:r>
              <a:rPr lang="en" sz="4039"/>
              <a:t>Budget cuts leading to reduced acceptance rates.</a:t>
            </a:r>
            <a:endParaRPr sz="4039"/>
          </a:p>
          <a:p>
            <a:pPr indent="0" lvl="0" marL="0" rtl="0" algn="l">
              <a:spcBef>
                <a:spcPts val="1200"/>
              </a:spcBef>
              <a:spcAft>
                <a:spcPts val="0"/>
              </a:spcAft>
              <a:buNone/>
            </a:pPr>
            <a:r>
              <a:rPr lang="en" sz="4039"/>
              <a:t>Bass Diffusion Model:</a:t>
            </a:r>
            <a:endParaRPr sz="4039"/>
          </a:p>
          <a:p>
            <a:pPr indent="-350440" lvl="0" marL="457200" rtl="0" algn="l">
              <a:spcBef>
                <a:spcPts val="1200"/>
              </a:spcBef>
              <a:spcAft>
                <a:spcPts val="0"/>
              </a:spcAft>
              <a:buSzPct val="100000"/>
              <a:buChar char="●"/>
            </a:pPr>
            <a:r>
              <a:rPr lang="en" sz="4039"/>
              <a:t>Innovation Coefficient (p): Low at 0.0005.</a:t>
            </a:r>
            <a:endParaRPr sz="4039"/>
          </a:p>
          <a:p>
            <a:pPr indent="-350440" lvl="0" marL="457200" rtl="0" algn="l">
              <a:spcBef>
                <a:spcPts val="0"/>
              </a:spcBef>
              <a:spcAft>
                <a:spcPts val="0"/>
              </a:spcAft>
              <a:buSzPct val="100000"/>
              <a:buChar char="●"/>
            </a:pPr>
            <a:r>
              <a:rPr lang="en" sz="4039"/>
              <a:t>Imitation Coefficient (q): Low at 0.25.</a:t>
            </a:r>
            <a:endParaRPr sz="4039"/>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MODERATE SCENARIO</a:t>
            </a:r>
            <a:endParaRPr/>
          </a:p>
        </p:txBody>
      </p:sp>
      <p:sp>
        <p:nvSpPr>
          <p:cNvPr id="196" name="Google Shape;196;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3750"/>
              <a:t>Objective: Assess a balanced outlook with moderate market growth potential.</a:t>
            </a:r>
            <a:endParaRPr sz="3750"/>
          </a:p>
          <a:p>
            <a:pPr indent="0" lvl="0" marL="0" rtl="0" algn="l">
              <a:spcBef>
                <a:spcPts val="1200"/>
              </a:spcBef>
              <a:spcAft>
                <a:spcPts val="0"/>
              </a:spcAft>
              <a:buNone/>
            </a:pPr>
            <a:r>
              <a:rPr lang="en" sz="3550"/>
              <a:t>Political, Environmental and Market Challenges:</a:t>
            </a:r>
            <a:endParaRPr sz="3550"/>
          </a:p>
          <a:p>
            <a:pPr indent="-341709" lvl="0" marL="457200" rtl="0" algn="l">
              <a:spcBef>
                <a:spcPts val="1200"/>
              </a:spcBef>
              <a:spcAft>
                <a:spcPts val="0"/>
              </a:spcAft>
              <a:buSzPct val="100000"/>
              <a:buChar char="●"/>
            </a:pPr>
            <a:r>
              <a:rPr lang="en" sz="3750"/>
              <a:t>Lowered trade barriers and supportive government policies.</a:t>
            </a:r>
            <a:endParaRPr sz="3750"/>
          </a:p>
          <a:p>
            <a:pPr indent="-341709" lvl="0" marL="457200" rtl="0" algn="l">
              <a:spcBef>
                <a:spcPts val="0"/>
              </a:spcBef>
              <a:spcAft>
                <a:spcPts val="0"/>
              </a:spcAft>
              <a:buSzPct val="100000"/>
              <a:buChar char="●"/>
            </a:pPr>
            <a:r>
              <a:rPr lang="en" sz="3750"/>
              <a:t>Embrace of sustainability and efficient products.</a:t>
            </a:r>
            <a:endParaRPr sz="3750"/>
          </a:p>
          <a:p>
            <a:pPr indent="-341709" lvl="0" marL="457200" rtl="0" algn="l">
              <a:spcBef>
                <a:spcPts val="0"/>
              </a:spcBef>
              <a:spcAft>
                <a:spcPts val="0"/>
              </a:spcAft>
              <a:buSzPct val="100000"/>
              <a:buChar char="●"/>
            </a:pPr>
            <a:r>
              <a:rPr lang="en" sz="3750"/>
              <a:t>Robust market with diverse RTU offerings.</a:t>
            </a:r>
            <a:endParaRPr sz="375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idx="1" type="body"/>
          </p:nvPr>
        </p:nvSpPr>
        <p:spPr>
          <a:xfrm>
            <a:off x="819150" y="1171475"/>
            <a:ext cx="7505700" cy="326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Economic Factors:</a:t>
            </a:r>
            <a:endParaRPr sz="1700"/>
          </a:p>
          <a:p>
            <a:pPr indent="-336550" lvl="0" marL="457200" rtl="0" algn="l">
              <a:spcBef>
                <a:spcPts val="1200"/>
              </a:spcBef>
              <a:spcAft>
                <a:spcPts val="0"/>
              </a:spcAft>
              <a:buSzPts val="1700"/>
              <a:buChar char="●"/>
            </a:pPr>
            <a:r>
              <a:rPr lang="en" sz="1700"/>
              <a:t>Stable economic conditions driving adoption.</a:t>
            </a:r>
            <a:endParaRPr sz="1700"/>
          </a:p>
          <a:p>
            <a:pPr indent="-336550" lvl="0" marL="457200" rtl="0" algn="l">
              <a:spcBef>
                <a:spcPts val="0"/>
              </a:spcBef>
              <a:spcAft>
                <a:spcPts val="0"/>
              </a:spcAft>
              <a:buSzPts val="1700"/>
              <a:buChar char="●"/>
            </a:pPr>
            <a:r>
              <a:rPr lang="en" sz="1700"/>
              <a:t>Lower travel costs and increased productivity.</a:t>
            </a:r>
            <a:endParaRPr sz="1700"/>
          </a:p>
          <a:p>
            <a:pPr indent="0" lvl="0" marL="0" rtl="0" algn="l">
              <a:spcBef>
                <a:spcPts val="1200"/>
              </a:spcBef>
              <a:spcAft>
                <a:spcPts val="0"/>
              </a:spcAft>
              <a:buNone/>
            </a:pPr>
            <a:r>
              <a:rPr lang="en" sz="1700"/>
              <a:t>Bass Diffusion Model:</a:t>
            </a:r>
            <a:endParaRPr sz="1700"/>
          </a:p>
          <a:p>
            <a:pPr indent="-336550" lvl="0" marL="457200" rtl="0" algn="l">
              <a:spcBef>
                <a:spcPts val="1200"/>
              </a:spcBef>
              <a:spcAft>
                <a:spcPts val="0"/>
              </a:spcAft>
              <a:buSzPts val="1700"/>
              <a:buChar char="●"/>
            </a:pPr>
            <a:r>
              <a:rPr lang="en" sz="1700"/>
              <a:t>Innovation Coefficient (p): Moderate at 0.0009.</a:t>
            </a:r>
            <a:endParaRPr sz="1700"/>
          </a:p>
          <a:p>
            <a:pPr indent="-336550" lvl="0" marL="457200" rtl="0" algn="l">
              <a:spcBef>
                <a:spcPts val="0"/>
              </a:spcBef>
              <a:spcAft>
                <a:spcPts val="0"/>
              </a:spcAft>
              <a:buSzPts val="1700"/>
              <a:buChar char="●"/>
            </a:pPr>
            <a:r>
              <a:rPr lang="en" sz="1700"/>
              <a:t>Imitation Coefficient (q): Moderate at 0.018.</a:t>
            </a:r>
            <a:endParaRPr sz="1700"/>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OPTIMISTIC SCENARIO</a:t>
            </a:r>
            <a:endParaRPr/>
          </a:p>
        </p:txBody>
      </p:sp>
      <p:sp>
        <p:nvSpPr>
          <p:cNvPr id="207" name="Google Shape;207;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550"/>
              <a:t>Objective: Explore a positive outlook with substantial market growth.</a:t>
            </a:r>
            <a:endParaRPr sz="2550"/>
          </a:p>
          <a:p>
            <a:pPr indent="0" lvl="0" marL="0" rtl="0" algn="l">
              <a:spcBef>
                <a:spcPts val="1200"/>
              </a:spcBef>
              <a:spcAft>
                <a:spcPts val="0"/>
              </a:spcAft>
              <a:buNone/>
            </a:pPr>
            <a:r>
              <a:rPr lang="en" sz="2550"/>
              <a:t>Political, Environmental and Market Challenges:</a:t>
            </a:r>
            <a:endParaRPr sz="2550"/>
          </a:p>
          <a:p>
            <a:pPr indent="-341947" lvl="0" marL="457200" rtl="0" algn="l">
              <a:spcBef>
                <a:spcPts val="1200"/>
              </a:spcBef>
              <a:spcAft>
                <a:spcPts val="0"/>
              </a:spcAft>
              <a:buSzPct val="100000"/>
              <a:buChar char="●"/>
            </a:pPr>
            <a:r>
              <a:rPr lang="en" sz="2550"/>
              <a:t>Global investments and cooperation.</a:t>
            </a:r>
            <a:endParaRPr sz="2550"/>
          </a:p>
          <a:p>
            <a:pPr indent="-341947" lvl="0" marL="457200" rtl="0" algn="l">
              <a:spcBef>
                <a:spcPts val="0"/>
              </a:spcBef>
              <a:spcAft>
                <a:spcPts val="0"/>
              </a:spcAft>
              <a:buSzPct val="100000"/>
              <a:buChar char="●"/>
            </a:pPr>
            <a:r>
              <a:rPr lang="en" sz="2550"/>
              <a:t>Green manufacturing and environmental leadership.</a:t>
            </a:r>
            <a:endParaRPr sz="2550"/>
          </a:p>
          <a:p>
            <a:pPr indent="-341947" lvl="0" marL="457200" rtl="0" algn="l">
              <a:spcBef>
                <a:spcPts val="0"/>
              </a:spcBef>
              <a:spcAft>
                <a:spcPts val="0"/>
              </a:spcAft>
              <a:buSzPct val="100000"/>
              <a:buChar char="●"/>
            </a:pPr>
            <a:r>
              <a:rPr lang="en" sz="2550"/>
              <a:t>Adoption across various industries.</a:t>
            </a:r>
            <a:endParaRPr sz="255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idx="1" type="body"/>
          </p:nvPr>
        </p:nvSpPr>
        <p:spPr>
          <a:xfrm>
            <a:off x="819150" y="1116725"/>
            <a:ext cx="7505700" cy="332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Economic Impact:</a:t>
            </a:r>
            <a:endParaRPr sz="1700"/>
          </a:p>
          <a:p>
            <a:pPr indent="-336550" lvl="0" marL="457200" rtl="0" algn="l">
              <a:spcBef>
                <a:spcPts val="1200"/>
              </a:spcBef>
              <a:spcAft>
                <a:spcPts val="0"/>
              </a:spcAft>
              <a:buSzPts val="1700"/>
              <a:buChar char="●"/>
            </a:pPr>
            <a:r>
              <a:rPr lang="en" sz="1700"/>
              <a:t>Thriving global economy driving RTU market.</a:t>
            </a:r>
            <a:endParaRPr sz="1700"/>
          </a:p>
          <a:p>
            <a:pPr indent="-336550" lvl="0" marL="457200" rtl="0" algn="l">
              <a:spcBef>
                <a:spcPts val="0"/>
              </a:spcBef>
              <a:spcAft>
                <a:spcPts val="0"/>
              </a:spcAft>
              <a:buSzPts val="1700"/>
              <a:buChar char="●"/>
            </a:pPr>
            <a:r>
              <a:rPr lang="en" sz="1700"/>
              <a:t>Cost savings and increased productivity.</a:t>
            </a:r>
            <a:endParaRPr sz="1700"/>
          </a:p>
          <a:p>
            <a:pPr indent="0" lvl="0" marL="0" rtl="0" algn="l">
              <a:spcBef>
                <a:spcPts val="1200"/>
              </a:spcBef>
              <a:spcAft>
                <a:spcPts val="0"/>
              </a:spcAft>
              <a:buNone/>
            </a:pPr>
            <a:r>
              <a:rPr lang="en" sz="1700"/>
              <a:t>Bass Diffusion Model:</a:t>
            </a:r>
            <a:endParaRPr sz="1700"/>
          </a:p>
          <a:p>
            <a:pPr indent="-336550" lvl="0" marL="457200" rtl="0" algn="l">
              <a:spcBef>
                <a:spcPts val="1200"/>
              </a:spcBef>
              <a:spcAft>
                <a:spcPts val="0"/>
              </a:spcAft>
              <a:buSzPts val="1700"/>
              <a:buChar char="●"/>
            </a:pPr>
            <a:r>
              <a:rPr lang="en" sz="1700"/>
              <a:t>Innovation Coefficient (p): High at 0.001.</a:t>
            </a:r>
            <a:endParaRPr sz="1700"/>
          </a:p>
          <a:p>
            <a:pPr indent="-336550" lvl="0" marL="457200" rtl="0" algn="l">
              <a:spcBef>
                <a:spcPts val="0"/>
              </a:spcBef>
              <a:spcAft>
                <a:spcPts val="0"/>
              </a:spcAft>
              <a:buSzPts val="1700"/>
              <a:buChar char="●"/>
            </a:pPr>
            <a:r>
              <a:rPr lang="en" sz="1700"/>
              <a:t>Imitation Coefficient (q): High at 0.60.</a:t>
            </a:r>
            <a:endParaRPr sz="1700"/>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Pessimistic</a:t>
            </a:r>
            <a:r>
              <a:rPr lang="en"/>
              <a:t> &amp; Optimistic </a:t>
            </a:r>
            <a:r>
              <a:rPr lang="en"/>
              <a:t>Innovation</a:t>
            </a:r>
            <a:r>
              <a:rPr lang="en"/>
              <a:t> and </a:t>
            </a:r>
            <a:r>
              <a:rPr lang="en"/>
              <a:t>Imitation</a:t>
            </a:r>
            <a:r>
              <a:rPr lang="en"/>
              <a:t> Values </a:t>
            </a:r>
            <a:endParaRPr/>
          </a:p>
        </p:txBody>
      </p:sp>
      <p:sp>
        <p:nvSpPr>
          <p:cNvPr id="218" name="Google Shape;218;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1200"/>
              </a:spcBef>
              <a:spcAft>
                <a:spcPts val="0"/>
              </a:spcAft>
              <a:buNone/>
            </a:pPr>
            <a:r>
              <a:rPr lang="en"/>
              <a:t>P</a:t>
            </a:r>
            <a:endParaRPr/>
          </a:p>
          <a:p>
            <a:pPr indent="0" lvl="0" marL="0" rtl="0" algn="l">
              <a:lnSpc>
                <a:spcPct val="100000"/>
              </a:lnSpc>
              <a:spcBef>
                <a:spcPts val="1200"/>
              </a:spcBef>
              <a:spcAft>
                <a:spcPts val="0"/>
              </a:spcAft>
              <a:buNone/>
            </a:pPr>
            <a:r>
              <a:rPr lang="en"/>
              <a:t>Q </a:t>
            </a:r>
            <a:endParaRPr/>
          </a:p>
          <a:p>
            <a:pPr indent="0" lvl="0" marL="0" rtl="0" algn="l">
              <a:spcBef>
                <a:spcPts val="1200"/>
              </a:spcBef>
              <a:spcAft>
                <a:spcPts val="1200"/>
              </a:spcAft>
              <a:buNone/>
            </a:pPr>
            <a:r>
              <a:rPr lang="en"/>
              <a:t>P</a:t>
            </a:r>
            <a:endParaRPr/>
          </a:p>
        </p:txBody>
      </p:sp>
      <p:pic>
        <p:nvPicPr>
          <p:cNvPr id="219" name="Google Shape;219;p29"/>
          <p:cNvPicPr preferRelativeResize="0"/>
          <p:nvPr/>
        </p:nvPicPr>
        <p:blipFill>
          <a:blip r:embed="rId3">
            <a:alphaModFix/>
          </a:blip>
          <a:stretch>
            <a:fillRect/>
          </a:stretch>
        </p:blipFill>
        <p:spPr>
          <a:xfrm>
            <a:off x="728900" y="2451975"/>
            <a:ext cx="3843101" cy="1655875"/>
          </a:xfrm>
          <a:prstGeom prst="rect">
            <a:avLst/>
          </a:prstGeom>
          <a:noFill/>
          <a:ln>
            <a:noFill/>
          </a:ln>
        </p:spPr>
      </p:pic>
      <p:pic>
        <p:nvPicPr>
          <p:cNvPr id="220" name="Google Shape;220;p29"/>
          <p:cNvPicPr preferRelativeResize="0"/>
          <p:nvPr/>
        </p:nvPicPr>
        <p:blipFill>
          <a:blip r:embed="rId4">
            <a:alphaModFix/>
          </a:blip>
          <a:stretch>
            <a:fillRect/>
          </a:stretch>
        </p:blipFill>
        <p:spPr>
          <a:xfrm>
            <a:off x="4646698" y="2451975"/>
            <a:ext cx="3905002" cy="1404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 of </a:t>
            </a:r>
            <a:r>
              <a:rPr lang="en"/>
              <a:t>Pessimistic</a:t>
            </a:r>
            <a:r>
              <a:rPr lang="en"/>
              <a:t> </a:t>
            </a:r>
            <a:r>
              <a:rPr lang="en"/>
              <a:t>Scenario: </a:t>
            </a:r>
            <a:endParaRPr/>
          </a:p>
          <a:p>
            <a:pPr indent="0" lvl="0" marL="0" rtl="0" algn="ctr">
              <a:spcBef>
                <a:spcPts val="0"/>
              </a:spcBef>
              <a:spcAft>
                <a:spcPts val="0"/>
              </a:spcAft>
              <a:buNone/>
            </a:pPr>
            <a:r>
              <a:rPr lang="en"/>
              <a:t>P=.0005 </a:t>
            </a:r>
            <a:r>
              <a:rPr lang="en" sz="1300">
                <a:solidFill>
                  <a:schemeClr val="dk2"/>
                </a:solidFill>
                <a:latin typeface="Calibri"/>
                <a:ea typeface="Calibri"/>
                <a:cs typeface="Calibri"/>
                <a:sym typeface="Calibri"/>
              </a:rPr>
              <a:t> </a:t>
            </a:r>
            <a:r>
              <a:rPr lang="en"/>
              <a:t>Q=.25        </a:t>
            </a:r>
            <a:endParaRPr/>
          </a:p>
        </p:txBody>
      </p:sp>
      <p:sp>
        <p:nvSpPr>
          <p:cNvPr id="226" name="Google Shape;226;p30"/>
          <p:cNvSpPr txBox="1"/>
          <p:nvPr>
            <p:ph idx="1" type="body"/>
          </p:nvPr>
        </p:nvSpPr>
        <p:spPr>
          <a:xfrm>
            <a:off x="576525" y="2055400"/>
            <a:ext cx="3880200" cy="2383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Max adoption per period is 7%  while </a:t>
            </a:r>
            <a:r>
              <a:rPr lang="en"/>
              <a:t>similar</a:t>
            </a:r>
            <a:r>
              <a:rPr lang="en"/>
              <a:t> products are 16%</a:t>
            </a:r>
            <a:endParaRPr/>
          </a:p>
          <a:p>
            <a:pPr indent="-311150" lvl="0" marL="457200" rtl="0" algn="l">
              <a:spcBef>
                <a:spcPts val="0"/>
              </a:spcBef>
              <a:spcAft>
                <a:spcPts val="0"/>
              </a:spcAft>
              <a:buSzPts val="1300"/>
              <a:buChar char="●"/>
            </a:pPr>
            <a:r>
              <a:rPr lang="en"/>
              <a:t>Peak Adoption/Maturity  takes 30 period while the average peak adoption takes 14.67 periods for other products.</a:t>
            </a:r>
            <a:endParaRPr/>
          </a:p>
          <a:p>
            <a:pPr indent="-311150" lvl="0" marL="457200" rtl="0" algn="l">
              <a:spcBef>
                <a:spcPts val="0"/>
              </a:spcBef>
              <a:spcAft>
                <a:spcPts val="0"/>
              </a:spcAft>
              <a:buSzPts val="1300"/>
              <a:buChar char="●"/>
            </a:pPr>
            <a:r>
              <a:rPr lang="en"/>
              <a:t> Due to the low imation factor Growth </a:t>
            </a:r>
            <a:r>
              <a:rPr lang="en"/>
              <a:t>does not</a:t>
            </a:r>
            <a:r>
              <a:rPr lang="en"/>
              <a:t> increase </a:t>
            </a:r>
            <a:r>
              <a:rPr lang="en"/>
              <a:t>exponentially like and maturity takes much longer then  similar product.</a:t>
            </a:r>
            <a:endParaRPr/>
          </a:p>
          <a:p>
            <a:pPr indent="-311150" lvl="0" marL="457200" rtl="0" algn="l">
              <a:spcBef>
                <a:spcPts val="0"/>
              </a:spcBef>
              <a:spcAft>
                <a:spcPts val="0"/>
              </a:spcAft>
              <a:buSzPts val="1300"/>
              <a:buChar char="●"/>
            </a:pPr>
            <a:r>
              <a:rPr lang="en"/>
              <a:t>.</a:t>
            </a:r>
            <a:endParaRPr/>
          </a:p>
        </p:txBody>
      </p:sp>
      <p:pic>
        <p:nvPicPr>
          <p:cNvPr id="227" name="Google Shape;227;p30"/>
          <p:cNvPicPr preferRelativeResize="0"/>
          <p:nvPr/>
        </p:nvPicPr>
        <p:blipFill>
          <a:blip r:embed="rId3">
            <a:alphaModFix/>
          </a:blip>
          <a:stretch>
            <a:fillRect/>
          </a:stretch>
        </p:blipFill>
        <p:spPr>
          <a:xfrm>
            <a:off x="4572000" y="2149337"/>
            <a:ext cx="3642550" cy="2521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Optimistic </a:t>
            </a:r>
            <a:r>
              <a:rPr lang="en"/>
              <a:t>Scenario:</a:t>
            </a:r>
            <a:endParaRPr/>
          </a:p>
          <a:p>
            <a:pPr indent="0" lvl="0" marL="0" rtl="0" algn="l">
              <a:spcBef>
                <a:spcPts val="0"/>
              </a:spcBef>
              <a:spcAft>
                <a:spcPts val="0"/>
              </a:spcAft>
              <a:buNone/>
            </a:pPr>
            <a:r>
              <a:rPr lang="en"/>
              <a:t>P= .001  Q=.60</a:t>
            </a:r>
            <a:endParaRPr/>
          </a:p>
        </p:txBody>
      </p:sp>
      <p:sp>
        <p:nvSpPr>
          <p:cNvPr id="233" name="Google Shape;233;p31"/>
          <p:cNvSpPr txBox="1"/>
          <p:nvPr>
            <p:ph idx="1" type="body"/>
          </p:nvPr>
        </p:nvSpPr>
        <p:spPr>
          <a:xfrm>
            <a:off x="819150" y="2356175"/>
            <a:ext cx="3753000" cy="2082600"/>
          </a:xfrm>
          <a:prstGeom prst="rect">
            <a:avLst/>
          </a:prstGeom>
        </p:spPr>
        <p:txBody>
          <a:bodyPr anchorCtr="0" anchor="t" bIns="91425" lIns="91425" spcFirstLastPara="1" rIns="91425" wrap="square" tIns="91425">
            <a:normAutofit fontScale="77500" lnSpcReduction="10000"/>
          </a:bodyPr>
          <a:lstStyle/>
          <a:p>
            <a:pPr indent="-292576" lvl="0" marL="457200" rtl="0" algn="l">
              <a:spcBef>
                <a:spcPts val="0"/>
              </a:spcBef>
              <a:spcAft>
                <a:spcPts val="0"/>
              </a:spcAft>
              <a:buSzPct val="100000"/>
              <a:buChar char="●"/>
            </a:pPr>
            <a:r>
              <a:rPr lang="en"/>
              <a:t>When we doubled Imation Value, and effects are drastic.</a:t>
            </a:r>
            <a:endParaRPr/>
          </a:p>
          <a:p>
            <a:pPr indent="-292576" lvl="0" marL="457200" rtl="0" algn="l">
              <a:spcBef>
                <a:spcPts val="0"/>
              </a:spcBef>
              <a:spcAft>
                <a:spcPts val="0"/>
              </a:spcAft>
              <a:buSzPct val="100000"/>
              <a:buChar char="●"/>
            </a:pPr>
            <a:r>
              <a:rPr lang="en"/>
              <a:t>Optimistic graph max adoption per period is 15 while the average of the other products is 16%.   </a:t>
            </a:r>
            <a:endParaRPr/>
          </a:p>
          <a:p>
            <a:pPr indent="-292576" lvl="0" marL="457200" rtl="0" algn="l">
              <a:spcBef>
                <a:spcPts val="0"/>
              </a:spcBef>
              <a:spcAft>
                <a:spcPts val="0"/>
              </a:spcAft>
              <a:buSzPct val="100000"/>
              <a:buChar char="●"/>
            </a:pPr>
            <a:r>
              <a:rPr lang="en"/>
              <a:t>The average time it take for similar products to mature or peak is 15 periods while the </a:t>
            </a:r>
            <a:r>
              <a:rPr lang="en"/>
              <a:t>telepresence</a:t>
            </a:r>
            <a:r>
              <a:rPr lang="en"/>
              <a:t> takes 12 period</a:t>
            </a:r>
            <a:endParaRPr/>
          </a:p>
          <a:p>
            <a:pPr indent="-292576" lvl="0" marL="457200" rtl="0" algn="l">
              <a:spcBef>
                <a:spcPts val="0"/>
              </a:spcBef>
              <a:spcAft>
                <a:spcPts val="0"/>
              </a:spcAft>
              <a:buSzPct val="100000"/>
              <a:buChar char="●"/>
            </a:pPr>
            <a:r>
              <a:rPr lang="en"/>
              <a:t>Overall is </a:t>
            </a:r>
            <a:r>
              <a:rPr lang="en"/>
              <a:t>similar</a:t>
            </a:r>
            <a:r>
              <a:rPr lang="en"/>
              <a:t> to other product despite have little </a:t>
            </a:r>
            <a:r>
              <a:rPr lang="en"/>
              <a:t>innovation</a:t>
            </a:r>
            <a:r>
              <a:rPr lang="en"/>
              <a:t> value.We figure is many organization, and </a:t>
            </a:r>
            <a:r>
              <a:rPr lang="en"/>
              <a:t>institution</a:t>
            </a:r>
            <a:r>
              <a:rPr lang="en"/>
              <a:t> adopt this </a:t>
            </a:r>
            <a:r>
              <a:rPr lang="en"/>
              <a:t>technology</a:t>
            </a:r>
            <a:r>
              <a:rPr lang="en"/>
              <a:t> will trigger more imation </a:t>
            </a:r>
            <a:r>
              <a:rPr lang="en"/>
              <a:t>which</a:t>
            </a:r>
            <a:r>
              <a:rPr lang="en"/>
              <a:t> will improve the speed and volume of sales.</a:t>
            </a:r>
            <a:endParaRPr/>
          </a:p>
          <a:p>
            <a:pPr indent="-292576" lvl="0" marL="457200" rtl="0" algn="l">
              <a:spcBef>
                <a:spcPts val="0"/>
              </a:spcBef>
              <a:spcAft>
                <a:spcPts val="0"/>
              </a:spcAft>
              <a:buSzPct val="100000"/>
              <a:buChar char="●"/>
            </a:pPr>
            <a:r>
              <a:rPr lang="en"/>
              <a:t>The optimistic scenario is much similar to linkdIn and 3D  and our graph confirms it</a:t>
            </a:r>
            <a:endParaRPr/>
          </a:p>
        </p:txBody>
      </p:sp>
      <p:pic>
        <p:nvPicPr>
          <p:cNvPr id="234" name="Google Shape;234;p31"/>
          <p:cNvPicPr preferRelativeResize="0"/>
          <p:nvPr/>
        </p:nvPicPr>
        <p:blipFill>
          <a:blip r:embed="rId3">
            <a:alphaModFix/>
          </a:blip>
          <a:stretch>
            <a:fillRect/>
          </a:stretch>
        </p:blipFill>
        <p:spPr>
          <a:xfrm>
            <a:off x="4572150" y="1667675"/>
            <a:ext cx="4238461" cy="3038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BACKGROUND</a:t>
            </a:r>
            <a:endParaRPr/>
          </a:p>
        </p:txBody>
      </p:sp>
      <p:sp>
        <p:nvSpPr>
          <p:cNvPr id="135" name="Google Shape;135;p14"/>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mission statement of CEO Satya Nadella is: "To enable every individual and every organization on the globe to attain greater success."</a:t>
            </a:r>
            <a:endParaRPr sz="1700"/>
          </a:p>
          <a:p>
            <a:pPr indent="0" lvl="0" marL="0" rtl="0" algn="l">
              <a:spcBef>
                <a:spcPts val="1200"/>
              </a:spcBef>
              <a:spcAft>
                <a:spcPts val="0"/>
              </a:spcAft>
              <a:buNone/>
            </a:pPr>
            <a:r>
              <a:rPr lang="en" sz="1700"/>
              <a:t>Strategy: Mobile-First, Cloud-First</a:t>
            </a:r>
            <a:endParaRPr sz="1700"/>
          </a:p>
          <a:p>
            <a:pPr indent="-336550" lvl="0" marL="457200" rtl="0" algn="l">
              <a:spcBef>
                <a:spcPts val="1200"/>
              </a:spcBef>
              <a:spcAft>
                <a:spcPts val="0"/>
              </a:spcAft>
              <a:buSzPts val="1700"/>
              <a:buChar char="●"/>
            </a:pPr>
            <a:r>
              <a:rPr lang="en" sz="1700"/>
              <a:t>Mobile-first: Focus on mobility of experiences and devices.</a:t>
            </a:r>
            <a:endParaRPr sz="1700"/>
          </a:p>
          <a:p>
            <a:pPr indent="-336550" lvl="0" marL="457200" rtl="0" algn="l">
              <a:spcBef>
                <a:spcPts val="0"/>
              </a:spcBef>
              <a:spcAft>
                <a:spcPts val="0"/>
              </a:spcAft>
              <a:buSzPts val="1700"/>
              <a:buChar char="●"/>
            </a:pPr>
            <a:r>
              <a:rPr lang="en" sz="1700"/>
              <a:t>Cloud-first: Emphasizing the power and flexibility of cloud technologies.</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240" name="Google Shape;240;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Short term:</a:t>
            </a:r>
            <a:endParaRPr sz="1900"/>
          </a:p>
          <a:p>
            <a:pPr indent="-349250" lvl="0" marL="457200" rtl="0" algn="l">
              <a:spcBef>
                <a:spcPts val="1200"/>
              </a:spcBef>
              <a:spcAft>
                <a:spcPts val="0"/>
              </a:spcAft>
              <a:buSzPts val="1900"/>
              <a:buChar char="●"/>
            </a:pPr>
            <a:r>
              <a:rPr lang="en" sz="1900"/>
              <a:t>Find novel, ways to integrate the technology in places consumers </a:t>
            </a:r>
            <a:r>
              <a:rPr lang="en" sz="1900"/>
              <a:t>already</a:t>
            </a:r>
            <a:r>
              <a:rPr lang="en" sz="1900"/>
              <a:t> are. (Ie. within hospitals)</a:t>
            </a:r>
            <a:endParaRPr sz="1900"/>
          </a:p>
          <a:p>
            <a:pPr indent="-349250" lvl="0" marL="457200" rtl="0" algn="l">
              <a:spcBef>
                <a:spcPts val="0"/>
              </a:spcBef>
              <a:spcAft>
                <a:spcPts val="0"/>
              </a:spcAft>
              <a:buSzPts val="1900"/>
              <a:buChar char="●"/>
            </a:pPr>
            <a:r>
              <a:rPr lang="en" sz="1900"/>
              <a:t>Demonstrate to consumers how the mobility of RTUs sets it apart from </a:t>
            </a:r>
            <a:r>
              <a:rPr lang="en" sz="1900"/>
              <a:t>substitute</a:t>
            </a:r>
            <a:r>
              <a:rPr lang="en" sz="1900"/>
              <a:t> products</a:t>
            </a:r>
            <a:endParaRPr sz="1900"/>
          </a:p>
          <a:p>
            <a:pPr indent="-349250" lvl="0" marL="457200" rtl="0" algn="l">
              <a:spcBef>
                <a:spcPts val="0"/>
              </a:spcBef>
              <a:spcAft>
                <a:spcPts val="0"/>
              </a:spcAft>
              <a:buSzPts val="1900"/>
              <a:buChar char="●"/>
            </a:pPr>
            <a:r>
              <a:rPr lang="en" sz="1900"/>
              <a:t>Find ways to limit the information gap from product to consumer.</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246" name="Google Shape;246;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Long Term: </a:t>
            </a:r>
            <a:endParaRPr sz="2000"/>
          </a:p>
          <a:p>
            <a:pPr indent="-355600" lvl="0" marL="457200" rtl="0" algn="l">
              <a:spcBef>
                <a:spcPts val="1200"/>
              </a:spcBef>
              <a:spcAft>
                <a:spcPts val="0"/>
              </a:spcAft>
              <a:buSzPts val="2000"/>
              <a:buChar char="●"/>
            </a:pPr>
            <a:r>
              <a:rPr lang="en" sz="2000"/>
              <a:t>Focus on building a stable base of users</a:t>
            </a:r>
            <a:endParaRPr sz="2000"/>
          </a:p>
          <a:p>
            <a:pPr indent="-355600" lvl="0" marL="457200" rtl="0" algn="l">
              <a:spcBef>
                <a:spcPts val="0"/>
              </a:spcBef>
              <a:spcAft>
                <a:spcPts val="0"/>
              </a:spcAft>
              <a:buSzPts val="2000"/>
              <a:buChar char="●"/>
            </a:pPr>
            <a:r>
              <a:rPr lang="en" sz="2000"/>
              <a:t>Create useful features which makes RTUs complexity worth the effort</a:t>
            </a:r>
            <a:endParaRPr sz="2000"/>
          </a:p>
          <a:p>
            <a:pPr indent="-355600" lvl="0" marL="457200" rtl="0" algn="l">
              <a:spcBef>
                <a:spcPts val="0"/>
              </a:spcBef>
              <a:spcAft>
                <a:spcPts val="0"/>
              </a:spcAft>
              <a:buSzPts val="2000"/>
              <a:buChar char="●"/>
            </a:pPr>
            <a:r>
              <a:rPr lang="en" sz="2000"/>
              <a:t>Focus on building synergistic effects of multiple RTUs to aid in organizational adoption.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819150" y="979100"/>
            <a:ext cx="7505700" cy="34596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3050"/>
              <a:t>Key Move: LinkedIn Acquisition (2016)</a:t>
            </a:r>
            <a:endParaRPr sz="3050"/>
          </a:p>
          <a:p>
            <a:pPr indent="-335121" lvl="0" marL="457200" rtl="0" algn="l">
              <a:spcBef>
                <a:spcPts val="1200"/>
              </a:spcBef>
              <a:spcAft>
                <a:spcPts val="0"/>
              </a:spcAft>
              <a:buSzPct val="100000"/>
              <a:buChar char="●"/>
            </a:pPr>
            <a:r>
              <a:rPr lang="en" sz="3050"/>
              <a:t>Amount: $26.2 billion, Microsoft's largest acquisition.</a:t>
            </a:r>
            <a:endParaRPr sz="3050"/>
          </a:p>
          <a:p>
            <a:pPr indent="-335121" lvl="0" marL="457200" rtl="0" algn="l">
              <a:spcBef>
                <a:spcPts val="0"/>
              </a:spcBef>
              <a:spcAft>
                <a:spcPts val="0"/>
              </a:spcAft>
              <a:buSzPct val="100000"/>
              <a:buChar char="●"/>
            </a:pPr>
            <a:r>
              <a:rPr lang="en" sz="3050"/>
              <a:t>Purpose: Strengthening the new vision and strategy.</a:t>
            </a:r>
            <a:endParaRPr sz="3050"/>
          </a:p>
          <a:p>
            <a:pPr indent="0" lvl="0" marL="0" rtl="0" algn="l">
              <a:spcBef>
                <a:spcPts val="1200"/>
              </a:spcBef>
              <a:spcAft>
                <a:spcPts val="0"/>
              </a:spcAft>
              <a:buNone/>
            </a:pPr>
            <a:r>
              <a:rPr lang="en" sz="3050"/>
              <a:t>Nadella's Vision:</a:t>
            </a:r>
            <a:endParaRPr sz="3050"/>
          </a:p>
          <a:p>
            <a:pPr indent="-335121" lvl="0" marL="457200" rtl="0" algn="l">
              <a:spcBef>
                <a:spcPts val="1200"/>
              </a:spcBef>
              <a:spcAft>
                <a:spcPts val="0"/>
              </a:spcAft>
              <a:buSzPct val="100000"/>
              <a:buChar char="●"/>
            </a:pPr>
            <a:r>
              <a:rPr lang="en" sz="3050"/>
              <a:t>Empowering individuals and organizations globally.</a:t>
            </a:r>
            <a:endParaRPr sz="3050"/>
          </a:p>
          <a:p>
            <a:pPr indent="-335121" lvl="0" marL="457200" rtl="0" algn="l">
              <a:spcBef>
                <a:spcPts val="0"/>
              </a:spcBef>
              <a:spcAft>
                <a:spcPts val="0"/>
              </a:spcAft>
              <a:buSzPct val="100000"/>
              <a:buChar char="●"/>
            </a:pPr>
            <a:r>
              <a:rPr lang="en" sz="3050"/>
              <a:t>Harnessing technology for greater success.</a:t>
            </a:r>
            <a:endParaRPr sz="3050"/>
          </a:p>
          <a:p>
            <a:pPr indent="0" lvl="0" marL="457200" rtl="0" algn="l">
              <a:spcBef>
                <a:spcPts val="1200"/>
              </a:spcBef>
              <a:spcAft>
                <a:spcPts val="0"/>
              </a:spcAft>
              <a:buNone/>
            </a:pPr>
            <a:r>
              <a:t/>
            </a:r>
            <a:endParaRPr sz="3050"/>
          </a:p>
          <a:p>
            <a:pPr indent="0" lvl="0" marL="457200" rtl="0" algn="l">
              <a:spcBef>
                <a:spcPts val="1200"/>
              </a:spcBef>
              <a:spcAft>
                <a:spcPts val="0"/>
              </a:spcAft>
              <a:buNone/>
            </a:pPr>
            <a:r>
              <a:t/>
            </a:r>
            <a:endParaRPr sz="1700"/>
          </a:p>
          <a:p>
            <a:pPr indent="0" lvl="0" marL="45720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idx="1" type="body"/>
          </p:nvPr>
        </p:nvSpPr>
        <p:spPr>
          <a:xfrm>
            <a:off x="796325" y="626625"/>
            <a:ext cx="7528500" cy="3812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400"/>
              <a:t>Cisco's iRobot Ava 500 Acquisition:</a:t>
            </a:r>
            <a:endParaRPr sz="6400"/>
          </a:p>
          <a:p>
            <a:pPr indent="-330200" lvl="0" marL="457200" rtl="0" algn="l">
              <a:spcBef>
                <a:spcPts val="1200"/>
              </a:spcBef>
              <a:spcAft>
                <a:spcPts val="0"/>
              </a:spcAft>
              <a:buSzPct val="100000"/>
              <a:buChar char="●"/>
            </a:pPr>
            <a:r>
              <a:rPr lang="en" sz="6400"/>
              <a:t>Sparked interest among Microsoft executives in robotic telepresence technology for business applications.</a:t>
            </a:r>
            <a:endParaRPr sz="6400"/>
          </a:p>
          <a:p>
            <a:pPr indent="0" lvl="0" marL="0" rtl="0" algn="l">
              <a:spcBef>
                <a:spcPts val="1200"/>
              </a:spcBef>
              <a:spcAft>
                <a:spcPts val="0"/>
              </a:spcAft>
              <a:buNone/>
            </a:pPr>
            <a:r>
              <a:rPr lang="en" sz="6400"/>
              <a:t>Watch and Wait" Strategy:</a:t>
            </a:r>
            <a:endParaRPr sz="6400"/>
          </a:p>
          <a:p>
            <a:pPr indent="-330200" lvl="0" marL="457200" rtl="0" algn="l">
              <a:spcBef>
                <a:spcPts val="1200"/>
              </a:spcBef>
              <a:spcAft>
                <a:spcPts val="0"/>
              </a:spcAft>
              <a:buSzPct val="100000"/>
              <a:buChar char="●"/>
            </a:pPr>
            <a:r>
              <a:rPr lang="en" sz="6400"/>
              <a:t>Learn from experiences of companies like Cisco.</a:t>
            </a:r>
            <a:endParaRPr sz="6400"/>
          </a:p>
          <a:p>
            <a:pPr indent="-330200" lvl="0" marL="457200" rtl="0" algn="l">
              <a:spcBef>
                <a:spcPts val="0"/>
              </a:spcBef>
              <a:spcAft>
                <a:spcPts val="0"/>
              </a:spcAft>
              <a:buSzPct val="100000"/>
              <a:buChar char="●"/>
            </a:pPr>
            <a:r>
              <a:rPr lang="en" sz="6400"/>
              <a:t>Quick response readiness if the technology gains traction.</a:t>
            </a:r>
            <a:endParaRPr sz="6400"/>
          </a:p>
          <a:p>
            <a:pPr indent="0" lvl="0" marL="0" rtl="0" algn="l">
              <a:spcBef>
                <a:spcPts val="1200"/>
              </a:spcBef>
              <a:spcAft>
                <a:spcPts val="0"/>
              </a:spcAft>
              <a:buNone/>
            </a:pPr>
            <a:r>
              <a:rPr lang="en" sz="6400"/>
              <a:t>"Lead the World" Strategy:</a:t>
            </a:r>
            <a:endParaRPr sz="6400"/>
          </a:p>
          <a:p>
            <a:pPr indent="-330200" lvl="0" marL="457200" rtl="0" algn="l">
              <a:spcBef>
                <a:spcPts val="1200"/>
              </a:spcBef>
              <a:spcAft>
                <a:spcPts val="0"/>
              </a:spcAft>
              <a:buSzPct val="100000"/>
              <a:buChar char="●"/>
            </a:pPr>
            <a:r>
              <a:rPr lang="en" sz="6400"/>
              <a:t>Actively participate in technology advancement.</a:t>
            </a:r>
            <a:endParaRPr sz="6400"/>
          </a:p>
          <a:p>
            <a:pPr indent="-330200" lvl="0" marL="457200" rtl="0" algn="l">
              <a:spcBef>
                <a:spcPts val="0"/>
              </a:spcBef>
              <a:spcAft>
                <a:spcPts val="0"/>
              </a:spcAft>
              <a:buSzPct val="100000"/>
              <a:buChar char="●"/>
            </a:pPr>
            <a:r>
              <a:rPr lang="en" sz="6400"/>
              <a:t>Collaborate closely with lead users to shape and market telepresence robot technolo</a:t>
            </a:r>
            <a:r>
              <a:rPr lang="en" sz="1700"/>
              <a:t>gy.</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idx="1" type="body"/>
          </p:nvPr>
        </p:nvSpPr>
        <p:spPr>
          <a:xfrm>
            <a:off x="819150" y="835500"/>
            <a:ext cx="7505700" cy="3603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company decided to undertake a forecasting analysis of mobile robotic telepresence technology (MRTT).</a:t>
            </a:r>
            <a:endParaRPr sz="1700"/>
          </a:p>
          <a:p>
            <a:pPr indent="-336550" lvl="0" marL="457200" rtl="0" algn="l">
              <a:spcBef>
                <a:spcPts val="0"/>
              </a:spcBef>
              <a:spcAft>
                <a:spcPts val="0"/>
              </a:spcAft>
              <a:buSzPts val="1700"/>
              <a:buChar char="●"/>
            </a:pPr>
            <a:r>
              <a:rPr lang="en" sz="1700"/>
              <a:t>To further its corporate mission, the company hoped that this kind of analysis would offer guidance when determining whether to make significant investments and/or acquisitions related to this technology.</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INTRODUCTION</a:t>
            </a:r>
            <a:endParaRPr/>
          </a:p>
        </p:txBody>
      </p:sp>
      <p:sp>
        <p:nvSpPr>
          <p:cNvPr id="156" name="Google Shape;156;p18"/>
          <p:cNvSpPr txBox="1"/>
          <p:nvPr>
            <p:ph idx="1" type="body"/>
          </p:nvPr>
        </p:nvSpPr>
        <p:spPr>
          <a:xfrm>
            <a:off x="819150" y="1553500"/>
            <a:ext cx="7505700" cy="2885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700"/>
              <a:t>MRTT, (Mobile Robotic Telepresence Technology)  which combines telepresence and teleoperation, allows semi-autonomous robots to be operated remotely. </a:t>
            </a:r>
            <a:endParaRPr sz="1700"/>
          </a:p>
          <a:p>
            <a:pPr indent="0" lvl="0" marL="0" rtl="0" algn="l">
              <a:lnSpc>
                <a:spcPct val="105000"/>
              </a:lnSpc>
              <a:spcBef>
                <a:spcPts val="1200"/>
              </a:spcBef>
              <a:spcAft>
                <a:spcPts val="0"/>
              </a:spcAft>
              <a:buNone/>
            </a:pPr>
            <a:r>
              <a:rPr lang="en" sz="1700"/>
              <a:t>The local environment is where the robot is located, and those who are in its presence are referred to as local users. </a:t>
            </a:r>
            <a:endParaRPr sz="1700"/>
          </a:p>
          <a:p>
            <a:pPr indent="0" lvl="0" marL="0" rtl="0" algn="l">
              <a:lnSpc>
                <a:spcPct val="105000"/>
              </a:lnSpc>
              <a:spcBef>
                <a:spcPts val="1200"/>
              </a:spcBef>
              <a:spcAft>
                <a:spcPts val="0"/>
              </a:spcAft>
              <a:buNone/>
            </a:pPr>
            <a:r>
              <a:rPr lang="en" sz="1700"/>
              <a:t>The robot is controlled by a remote user. Through telepresence, a remote user can virtually attend a distant event (like a meeting) without physically being there. </a:t>
            </a:r>
            <a:endParaRPr sz="1700"/>
          </a:p>
          <a:p>
            <a:pPr indent="0" lvl="0" marL="0" rtl="0" algn="l">
              <a:lnSpc>
                <a:spcPct val="105000"/>
              </a:lnSpc>
              <a:spcBef>
                <a:spcPts val="1200"/>
              </a:spcBef>
              <a:spcAft>
                <a:spcPts val="0"/>
              </a:spcAft>
              <a:buNone/>
            </a:pPr>
            <a:r>
              <a:rPr lang="en" sz="1700"/>
              <a:t>An RTU either has a screen built in or can be connected to separate screen devices (like a tablet or phone), depending on the manufacturer and product version. </a:t>
            </a:r>
            <a:endParaRPr sz="1700"/>
          </a:p>
          <a:p>
            <a:pPr indent="0" lvl="0" marL="0" rtl="0" algn="l">
              <a:lnSpc>
                <a:spcPct val="105000"/>
              </a:lnSpc>
              <a:spcBef>
                <a:spcPts val="120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idx="1" type="body"/>
          </p:nvPr>
        </p:nvSpPr>
        <p:spPr>
          <a:xfrm>
            <a:off x="819150" y="1386275"/>
            <a:ext cx="7505700" cy="3052500"/>
          </a:xfrm>
          <a:prstGeom prst="rect">
            <a:avLst/>
          </a:prstGeom>
        </p:spPr>
        <p:txBody>
          <a:bodyPr anchorCtr="0" anchor="t" bIns="91425" lIns="91425" spcFirstLastPara="1" rIns="91425" wrap="square" tIns="91425">
            <a:normAutofit/>
          </a:bodyPr>
          <a:lstStyle/>
          <a:p>
            <a:pPr indent="-336550" lvl="0" marL="457200" rtl="0" algn="l">
              <a:lnSpc>
                <a:spcPct val="105000"/>
              </a:lnSpc>
              <a:spcBef>
                <a:spcPts val="0"/>
              </a:spcBef>
              <a:spcAft>
                <a:spcPts val="0"/>
              </a:spcAft>
              <a:buSzPts val="1700"/>
              <a:buChar char="●"/>
            </a:pPr>
            <a:r>
              <a:rPr lang="en" sz="1700"/>
              <a:t>Apart from being able to walk, RTUs also have a wireless transmitter, video camera, and microphone for online communication.</a:t>
            </a:r>
            <a:endParaRPr sz="1700"/>
          </a:p>
          <a:p>
            <a:pPr indent="-336550" lvl="0" marL="457200" rtl="0" algn="l">
              <a:lnSpc>
                <a:spcPct val="105000"/>
              </a:lnSpc>
              <a:spcBef>
                <a:spcPts val="0"/>
              </a:spcBef>
              <a:spcAft>
                <a:spcPts val="0"/>
              </a:spcAft>
              <a:buSzPts val="1700"/>
              <a:buChar char="●"/>
            </a:pPr>
            <a:r>
              <a:rPr lang="en" sz="1700"/>
              <a:t>The use of robotic telepresence in the workplace has the potential to </a:t>
            </a:r>
            <a:endParaRPr sz="1700"/>
          </a:p>
          <a:p>
            <a:pPr indent="-336550" lvl="1" marL="914400" rtl="0" algn="l">
              <a:lnSpc>
                <a:spcPct val="105000"/>
              </a:lnSpc>
              <a:spcBef>
                <a:spcPts val="0"/>
              </a:spcBef>
              <a:spcAft>
                <a:spcPts val="0"/>
              </a:spcAft>
              <a:buSzPts val="1700"/>
              <a:buChar char="○"/>
            </a:pPr>
            <a:r>
              <a:rPr lang="en" sz="1700"/>
              <a:t>reduce travel, </a:t>
            </a:r>
            <a:endParaRPr sz="1700"/>
          </a:p>
          <a:p>
            <a:pPr indent="-336550" lvl="1" marL="914400" rtl="0" algn="l">
              <a:lnSpc>
                <a:spcPct val="105000"/>
              </a:lnSpc>
              <a:spcBef>
                <a:spcPts val="0"/>
              </a:spcBef>
              <a:spcAft>
                <a:spcPts val="0"/>
              </a:spcAft>
              <a:buSzPts val="1700"/>
              <a:buChar char="○"/>
            </a:pPr>
            <a:r>
              <a:rPr lang="en" sz="1700"/>
              <a:t>provide instant access to others, </a:t>
            </a:r>
            <a:endParaRPr sz="1700"/>
          </a:p>
          <a:p>
            <a:pPr indent="-336550" lvl="1" marL="914400" rtl="0" algn="l">
              <a:lnSpc>
                <a:spcPct val="105000"/>
              </a:lnSpc>
              <a:spcBef>
                <a:spcPts val="0"/>
              </a:spcBef>
              <a:spcAft>
                <a:spcPts val="0"/>
              </a:spcAft>
              <a:buSzPts val="1700"/>
              <a:buChar char="○"/>
            </a:pPr>
            <a:r>
              <a:rPr lang="en" sz="1700"/>
              <a:t>save money on business expenses</a:t>
            </a:r>
            <a:endParaRPr sz="1700"/>
          </a:p>
          <a:p>
            <a:pPr indent="-336550" lvl="1" marL="914400" rtl="0" algn="l">
              <a:lnSpc>
                <a:spcPct val="105000"/>
              </a:lnSpc>
              <a:spcBef>
                <a:spcPts val="0"/>
              </a:spcBef>
              <a:spcAft>
                <a:spcPts val="0"/>
              </a:spcAft>
              <a:buSzPts val="1700"/>
              <a:buChar char="○"/>
            </a:pPr>
            <a:r>
              <a:rPr lang="en" sz="1700"/>
              <a:t>fosters collaboration that is comparable to in-person interaction something that is not possible with a smartphone or tablet by itself. </a:t>
            </a:r>
            <a:endParaRPr sz="1700"/>
          </a:p>
        </p:txBody>
      </p:sp>
      <p:sp>
        <p:nvSpPr>
          <p:cNvPr id="162" name="Google Shape;162;p19"/>
          <p:cNvSpPr txBox="1"/>
          <p:nvPr>
            <p:ph type="title"/>
          </p:nvPr>
        </p:nvSpPr>
        <p:spPr>
          <a:xfrm>
            <a:off x="819150" y="845600"/>
            <a:ext cx="7505700" cy="67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50">
                <a:solidFill>
                  <a:srgbClr val="333333"/>
                </a:solidFill>
                <a:highlight>
                  <a:srgbClr val="FFFFFF"/>
                </a:highlight>
                <a:latin typeface="Arial"/>
                <a:ea typeface="Arial"/>
                <a:cs typeface="Arial"/>
                <a:sym typeface="Arial"/>
              </a:rPr>
              <a:t>RTU’s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idx="1" type="body"/>
          </p:nvPr>
        </p:nvSpPr>
        <p:spPr>
          <a:xfrm>
            <a:off x="796325" y="626625"/>
            <a:ext cx="7528500" cy="557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2225"/>
              <a:t>Examples of  RTUs in the market </a:t>
            </a:r>
            <a:endParaRPr sz="2225"/>
          </a:p>
          <a:p>
            <a:pPr indent="0" lvl="0" marL="0" rtl="0" algn="l">
              <a:lnSpc>
                <a:spcPct val="95000"/>
              </a:lnSpc>
              <a:spcBef>
                <a:spcPts val="1200"/>
              </a:spcBef>
              <a:spcAft>
                <a:spcPts val="1200"/>
              </a:spcAft>
              <a:buSzPts val="275"/>
              <a:buNone/>
            </a:pPr>
            <a:r>
              <a:t/>
            </a:r>
            <a:endParaRPr sz="2225"/>
          </a:p>
        </p:txBody>
      </p:sp>
      <p:pic>
        <p:nvPicPr>
          <p:cNvPr id="168" name="Google Shape;168;p20"/>
          <p:cNvPicPr preferRelativeResize="0"/>
          <p:nvPr/>
        </p:nvPicPr>
        <p:blipFill>
          <a:blip r:embed="rId3">
            <a:alphaModFix/>
          </a:blip>
          <a:stretch>
            <a:fillRect/>
          </a:stretch>
        </p:blipFill>
        <p:spPr>
          <a:xfrm>
            <a:off x="2453788" y="1184025"/>
            <a:ext cx="4236420" cy="365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500"/>
              </a:spcBef>
              <a:spcAft>
                <a:spcPts val="0"/>
              </a:spcAft>
              <a:buNone/>
            </a:pPr>
            <a:r>
              <a:rPr lang="en" sz="2250">
                <a:solidFill>
                  <a:srgbClr val="333333"/>
                </a:solidFill>
                <a:highlight>
                  <a:srgbClr val="FFFFFF"/>
                </a:highlight>
                <a:latin typeface="Arial"/>
                <a:ea typeface="Arial"/>
                <a:cs typeface="Arial"/>
                <a:sym typeface="Arial"/>
              </a:rPr>
              <a:t>                  WHAT IS THE BASS MODEL?</a:t>
            </a:r>
            <a:endParaRPr sz="22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
        <p:nvSpPr>
          <p:cNvPr id="174" name="Google Shape;174;p21"/>
          <p:cNvSpPr txBox="1"/>
          <p:nvPr>
            <p:ph idx="1" type="body"/>
          </p:nvPr>
        </p:nvSpPr>
        <p:spPr>
          <a:xfrm>
            <a:off x="819150" y="1684050"/>
            <a:ext cx="7505700" cy="2754600"/>
          </a:xfrm>
          <a:prstGeom prst="rect">
            <a:avLst/>
          </a:prstGeom>
        </p:spPr>
        <p:txBody>
          <a:bodyPr anchorCtr="0" anchor="t" bIns="91425" lIns="91425" spcFirstLastPara="1" rIns="91425" wrap="square" tIns="91425">
            <a:normAutofit fontScale="25000" lnSpcReduction="20000"/>
          </a:bodyPr>
          <a:lstStyle/>
          <a:p>
            <a:pPr indent="-336550" lvl="0" marL="457200" rtl="0" algn="just">
              <a:lnSpc>
                <a:spcPct val="200000"/>
              </a:lnSpc>
              <a:spcBef>
                <a:spcPts val="1200"/>
              </a:spcBef>
              <a:spcAft>
                <a:spcPts val="0"/>
              </a:spcAft>
              <a:buClr>
                <a:srgbClr val="000000"/>
              </a:buClr>
              <a:buSzPct val="100000"/>
              <a:buChar char="●"/>
            </a:pPr>
            <a:r>
              <a:rPr lang="en" sz="6800">
                <a:solidFill>
                  <a:srgbClr val="000000"/>
                </a:solidFill>
                <a:highlight>
                  <a:srgbClr val="FFFFFF"/>
                </a:highlight>
              </a:rPr>
              <a:t>The Bass model was originated by marketing professor Frank Bass. It is used to predict new product diffusion patterns. </a:t>
            </a:r>
            <a:endParaRPr sz="6800">
              <a:solidFill>
                <a:srgbClr val="000000"/>
              </a:solidFill>
              <a:highlight>
                <a:srgbClr val="FFFFFF"/>
              </a:highlight>
            </a:endParaRPr>
          </a:p>
          <a:p>
            <a:pPr indent="-336550" lvl="0" marL="457200" rtl="0" algn="just">
              <a:lnSpc>
                <a:spcPct val="200000"/>
              </a:lnSpc>
              <a:spcBef>
                <a:spcPts val="0"/>
              </a:spcBef>
              <a:spcAft>
                <a:spcPts val="0"/>
              </a:spcAft>
              <a:buClr>
                <a:srgbClr val="000000"/>
              </a:buClr>
              <a:buSzPct val="100000"/>
              <a:buChar char="●"/>
            </a:pPr>
            <a:r>
              <a:rPr lang="en" sz="6800">
                <a:solidFill>
                  <a:srgbClr val="000000"/>
                </a:solidFill>
                <a:highlight>
                  <a:srgbClr val="FFFFFF"/>
                </a:highlight>
              </a:rPr>
              <a:t>a mathematical model to predict new product adoption patterns adopted in a market.</a:t>
            </a:r>
            <a:endParaRPr sz="6800">
              <a:solidFill>
                <a:srgbClr val="000000"/>
              </a:solidFill>
              <a:highlight>
                <a:srgbClr val="FFFFFF"/>
              </a:highlight>
            </a:endParaRPr>
          </a:p>
          <a:p>
            <a:pPr indent="-336550" lvl="0" marL="457200" rtl="0" algn="just">
              <a:lnSpc>
                <a:spcPct val="200000"/>
              </a:lnSpc>
              <a:spcBef>
                <a:spcPts val="0"/>
              </a:spcBef>
              <a:spcAft>
                <a:spcPts val="0"/>
              </a:spcAft>
              <a:buClr>
                <a:srgbClr val="000000"/>
              </a:buClr>
              <a:buSzPct val="100000"/>
              <a:buChar char="●"/>
            </a:pPr>
            <a:r>
              <a:rPr lang="en" sz="6800">
                <a:solidFill>
                  <a:srgbClr val="000000"/>
                </a:solidFill>
                <a:highlight>
                  <a:srgbClr val="FFFFFF"/>
                </a:highlight>
              </a:rPr>
              <a:t>There are two key parameters in the Bass model - usually called </a:t>
            </a:r>
            <a:r>
              <a:rPr i="1" lang="en" sz="6800">
                <a:solidFill>
                  <a:srgbClr val="000000"/>
                </a:solidFill>
                <a:highlight>
                  <a:srgbClr val="FFFFFF"/>
                </a:highlight>
              </a:rPr>
              <a:t>p</a:t>
            </a:r>
            <a:r>
              <a:rPr lang="en" sz="6800">
                <a:solidFill>
                  <a:srgbClr val="000000"/>
                </a:solidFill>
                <a:highlight>
                  <a:srgbClr val="FFFFFF"/>
                </a:highlight>
              </a:rPr>
              <a:t>, and </a:t>
            </a:r>
            <a:r>
              <a:rPr i="1" lang="en" sz="6800">
                <a:solidFill>
                  <a:srgbClr val="000000"/>
                </a:solidFill>
                <a:highlight>
                  <a:srgbClr val="FFFFFF"/>
                </a:highlight>
              </a:rPr>
              <a:t>q</a:t>
            </a:r>
            <a:r>
              <a:rPr lang="en" sz="6800">
                <a:solidFill>
                  <a:srgbClr val="000000"/>
                </a:solidFill>
                <a:highlight>
                  <a:srgbClr val="FFFFFF"/>
                </a:highlight>
              </a:rPr>
              <a:t>. </a:t>
            </a:r>
            <a:br>
              <a:rPr lang="en" sz="6800">
                <a:solidFill>
                  <a:srgbClr val="000000"/>
                </a:solidFill>
                <a:highlight>
                  <a:srgbClr val="FFFFFF"/>
                </a:highlight>
              </a:rPr>
            </a:br>
            <a:br>
              <a:rPr lang="en" sz="6800">
                <a:solidFill>
                  <a:srgbClr val="000000"/>
                </a:solidFill>
                <a:highlight>
                  <a:srgbClr val="FFFFFF"/>
                </a:highlight>
              </a:rPr>
            </a:br>
            <a:br>
              <a:rPr lang="en" sz="1350">
                <a:solidFill>
                  <a:srgbClr val="000000"/>
                </a:solidFill>
                <a:highlight>
                  <a:srgbClr val="FFFFFF"/>
                </a:highlight>
                <a:latin typeface="Times New Roman"/>
                <a:ea typeface="Times New Roman"/>
                <a:cs typeface="Times New Roman"/>
                <a:sym typeface="Times New Roman"/>
              </a:rPr>
            </a:br>
            <a:endParaRPr sz="13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