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dcc87ba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dcc87ba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dcc87ba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dcc87ba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dcc87ba0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dcc87ba0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8bc0f8e02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8bc0f8e02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believe this is a decent strategy for Netlink Connector 10L because the Palm v3 is the only other pda that allows the wireless capability of voice and data connection. However they are negatively correlated with style so it might be a good strategy to improve that in the eye of the consumers because many customers value style as an important attribute. Also they are pretty much uncorrelated with value, probably because people see little value in buying a cell phone and a wireless PDA. Thus, I think they need to capitalize on its ability to integrate data and cell phone technology as one. I would market it as an upgraded Cell Phone service, that would also increase their value perception which they are uncorrelated with. Thus, the connector could be marketed as a cell phone that has more value. Also they might be able to curb some customers who have or are interested in buy a phone but think it too expensive.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bc0f8e02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8bc0f8e02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believe this is a decent strategy for Netlink Connector 10L because the Palm v3 is the only other pda that allows the wireless capability of voice and data connection. However they are negatively correlated with style so it might be a good strategy to improve that in the eye of the consumers because many customers value style as an important attribute. Also they are pretty much uncorrelated with value, probably because people see little value in buying a cell phone and a wireless PDA. Thus, I think they need to capitalize on its ability to integrate data and cell phone technology as one. I would market it as an upgraded Cell Phone service, that would also increase their value perception which they are uncorrelated with. Thus, the connector could be marketed as a cell phone that has more value. Also they might be able to curb some customers who have or are interested in buy a phone but think it too expensive.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bc0f8e02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8bc0f8e02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believe this is a decent strategy for Netlink Connector 10L because the Palm v3 is the only other pda that allows the wireless capability of voice and data connection. However they are negatively correlated with style so it might be a good strategy to improve that in the eye of the consumers because many customers value style as an important attribute. Also they are pretty much uncorrelated with value, probably because people see little value in buying a cell phone and a wireless PDA. Thus, I think they need to capitalize on its ability to integrate data and cell phone technology as one. I would market it as an upgraded Cell Phone service, that would also increase their value perception which they are uncorrelated with. Thus, the connector could be marketed as a cell phone that has more value. Also they might be able to curb some customers who have or are interested in buy a phone but think it too expensive.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bc0f8e02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8bc0f8e02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believe this is a decent strategy for Netlink Connector 10L because the Palm v3 is the only other pda that allows the wireless capability of voice and data connection. However they are negatively correlated with style so it might be a good strategy to improve that in the eye of the consumers because many customers value style as an important attribute. Also they are pretty much uncorrelated with value, probably because people see little value in buying a cell phone and a wireless PDA. Thus, I think they need to capitalize on its ability to integrate data and cell phone technology as one. I would market it as an upgraded Cell Phone service, that would also increase their value perception which they are uncorrelated with. Thus, the connector could be marketed as a cell phone that has more value. Also they might be able to curb some customers who have or are interested in buy a phone but think it too expensive.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bc0f8e02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bc0f8e02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Conector 10L is definitely closest to segment 3 but  it seems like people only value it because of the data entry and connectivity, However, preference and value iis not far from segment 3 and I think it would be benefit if netlink market the connector as an upgraded cell phone, and could curn more customer based on preference, and value, since it would cost the same but you would get more features.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bc0f8e02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8bc0f8e02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Conector 10L is definitely closest to segment 3 but  it seems like people only value it because of the data entry and connectivity, However, preference and value iis not far from segment 3 and I think it would be benefit if netlink market the connector as an upgraded cell phone, and could curn more customer based on preference, and value, since it would cost the same but you would get more features.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dcc87ba0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dcc87ba0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b46f310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b46f310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4dcc87ba0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4dcc87ba0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4dcc87ba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4dcc87ba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8b850f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88b850f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Question 4: Are there any changes to the features of Connector model L1 (prototype) that should be considered?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Improve  internet access, increasing memory and making it more stylish</a:t>
            </a:r>
            <a:r>
              <a:rPr lang="en">
                <a:solidFill>
                  <a:schemeClr val="dk1"/>
                </a:solidFill>
              </a:rPr>
              <a:t> Because the majority of the customers surveyed put a lot of value in these attributes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the connector is not far from being associated with value and preference so it would not take as much work to strengthen that association.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it could think about positioning itself as having internet access, increasing memory and making it more stylish. All three of those attributes will help them position themselves as more attractive to the market  because those attributes are important to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8b850f5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8b850f5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bc0f8e02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bc0f8e02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89e4258e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89e4258e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88b850f5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88b850f5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8bc0f8e02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8bc0f8e02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8b850f5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8b850f5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dcc87ba0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4dcc87ba0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dcc87ba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dcc87ba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digital assistants - help people </a:t>
            </a:r>
            <a:r>
              <a:rPr lang="en"/>
              <a:t>manage their contacts, emails, and could access certain web pages through the internet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b46f31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b46f31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Netlink hopes that with the introduction of its Connector wireless access will rise above mere geek appeal. The planned Connector 10L model will have the following features:</a:t>
            </a:r>
            <a:endParaRPr/>
          </a:p>
          <a:p>
            <a:pPr indent="0" lvl="0" marL="0" rtl="0" algn="l">
              <a:spcBef>
                <a:spcPts val="0"/>
              </a:spcBef>
              <a:spcAft>
                <a:spcPts val="0"/>
              </a:spcAft>
              <a:buClr>
                <a:schemeClr val="dk1"/>
              </a:buClr>
              <a:buSzPts val="1100"/>
              <a:buFont typeface="Arial"/>
              <a:buNone/>
            </a:pPr>
            <a:r>
              <a:rPr lang="en"/>
              <a:t>True wireless connectivity, or the ability to instantly send and receive voice and data at any time (including for usage as a cell phone, e-mail, etc.),</a:t>
            </a:r>
            <a:endParaRPr/>
          </a:p>
          <a:p>
            <a:pPr indent="0" lvl="0" marL="0" rtl="0" algn="l">
              <a:spcBef>
                <a:spcPts val="0"/>
              </a:spcBef>
              <a:spcAft>
                <a:spcPts val="0"/>
              </a:spcAft>
              <a:buClr>
                <a:schemeClr val="dk1"/>
              </a:buClr>
              <a:buSzPts val="1100"/>
              <a:buFont typeface="Arial"/>
              <a:buNone/>
            </a:pPr>
            <a:r>
              <a:rPr lang="en"/>
              <a:t>Voice-recognition software and voice-recording equipment.</a:t>
            </a:r>
            <a:endParaRPr/>
          </a:p>
          <a:p>
            <a:pPr indent="0" lvl="0" marL="0" rtl="0" algn="l">
              <a:spcBef>
                <a:spcPts val="0"/>
              </a:spcBef>
              <a:spcAft>
                <a:spcPts val="0"/>
              </a:spcAft>
              <a:buClr>
                <a:schemeClr val="dk1"/>
              </a:buClr>
              <a:buSzPts val="1100"/>
              <a:buFont typeface="Arial"/>
              <a:buNone/>
            </a:pPr>
            <a:r>
              <a:rPr lang="en"/>
              <a:t>Monochrome, lighted display; $20 will get you a clip-on that fastens to the monitor and makes the display larger.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dcc87ba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dcc87ba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dcc87ba0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dcc87ba0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bc0f8e0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bc0f8e0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8b850f5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8b850f5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dcc87ba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dcc87ba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18500" y="509125"/>
            <a:ext cx="6305400" cy="77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CASE STUDY ANALYSIS 2</a:t>
            </a:r>
            <a:endParaRPr/>
          </a:p>
        </p:txBody>
      </p:sp>
      <p:sp>
        <p:nvSpPr>
          <p:cNvPr id="278" name="Google Shape;278;p13"/>
          <p:cNvSpPr txBox="1"/>
          <p:nvPr>
            <p:ph idx="1" type="subTitle"/>
          </p:nvPr>
        </p:nvSpPr>
        <p:spPr>
          <a:xfrm>
            <a:off x="1227125" y="1409900"/>
            <a:ext cx="6553500" cy="28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Positioning the Connector 2001</a:t>
            </a:r>
            <a:endParaRPr b="1" sz="2700"/>
          </a:p>
          <a:p>
            <a:pPr indent="0" lvl="0" marL="0" rtl="0" algn="l">
              <a:spcBef>
                <a:spcPts val="0"/>
              </a:spcBef>
              <a:spcAft>
                <a:spcPts val="0"/>
              </a:spcAft>
              <a:buNone/>
            </a:pPr>
            <a:r>
              <a:rPr lang="en" sz="2700"/>
              <a:t>                                               – </a:t>
            </a:r>
            <a:r>
              <a:rPr b="1" lang="en" sz="2700"/>
              <a:t>By Group 3</a:t>
            </a:r>
            <a:r>
              <a:rPr lang="en" sz="2700"/>
              <a:t> </a:t>
            </a:r>
            <a:endParaRPr sz="2700"/>
          </a:p>
          <a:p>
            <a:pPr indent="0" lvl="0" marL="0" rtl="0" algn="l">
              <a:spcBef>
                <a:spcPts val="0"/>
              </a:spcBef>
              <a:spcAft>
                <a:spcPts val="0"/>
              </a:spcAft>
              <a:buNone/>
            </a:pPr>
            <a:r>
              <a:t/>
            </a:r>
            <a:endParaRPr b="1" sz="2700"/>
          </a:p>
          <a:p>
            <a:pPr indent="0" lvl="0" marL="0" rtl="0" algn="l">
              <a:spcBef>
                <a:spcPts val="0"/>
              </a:spcBef>
              <a:spcAft>
                <a:spcPts val="0"/>
              </a:spcAft>
              <a:buNone/>
            </a:pPr>
            <a:r>
              <a:t/>
            </a:r>
            <a:endParaRPr b="1" sz="2700"/>
          </a:p>
          <a:p>
            <a:pPr indent="0" lvl="0" marL="0" rtl="0" algn="l">
              <a:spcBef>
                <a:spcPts val="0"/>
              </a:spcBef>
              <a:spcAft>
                <a:spcPts val="0"/>
              </a:spcAft>
              <a:buNone/>
            </a:pPr>
            <a:r>
              <a:rPr b="1" lang="en" sz="2700"/>
              <a:t>Evan D, Thanvitha K, Jeevan Gowda, Nanditha K, Adrian Vasquez</a:t>
            </a:r>
            <a:endParaRPr b="1"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pic>
        <p:nvPicPr>
          <p:cNvPr id="337" name="Google Shape;337;p22"/>
          <p:cNvPicPr preferRelativeResize="0"/>
          <p:nvPr/>
        </p:nvPicPr>
        <p:blipFill>
          <a:blip r:embed="rId3">
            <a:alphaModFix/>
          </a:blip>
          <a:stretch>
            <a:fillRect/>
          </a:stretch>
        </p:blipFill>
        <p:spPr>
          <a:xfrm>
            <a:off x="2459801" y="1120025"/>
            <a:ext cx="4049924" cy="402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pic>
        <p:nvPicPr>
          <p:cNvPr id="343" name="Google Shape;343;p23"/>
          <p:cNvPicPr preferRelativeResize="0"/>
          <p:nvPr/>
        </p:nvPicPr>
        <p:blipFill>
          <a:blip r:embed="rId3">
            <a:alphaModFix/>
          </a:blip>
          <a:stretch>
            <a:fillRect/>
          </a:stretch>
        </p:blipFill>
        <p:spPr>
          <a:xfrm>
            <a:off x="2488413" y="1065875"/>
            <a:ext cx="4167176" cy="4077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pic>
        <p:nvPicPr>
          <p:cNvPr id="349" name="Google Shape;349;p24"/>
          <p:cNvPicPr preferRelativeResize="0"/>
          <p:nvPr/>
        </p:nvPicPr>
        <p:blipFill>
          <a:blip r:embed="rId3">
            <a:alphaModFix/>
          </a:blip>
          <a:stretch>
            <a:fillRect/>
          </a:stretch>
        </p:blipFill>
        <p:spPr>
          <a:xfrm>
            <a:off x="1895326" y="1241050"/>
            <a:ext cx="5942776" cy="3597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2</a:t>
            </a:r>
            <a:r>
              <a:rPr b="0" lang="en" sz="1100">
                <a:solidFill>
                  <a:srgbClr val="000000"/>
                </a:solidFill>
                <a:latin typeface="Arial"/>
                <a:ea typeface="Arial"/>
                <a:cs typeface="Arial"/>
                <a:sym typeface="Arial"/>
              </a:rPr>
              <a:t> </a:t>
            </a:r>
            <a:endParaRPr/>
          </a:p>
        </p:txBody>
      </p:sp>
      <p:sp>
        <p:nvSpPr>
          <p:cNvPr id="355" name="Google Shape;355;p25"/>
          <p:cNvSpPr txBox="1"/>
          <p:nvPr>
            <p:ph idx="1" type="body"/>
          </p:nvPr>
        </p:nvSpPr>
        <p:spPr>
          <a:xfrm>
            <a:off x="926225" y="1940800"/>
            <a:ext cx="7567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Marketing Claim: “Connector as a </a:t>
            </a:r>
            <a:r>
              <a:rPr b="1" lang="en" sz="2000">
                <a:solidFill>
                  <a:srgbClr val="000000"/>
                </a:solidFill>
                <a:highlight>
                  <a:srgbClr val="FFFF00"/>
                </a:highlight>
                <a:latin typeface="Arial"/>
                <a:ea typeface="Arial"/>
                <a:cs typeface="Arial"/>
                <a:sym typeface="Arial"/>
              </a:rPr>
              <a:t>sleek</a:t>
            </a:r>
            <a:r>
              <a:rPr b="1" lang="en" sz="2000">
                <a:solidFill>
                  <a:srgbClr val="000000"/>
                </a:solidFill>
                <a:latin typeface="Arial"/>
                <a:ea typeface="Arial"/>
                <a:cs typeface="Arial"/>
                <a:sym typeface="Arial"/>
              </a:rPr>
              <a:t> </a:t>
            </a:r>
            <a:r>
              <a:rPr b="1" lang="en" sz="2000">
                <a:solidFill>
                  <a:srgbClr val="000000"/>
                </a:solidFill>
                <a:highlight>
                  <a:srgbClr val="00FF00"/>
                </a:highlight>
                <a:latin typeface="Arial"/>
                <a:ea typeface="Arial"/>
                <a:cs typeface="Arial"/>
                <a:sym typeface="Arial"/>
              </a:rPr>
              <a:t>handheld</a:t>
            </a:r>
            <a:r>
              <a:rPr lang="en" sz="2000">
                <a:solidFill>
                  <a:srgbClr val="000000"/>
                </a:solidFill>
                <a:latin typeface="Arial"/>
                <a:ea typeface="Arial"/>
                <a:cs typeface="Arial"/>
                <a:sym typeface="Arial"/>
              </a:rPr>
              <a:t> device </a:t>
            </a:r>
            <a:r>
              <a:rPr b="1" lang="en" sz="2000">
                <a:solidFill>
                  <a:srgbClr val="000000"/>
                </a:solidFill>
                <a:highlight>
                  <a:srgbClr val="FF00FF"/>
                </a:highlight>
                <a:latin typeface="Arial"/>
                <a:ea typeface="Arial"/>
                <a:cs typeface="Arial"/>
                <a:sym typeface="Arial"/>
              </a:rPr>
              <a:t>for people always on the go</a:t>
            </a:r>
            <a:r>
              <a:rPr lang="en" sz="2000">
                <a:solidFill>
                  <a:srgbClr val="000000"/>
                </a:solidFill>
                <a:latin typeface="Arial"/>
                <a:ea typeface="Arial"/>
                <a:cs typeface="Arial"/>
                <a:sym typeface="Arial"/>
              </a:rPr>
              <a:t>, which is a </a:t>
            </a:r>
            <a:r>
              <a:rPr b="1" lang="en" sz="2000">
                <a:solidFill>
                  <a:srgbClr val="000000"/>
                </a:solidFill>
                <a:highlight>
                  <a:srgbClr val="00FFFF"/>
                </a:highlight>
                <a:latin typeface="Arial"/>
                <a:ea typeface="Arial"/>
                <a:cs typeface="Arial"/>
                <a:sym typeface="Arial"/>
              </a:rPr>
              <a:t>better valued alternative</a:t>
            </a:r>
            <a:r>
              <a:rPr lang="en" sz="2000">
                <a:solidFill>
                  <a:srgbClr val="000000"/>
                </a:solidFill>
                <a:latin typeface="Arial"/>
                <a:ea typeface="Arial"/>
                <a:cs typeface="Arial"/>
                <a:sym typeface="Arial"/>
              </a:rPr>
              <a:t> to other wireless PDAs in the market, as it supposedly also relieves its owner of the need for an additional cellular phone”</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61" name="Google Shape;361;p26"/>
          <p:cNvSpPr txBox="1"/>
          <p:nvPr>
            <p:ph idx="1" type="body"/>
          </p:nvPr>
        </p:nvSpPr>
        <p:spPr>
          <a:xfrm>
            <a:off x="1175700" y="19703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Marketing Claim: “Connector as a </a:t>
            </a:r>
            <a:r>
              <a:rPr b="1" lang="en" sz="1600">
                <a:solidFill>
                  <a:srgbClr val="000000"/>
                </a:solidFill>
                <a:highlight>
                  <a:srgbClr val="FFFF00"/>
                </a:highlight>
                <a:latin typeface="Arial"/>
                <a:ea typeface="Arial"/>
                <a:cs typeface="Arial"/>
                <a:sym typeface="Arial"/>
              </a:rPr>
              <a:t>sleek</a:t>
            </a:r>
            <a:r>
              <a:rPr b="1" lang="en" sz="1600">
                <a:solidFill>
                  <a:srgbClr val="000000"/>
                </a:solidFill>
                <a:latin typeface="Arial"/>
                <a:ea typeface="Arial"/>
                <a:cs typeface="Arial"/>
                <a:sym typeface="Arial"/>
              </a:rPr>
              <a:t> </a:t>
            </a:r>
            <a:r>
              <a:rPr b="1" lang="en" sz="1600">
                <a:solidFill>
                  <a:srgbClr val="000000"/>
                </a:solidFill>
                <a:highlight>
                  <a:srgbClr val="00FF00"/>
                </a:highlight>
                <a:latin typeface="Arial"/>
                <a:ea typeface="Arial"/>
                <a:cs typeface="Arial"/>
                <a:sym typeface="Arial"/>
              </a:rPr>
              <a:t>handheld</a:t>
            </a:r>
            <a:r>
              <a:rPr lang="en" sz="1600">
                <a:solidFill>
                  <a:srgbClr val="000000"/>
                </a:solidFill>
                <a:latin typeface="Arial"/>
                <a:ea typeface="Arial"/>
                <a:cs typeface="Arial"/>
                <a:sym typeface="Arial"/>
              </a:rPr>
              <a:t> device </a:t>
            </a:r>
            <a:r>
              <a:rPr b="1" lang="en" sz="1600">
                <a:solidFill>
                  <a:srgbClr val="000000"/>
                </a:solidFill>
                <a:highlight>
                  <a:srgbClr val="FF00FF"/>
                </a:highlight>
                <a:latin typeface="Arial"/>
                <a:ea typeface="Arial"/>
                <a:cs typeface="Arial"/>
                <a:sym typeface="Arial"/>
              </a:rPr>
              <a:t>for people always on the go</a:t>
            </a:r>
            <a:r>
              <a:rPr lang="en" sz="1600">
                <a:solidFill>
                  <a:srgbClr val="000000"/>
                </a:solidFill>
                <a:latin typeface="Arial"/>
                <a:ea typeface="Arial"/>
                <a:cs typeface="Arial"/>
                <a:sym typeface="Arial"/>
              </a:rPr>
              <a:t>, which is a </a:t>
            </a:r>
            <a:r>
              <a:rPr b="1" lang="en" sz="1600">
                <a:solidFill>
                  <a:srgbClr val="000000"/>
                </a:solidFill>
                <a:highlight>
                  <a:srgbClr val="00FFFF"/>
                </a:highlight>
                <a:latin typeface="Arial"/>
                <a:ea typeface="Arial"/>
                <a:cs typeface="Arial"/>
                <a:sym typeface="Arial"/>
              </a:rPr>
              <a:t>better valued alternative</a:t>
            </a:r>
            <a:r>
              <a:rPr lang="en" sz="1600">
                <a:solidFill>
                  <a:srgbClr val="000000"/>
                </a:solidFill>
                <a:latin typeface="Arial"/>
                <a:ea typeface="Arial"/>
                <a:cs typeface="Arial"/>
                <a:sym typeface="Arial"/>
              </a:rPr>
              <a:t> to other wireless PDAs in the market, as it supposedly also relieves its owner of the need for an additional cellular phone”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Relevant</a:t>
            </a:r>
            <a:r>
              <a:rPr lang="en" sz="1600">
                <a:solidFill>
                  <a:srgbClr val="000000"/>
                </a:solidFill>
                <a:latin typeface="Arial"/>
                <a:ea typeface="Arial"/>
                <a:cs typeface="Arial"/>
                <a:sym typeface="Arial"/>
              </a:rPr>
              <a:t> variables: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highlight>
                  <a:srgbClr val="FFFF00"/>
                </a:highlight>
                <a:latin typeface="Arial"/>
                <a:ea typeface="Arial"/>
                <a:cs typeface="Arial"/>
                <a:sym typeface="Arial"/>
              </a:rPr>
              <a:t>Stylishness 		</a:t>
            </a:r>
            <a:r>
              <a:rPr lang="en" sz="1600">
                <a:solidFill>
                  <a:srgbClr val="000000"/>
                </a:solidFill>
                <a:highlight>
                  <a:srgbClr val="00FF00"/>
                </a:highlight>
                <a:latin typeface="Arial"/>
                <a:ea typeface="Arial"/>
                <a:cs typeface="Arial"/>
                <a:sym typeface="Arial"/>
              </a:rPr>
              <a:t>Light _weight 		</a:t>
            </a:r>
            <a:r>
              <a:rPr lang="en" sz="1600">
                <a:solidFill>
                  <a:srgbClr val="000000"/>
                </a:solidFill>
                <a:highlight>
                  <a:srgbClr val="FF00FF"/>
                </a:highlight>
                <a:latin typeface="Arial"/>
                <a:ea typeface="Arial"/>
                <a:cs typeface="Arial"/>
                <a:sym typeface="Arial"/>
              </a:rPr>
              <a:t>Connectivity		</a:t>
            </a:r>
            <a:r>
              <a:rPr lang="en" sz="1600">
                <a:solidFill>
                  <a:srgbClr val="000000"/>
                </a:solidFill>
                <a:highlight>
                  <a:srgbClr val="00FFFF"/>
                </a:highlight>
                <a:latin typeface="Arial"/>
                <a:ea typeface="Arial"/>
                <a:cs typeface="Arial"/>
                <a:sym typeface="Arial"/>
              </a:rPr>
              <a:t>Value</a:t>
            </a:r>
            <a:endParaRPr sz="1600">
              <a:solidFill>
                <a:srgbClr val="000000"/>
              </a:solidFill>
              <a:highlight>
                <a:srgbClr val="00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67" name="Google Shape;367;p27"/>
          <p:cNvSpPr txBox="1"/>
          <p:nvPr>
            <p:ph idx="1" type="body"/>
          </p:nvPr>
        </p:nvSpPr>
        <p:spPr>
          <a:xfrm>
            <a:off x="1175700" y="19703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How does the Connector 10L Measure on these Variables?</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p:txBody>
      </p:sp>
      <p:pic>
        <p:nvPicPr>
          <p:cNvPr id="368" name="Google Shape;368;p27"/>
          <p:cNvPicPr preferRelativeResize="0"/>
          <p:nvPr/>
        </p:nvPicPr>
        <p:blipFill>
          <a:blip r:embed="rId3">
            <a:alphaModFix/>
          </a:blip>
          <a:stretch>
            <a:fillRect/>
          </a:stretch>
        </p:blipFill>
        <p:spPr>
          <a:xfrm>
            <a:off x="887750" y="2674400"/>
            <a:ext cx="7368500" cy="137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74" name="Google Shape;374;p28"/>
          <p:cNvSpPr txBox="1"/>
          <p:nvPr>
            <p:ph idx="1" type="body"/>
          </p:nvPr>
        </p:nvSpPr>
        <p:spPr>
          <a:xfrm>
            <a:off x="1175700" y="1970350"/>
            <a:ext cx="7030500" cy="2541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Font typeface="Arial"/>
              <a:buChar char="●"/>
            </a:pPr>
            <a:r>
              <a:rPr lang="en" sz="2600">
                <a:solidFill>
                  <a:srgbClr val="000000"/>
                </a:solidFill>
                <a:latin typeface="Arial"/>
                <a:ea typeface="Arial"/>
                <a:cs typeface="Arial"/>
                <a:sym typeface="Arial"/>
              </a:rPr>
              <a:t>Is the marketing statement a valid claim?</a:t>
            </a:r>
            <a:endParaRPr sz="2600">
              <a:solidFill>
                <a:srgbClr val="000000"/>
              </a:solidFill>
              <a:latin typeface="Arial"/>
              <a:ea typeface="Arial"/>
              <a:cs typeface="Arial"/>
              <a:sym typeface="Arial"/>
            </a:endParaRPr>
          </a:p>
          <a:p>
            <a:pPr indent="-393700" lvl="1" marL="914400" rtl="0" algn="l">
              <a:spcBef>
                <a:spcPts val="0"/>
              </a:spcBef>
              <a:spcAft>
                <a:spcPts val="0"/>
              </a:spcAft>
              <a:buClr>
                <a:srgbClr val="000000"/>
              </a:buClr>
              <a:buSzPts val="2600"/>
              <a:buFont typeface="Arial"/>
              <a:buChar char="○"/>
            </a:pPr>
            <a:r>
              <a:rPr lang="en" sz="2600">
                <a:solidFill>
                  <a:srgbClr val="000000"/>
                </a:solidFill>
                <a:latin typeface="Arial"/>
                <a:ea typeface="Arial"/>
                <a:cs typeface="Arial"/>
                <a:sym typeface="Arial"/>
              </a:rPr>
              <a:t>Somewhat…</a:t>
            </a:r>
            <a:endParaRPr sz="2600">
              <a:solidFill>
                <a:srgbClr val="000000"/>
              </a:solidFill>
              <a:latin typeface="Arial"/>
              <a:ea typeface="Arial"/>
              <a:cs typeface="Arial"/>
              <a:sym typeface="Arial"/>
            </a:endParaRPr>
          </a:p>
          <a:p>
            <a:pPr indent="-393700" lvl="2" marL="1371600" rtl="0" algn="l">
              <a:spcBef>
                <a:spcPts val="0"/>
              </a:spcBef>
              <a:spcAft>
                <a:spcPts val="0"/>
              </a:spcAft>
              <a:buClr>
                <a:srgbClr val="000000"/>
              </a:buClr>
              <a:buSzPts val="2600"/>
              <a:buFont typeface="Arial"/>
              <a:buChar char="■"/>
            </a:pPr>
            <a:r>
              <a:rPr lang="en" sz="2600">
                <a:solidFill>
                  <a:srgbClr val="000000"/>
                </a:solidFill>
                <a:latin typeface="Arial"/>
                <a:ea typeface="Arial"/>
                <a:cs typeface="Arial"/>
                <a:sym typeface="Arial"/>
              </a:rPr>
              <a:t>The Connector fails to deliver on 2/4 claims.</a:t>
            </a:r>
            <a:endParaRPr sz="2600">
              <a:solidFill>
                <a:srgbClr val="000000"/>
              </a:solidFill>
              <a:latin typeface="Arial"/>
              <a:ea typeface="Arial"/>
              <a:cs typeface="Arial"/>
              <a:sym typeface="Arial"/>
            </a:endParaRPr>
          </a:p>
          <a:p>
            <a:pPr indent="-393700" lvl="2" marL="1371600" rtl="0" algn="l">
              <a:spcBef>
                <a:spcPts val="0"/>
              </a:spcBef>
              <a:spcAft>
                <a:spcPts val="0"/>
              </a:spcAft>
              <a:buClr>
                <a:srgbClr val="000000"/>
              </a:buClr>
              <a:buSzPts val="2600"/>
              <a:buFont typeface="Arial"/>
              <a:buChar char="■"/>
            </a:pPr>
            <a:r>
              <a:rPr lang="en" sz="2600">
                <a:solidFill>
                  <a:srgbClr val="000000"/>
                </a:solidFill>
                <a:latin typeface="Arial"/>
                <a:ea typeface="Arial"/>
                <a:cs typeface="Arial"/>
                <a:sym typeface="Arial"/>
              </a:rPr>
              <a:t>Delivers well on Connectivity</a:t>
            </a:r>
            <a:endParaRPr sz="26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00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3: Distinct Segments</a:t>
            </a:r>
            <a:endParaRPr/>
          </a:p>
        </p:txBody>
      </p:sp>
      <p:sp>
        <p:nvSpPr>
          <p:cNvPr id="380" name="Google Shape;380;p29"/>
          <p:cNvSpPr txBox="1"/>
          <p:nvPr>
            <p:ph idx="1" type="body"/>
          </p:nvPr>
        </p:nvSpPr>
        <p:spPr>
          <a:xfrm>
            <a:off x="364575" y="1990050"/>
            <a:ext cx="4098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Segment 1 </a:t>
            </a:r>
            <a:r>
              <a:rPr lang="en" sz="1700">
                <a:solidFill>
                  <a:srgbClr val="000000"/>
                </a:solidFill>
                <a:latin typeface="Arial"/>
                <a:ea typeface="Arial"/>
                <a:cs typeface="Arial"/>
                <a:sym typeface="Arial"/>
              </a:rPr>
              <a:t> third party, light weight</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rPr b="1" lang="en" sz="1700">
                <a:solidFill>
                  <a:srgbClr val="000000"/>
                </a:solidFill>
                <a:latin typeface="Arial"/>
                <a:ea typeface="Arial"/>
                <a:cs typeface="Arial"/>
                <a:sym typeface="Arial"/>
              </a:rPr>
              <a:t>Segment 2</a:t>
            </a:r>
            <a:r>
              <a:rPr lang="en" sz="1700">
                <a:solidFill>
                  <a:srgbClr val="000000"/>
                </a:solidFill>
                <a:latin typeface="Arial"/>
                <a:ea typeface="Arial"/>
                <a:cs typeface="Arial"/>
                <a:sym typeface="Arial"/>
              </a:rPr>
              <a:t> stylish, multimedia, software, memory, and internet</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rPr b="1" lang="en" sz="1700">
                <a:solidFill>
                  <a:srgbClr val="000000"/>
                </a:solidFill>
                <a:latin typeface="Arial"/>
                <a:ea typeface="Arial"/>
                <a:cs typeface="Arial"/>
                <a:sym typeface="Arial"/>
              </a:rPr>
              <a:t>Segment 3 </a:t>
            </a:r>
            <a:r>
              <a:rPr lang="en" sz="1700">
                <a:solidFill>
                  <a:srgbClr val="000000"/>
                </a:solidFill>
                <a:latin typeface="Arial"/>
                <a:ea typeface="Arial"/>
                <a:cs typeface="Arial"/>
                <a:sym typeface="Arial"/>
              </a:rPr>
              <a:t>connectivity data entry</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b="1" sz="1700">
              <a:solidFill>
                <a:srgbClr val="000000"/>
              </a:solidFill>
              <a:latin typeface="Arial"/>
              <a:ea typeface="Arial"/>
              <a:cs typeface="Arial"/>
              <a:sym typeface="Arial"/>
            </a:endParaRPr>
          </a:p>
        </p:txBody>
      </p:sp>
      <p:pic>
        <p:nvPicPr>
          <p:cNvPr id="381" name="Google Shape;381;p29"/>
          <p:cNvPicPr preferRelativeResize="0"/>
          <p:nvPr/>
        </p:nvPicPr>
        <p:blipFill>
          <a:blip r:embed="rId3">
            <a:alphaModFix/>
          </a:blip>
          <a:stretch>
            <a:fillRect/>
          </a:stretch>
        </p:blipFill>
        <p:spPr>
          <a:xfrm>
            <a:off x="4827677" y="996300"/>
            <a:ext cx="3819826" cy="3697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3: Customer Preference </a:t>
            </a:r>
            <a:endParaRPr/>
          </a:p>
        </p:txBody>
      </p:sp>
      <p:sp>
        <p:nvSpPr>
          <p:cNvPr id="387" name="Google Shape;387;p30"/>
          <p:cNvSpPr txBox="1"/>
          <p:nvPr>
            <p:ph idx="1" type="body"/>
          </p:nvPr>
        </p:nvSpPr>
        <p:spPr>
          <a:xfrm>
            <a:off x="1303800" y="1990050"/>
            <a:ext cx="33597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Memory</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Stylishness</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Internet</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Multimedia</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Monitor</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Softwar</a:t>
            </a:r>
            <a:endParaRPr b="1" sz="1700">
              <a:solidFill>
                <a:srgbClr val="000000"/>
              </a:solidFill>
              <a:latin typeface="Arial"/>
              <a:ea typeface="Arial"/>
              <a:cs typeface="Arial"/>
              <a:sym typeface="Arial"/>
            </a:endParaRPr>
          </a:p>
          <a:p>
            <a:pPr indent="0" lvl="0" marL="0" rtl="0" algn="l">
              <a:spcBef>
                <a:spcPts val="0"/>
              </a:spcBef>
              <a:spcAft>
                <a:spcPts val="0"/>
              </a:spcAft>
              <a:buNone/>
            </a:pPr>
            <a:r>
              <a:t/>
            </a:r>
            <a:endParaRPr b="1" sz="1700">
              <a:solidFill>
                <a:srgbClr val="000000"/>
              </a:solidFill>
              <a:latin typeface="Arial"/>
              <a:ea typeface="Arial"/>
              <a:cs typeface="Arial"/>
              <a:sym typeface="Arial"/>
            </a:endParaRPr>
          </a:p>
        </p:txBody>
      </p:sp>
      <p:pic>
        <p:nvPicPr>
          <p:cNvPr id="388" name="Google Shape;388;p30"/>
          <p:cNvPicPr preferRelativeResize="0"/>
          <p:nvPr/>
        </p:nvPicPr>
        <p:blipFill>
          <a:blip r:embed="rId3">
            <a:alphaModFix/>
          </a:blip>
          <a:stretch>
            <a:fillRect/>
          </a:stretch>
        </p:blipFill>
        <p:spPr>
          <a:xfrm>
            <a:off x="5118425" y="1277925"/>
            <a:ext cx="4025575" cy="3476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4" name="Google Shape;394;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5" name="Google Shape;395;p31"/>
          <p:cNvPicPr preferRelativeResize="0"/>
          <p:nvPr/>
        </p:nvPicPr>
        <p:blipFill>
          <a:blip r:embed="rId3">
            <a:alphaModFix/>
          </a:blip>
          <a:stretch>
            <a:fillRect/>
          </a:stretch>
        </p:blipFill>
        <p:spPr>
          <a:xfrm>
            <a:off x="0" y="334108"/>
            <a:ext cx="9144000" cy="4475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791300" y="1746325"/>
            <a:ext cx="7542900" cy="2785200"/>
          </a:xfrm>
          <a:prstGeom prst="rect">
            <a:avLst/>
          </a:prstGeom>
        </p:spPr>
        <p:txBody>
          <a:bodyPr anchorCtr="0" anchor="t" bIns="91425" lIns="91425" spcFirstLastPara="1" rIns="91425" wrap="square" tIns="91425">
            <a:normAutofit lnSpcReduction="20000"/>
          </a:bodyPr>
          <a:lstStyle/>
          <a:p>
            <a:pPr indent="-341210" lvl="0" marL="457200" rtl="0" algn="l">
              <a:lnSpc>
                <a:spcPct val="115000"/>
              </a:lnSpc>
              <a:spcBef>
                <a:spcPts val="0"/>
              </a:spcBef>
              <a:spcAft>
                <a:spcPts val="0"/>
              </a:spcAft>
              <a:buSzPts val="1773"/>
              <a:buFont typeface="Arial"/>
              <a:buChar char="●"/>
            </a:pPr>
            <a:r>
              <a:rPr lang="en" sz="1773">
                <a:latin typeface="Arial"/>
                <a:ea typeface="Arial"/>
                <a:cs typeface="Arial"/>
                <a:sym typeface="Arial"/>
              </a:rPr>
              <a:t>The Connector, a newly created handheld gadget from Netlink Inc. that combines wireless technology with PDA features, is soon to be released. </a:t>
            </a:r>
            <a:endParaRPr sz="1773">
              <a:latin typeface="Arial"/>
              <a:ea typeface="Arial"/>
              <a:cs typeface="Arial"/>
              <a:sym typeface="Arial"/>
            </a:endParaRPr>
          </a:p>
          <a:p>
            <a:pPr indent="-341210" lvl="0" marL="457200" rtl="0" algn="l">
              <a:lnSpc>
                <a:spcPct val="115000"/>
              </a:lnSpc>
              <a:spcBef>
                <a:spcPts val="0"/>
              </a:spcBef>
              <a:spcAft>
                <a:spcPts val="0"/>
              </a:spcAft>
              <a:buSzPts val="1773"/>
              <a:buFont typeface="Arial"/>
              <a:buChar char="●"/>
            </a:pPr>
            <a:r>
              <a:rPr lang="en" sz="1773">
                <a:latin typeface="Arial"/>
                <a:ea typeface="Arial"/>
                <a:cs typeface="Arial"/>
                <a:sym typeface="Arial"/>
              </a:rPr>
              <a:t>Netlink's first significant product would be the Connector, model version 10L. </a:t>
            </a:r>
            <a:endParaRPr sz="1773">
              <a:latin typeface="Arial"/>
              <a:ea typeface="Arial"/>
              <a:cs typeface="Arial"/>
              <a:sym typeface="Arial"/>
            </a:endParaRPr>
          </a:p>
          <a:p>
            <a:pPr indent="-341210" lvl="0" marL="457200" rtl="0" algn="l">
              <a:lnSpc>
                <a:spcPct val="115000"/>
              </a:lnSpc>
              <a:spcBef>
                <a:spcPts val="0"/>
              </a:spcBef>
              <a:spcAft>
                <a:spcPts val="0"/>
              </a:spcAft>
              <a:buSzPts val="1773"/>
              <a:buFont typeface="Arial"/>
              <a:buChar char="●"/>
            </a:pPr>
            <a:r>
              <a:rPr lang="en" sz="1773">
                <a:latin typeface="Arial"/>
                <a:ea typeface="Arial"/>
                <a:cs typeface="Arial"/>
                <a:sym typeface="Arial"/>
              </a:rPr>
              <a:t>Even though Netlink's management is optimistic about Connector, they are still unsure about the ideal positioning and market for their new products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Heterogeneousness </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32"/>
          <p:cNvPicPr preferRelativeResize="0"/>
          <p:nvPr/>
        </p:nvPicPr>
        <p:blipFill>
          <a:blip r:embed="rId3">
            <a:alphaModFix/>
          </a:blip>
          <a:stretch>
            <a:fillRect/>
          </a:stretch>
        </p:blipFill>
        <p:spPr>
          <a:xfrm>
            <a:off x="4514477" y="1597875"/>
            <a:ext cx="3819826" cy="3697574"/>
          </a:xfrm>
          <a:prstGeom prst="rect">
            <a:avLst/>
          </a:prstGeom>
          <a:noFill/>
          <a:ln>
            <a:noFill/>
          </a:ln>
        </p:spPr>
      </p:pic>
      <p:pic>
        <p:nvPicPr>
          <p:cNvPr id="403" name="Google Shape;403;p32"/>
          <p:cNvPicPr preferRelativeResize="0"/>
          <p:nvPr/>
        </p:nvPicPr>
        <p:blipFill>
          <a:blip r:embed="rId4">
            <a:alphaModFix/>
          </a:blip>
          <a:stretch>
            <a:fillRect/>
          </a:stretch>
        </p:blipFill>
        <p:spPr>
          <a:xfrm>
            <a:off x="696825" y="1691838"/>
            <a:ext cx="3875175" cy="3603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r>
              <a:rPr lang="en"/>
              <a:t>What </a:t>
            </a:r>
            <a:r>
              <a:rPr lang="en"/>
              <a:t>Attributes</a:t>
            </a:r>
            <a:r>
              <a:rPr lang="en"/>
              <a:t> Data would you like to see?</a:t>
            </a:r>
            <a:endParaRPr/>
          </a:p>
        </p:txBody>
      </p:sp>
      <p:sp>
        <p:nvSpPr>
          <p:cNvPr id="409" name="Google Shape;409;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Email</a:t>
            </a:r>
            <a:endParaRPr sz="1600"/>
          </a:p>
          <a:p>
            <a:pPr indent="-330200" lvl="0" marL="457200" rtl="0" algn="l">
              <a:spcBef>
                <a:spcPts val="0"/>
              </a:spcBef>
              <a:spcAft>
                <a:spcPts val="0"/>
              </a:spcAft>
              <a:buSzPts val="1600"/>
              <a:buChar char="●"/>
            </a:pPr>
            <a:r>
              <a:rPr lang="en" sz="1600"/>
              <a:t>Voice/celular</a:t>
            </a:r>
            <a:endParaRPr sz="1600"/>
          </a:p>
          <a:p>
            <a:pPr indent="-330200" lvl="0" marL="457200" rtl="0" algn="l">
              <a:spcBef>
                <a:spcPts val="0"/>
              </a:spcBef>
              <a:spcAft>
                <a:spcPts val="0"/>
              </a:spcAft>
              <a:buSzPts val="1600"/>
              <a:buChar char="●"/>
            </a:pPr>
            <a:r>
              <a:rPr lang="en" sz="1600"/>
              <a:t>Customer service</a:t>
            </a:r>
            <a:endParaRPr sz="1600"/>
          </a:p>
          <a:p>
            <a:pPr indent="-330200" lvl="0" marL="457200" rtl="0" algn="l">
              <a:spcBef>
                <a:spcPts val="0"/>
              </a:spcBef>
              <a:spcAft>
                <a:spcPts val="0"/>
              </a:spcAft>
              <a:buSzPts val="1600"/>
              <a:buChar char="●"/>
            </a:pPr>
            <a:r>
              <a:rPr lang="en" sz="1600"/>
              <a:t>Music</a:t>
            </a:r>
            <a:endParaRPr sz="1600"/>
          </a:p>
          <a:p>
            <a:pPr indent="-330200" lvl="0" marL="457200" rtl="0" algn="l">
              <a:spcBef>
                <a:spcPts val="0"/>
              </a:spcBef>
              <a:spcAft>
                <a:spcPts val="0"/>
              </a:spcAft>
              <a:buSzPts val="1600"/>
              <a:buChar char="●"/>
            </a:pPr>
            <a:r>
              <a:rPr lang="en" sz="1600"/>
              <a:t>Voice </a:t>
            </a:r>
            <a:r>
              <a:rPr lang="en" sz="1600"/>
              <a:t>Recognition</a:t>
            </a:r>
            <a:endParaRPr sz="1600"/>
          </a:p>
          <a:p>
            <a:pPr indent="-330200" lvl="0" marL="457200" rtl="0" algn="l">
              <a:spcBef>
                <a:spcPts val="0"/>
              </a:spcBef>
              <a:spcAft>
                <a:spcPts val="0"/>
              </a:spcAft>
              <a:buSzPts val="1600"/>
              <a:buChar char="●"/>
            </a:pPr>
            <a:r>
              <a:rPr lang="en" sz="1600"/>
              <a:t>Price</a:t>
            </a:r>
            <a:endParaRPr sz="1600"/>
          </a:p>
          <a:p>
            <a:pPr indent="-330200" lvl="0" marL="457200" rtl="0" algn="l">
              <a:spcBef>
                <a:spcPts val="0"/>
              </a:spcBef>
              <a:spcAft>
                <a:spcPts val="0"/>
              </a:spcAft>
              <a:buSzPts val="1600"/>
              <a:buChar char="●"/>
            </a:pPr>
            <a:r>
              <a:rPr lang="en" sz="1600"/>
              <a:t>Customer Demographics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44"/>
              <a:t>Question 4: </a:t>
            </a:r>
            <a:r>
              <a:rPr lang="en" sz="2176">
                <a:latin typeface="Nunito"/>
                <a:ea typeface="Nunito"/>
                <a:cs typeface="Nunito"/>
                <a:sym typeface="Nunito"/>
              </a:rPr>
              <a:t> What are Recommended  Position Changes:</a:t>
            </a:r>
            <a:endParaRPr sz="2176">
              <a:latin typeface="Nunito"/>
              <a:ea typeface="Nunito"/>
              <a:cs typeface="Nunito"/>
              <a:sym typeface="Nunit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15" name="Google Shape;415;p34"/>
          <p:cNvSpPr txBox="1"/>
          <p:nvPr>
            <p:ph idx="1" type="body"/>
          </p:nvPr>
        </p:nvSpPr>
        <p:spPr>
          <a:xfrm>
            <a:off x="577650" y="1278000"/>
            <a:ext cx="4266600" cy="34767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5515">
                <a:solidFill>
                  <a:srgbClr val="000000"/>
                </a:solidFill>
                <a:latin typeface="Arial"/>
                <a:ea typeface="Arial"/>
                <a:cs typeface="Arial"/>
                <a:sym typeface="Arial"/>
              </a:rPr>
              <a:t>Option 1:</a:t>
            </a:r>
            <a:endParaRPr b="1" sz="55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Leverage strengths and the fact it's different </a:t>
            </a:r>
            <a:endParaRPr sz="5115">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Use Differentiation and focus strategy.</a:t>
            </a:r>
            <a:endParaRPr sz="5115">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Improve value and preference which no competitor has a stronghold</a:t>
            </a:r>
            <a:endParaRPr sz="5115">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5515">
                <a:solidFill>
                  <a:srgbClr val="000000"/>
                </a:solidFill>
                <a:latin typeface="Arial"/>
                <a:ea typeface="Arial"/>
                <a:cs typeface="Arial"/>
                <a:sym typeface="Arial"/>
              </a:rPr>
              <a:t>Option 2 :</a:t>
            </a:r>
            <a:endParaRPr b="1" sz="5515">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Churn</a:t>
            </a:r>
            <a:r>
              <a:rPr lang="en" sz="5115">
                <a:solidFill>
                  <a:srgbClr val="000000"/>
                </a:solidFill>
                <a:latin typeface="Arial"/>
                <a:ea typeface="Arial"/>
                <a:cs typeface="Arial"/>
                <a:sym typeface="Arial"/>
              </a:rPr>
              <a:t> Customers from competitors.</a:t>
            </a:r>
            <a:endParaRPr sz="5115">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Try to strengthen its association with some of the more popular attributes that it is negatively correlated</a:t>
            </a:r>
            <a:endParaRPr sz="5115">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5115">
              <a:solidFill>
                <a:srgbClr val="000000"/>
              </a:solidFill>
              <a:latin typeface="Arial"/>
              <a:ea typeface="Arial"/>
              <a:cs typeface="Arial"/>
              <a:sym typeface="Arial"/>
            </a:endParaRPr>
          </a:p>
          <a:p>
            <a:pPr indent="-309813" lvl="0" marL="457200" rtl="0" algn="l">
              <a:lnSpc>
                <a:spcPct val="100000"/>
              </a:lnSpc>
              <a:spcBef>
                <a:spcPts val="0"/>
              </a:spcBef>
              <a:spcAft>
                <a:spcPts val="0"/>
              </a:spcAft>
              <a:buClr>
                <a:srgbClr val="000000"/>
              </a:buClr>
              <a:buSzPct val="100000"/>
              <a:buFont typeface="Arial"/>
              <a:buChar char="●"/>
            </a:pPr>
            <a:r>
              <a:rPr lang="en" sz="5115">
                <a:solidFill>
                  <a:srgbClr val="000000"/>
                </a:solidFill>
                <a:latin typeface="Arial"/>
                <a:ea typeface="Arial"/>
                <a:cs typeface="Arial"/>
                <a:sym typeface="Arial"/>
              </a:rPr>
              <a:t>Strengthen</a:t>
            </a:r>
            <a:r>
              <a:rPr lang="en" sz="5115">
                <a:solidFill>
                  <a:srgbClr val="000000"/>
                </a:solidFill>
                <a:latin typeface="Arial"/>
                <a:ea typeface="Arial"/>
                <a:cs typeface="Arial"/>
                <a:sym typeface="Arial"/>
              </a:rPr>
              <a:t> weakness to such as:  internet access, increasing memory and making it more stylish</a:t>
            </a:r>
            <a:endParaRPr sz="5115">
              <a:solidFill>
                <a:srgbClr val="000000"/>
              </a:solidFill>
              <a:latin typeface="Arial"/>
              <a:ea typeface="Arial"/>
              <a:cs typeface="Arial"/>
              <a:sym typeface="Arial"/>
            </a:endParaRPr>
          </a:p>
          <a:p>
            <a:pPr indent="0" lvl="0" marL="0" rtl="0" algn="l">
              <a:spcBef>
                <a:spcPts val="0"/>
              </a:spcBef>
              <a:spcAft>
                <a:spcPts val="0"/>
              </a:spcAft>
              <a:buNone/>
            </a:pPr>
            <a:r>
              <a:t/>
            </a:r>
            <a:endParaRPr sz="1908">
              <a:solidFill>
                <a:srgbClr val="000000"/>
              </a:solidFill>
              <a:latin typeface="Arial"/>
              <a:ea typeface="Arial"/>
              <a:cs typeface="Arial"/>
              <a:sym typeface="Arial"/>
            </a:endParaRPr>
          </a:p>
          <a:p>
            <a:pPr indent="0" lvl="0" marL="457200" rtl="0" algn="l">
              <a:spcBef>
                <a:spcPts val="0"/>
              </a:spcBef>
              <a:spcAft>
                <a:spcPts val="0"/>
              </a:spcAft>
              <a:buNone/>
            </a:pPr>
            <a:r>
              <a:t/>
            </a:r>
            <a:endParaRPr sz="1908">
              <a:solidFill>
                <a:srgbClr val="000000"/>
              </a:solidFill>
              <a:latin typeface="Arial"/>
              <a:ea typeface="Arial"/>
              <a:cs typeface="Arial"/>
              <a:sym typeface="Arial"/>
            </a:endParaRPr>
          </a:p>
          <a:p>
            <a:pPr indent="0" lvl="0" marL="457200" rtl="0" algn="l">
              <a:spcBef>
                <a:spcPts val="0"/>
              </a:spcBef>
              <a:spcAft>
                <a:spcPts val="0"/>
              </a:spcAft>
              <a:buNone/>
            </a:pPr>
            <a:r>
              <a:t/>
            </a:r>
            <a:endParaRPr sz="1908">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416" name="Google Shape;416;p34"/>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value and preference </a:t>
            </a:r>
            <a:endParaRPr/>
          </a:p>
        </p:txBody>
      </p:sp>
      <p:pic>
        <p:nvPicPr>
          <p:cNvPr id="417" name="Google Shape;417;p34"/>
          <p:cNvPicPr preferRelativeResize="0"/>
          <p:nvPr/>
        </p:nvPicPr>
        <p:blipFill>
          <a:blip r:embed="rId3">
            <a:alphaModFix/>
          </a:blip>
          <a:stretch>
            <a:fillRect/>
          </a:stretch>
        </p:blipFill>
        <p:spPr>
          <a:xfrm>
            <a:off x="5118425" y="1277925"/>
            <a:ext cx="4025575" cy="3476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a:t>
            </a:r>
            <a:endParaRPr/>
          </a:p>
        </p:txBody>
      </p:sp>
      <p:sp>
        <p:nvSpPr>
          <p:cNvPr id="423" name="Google Shape;423;p35"/>
          <p:cNvSpPr txBox="1"/>
          <p:nvPr>
            <p:ph idx="1" type="body"/>
          </p:nvPr>
        </p:nvSpPr>
        <p:spPr>
          <a:xfrm>
            <a:off x="1303800" y="1793325"/>
            <a:ext cx="7030500" cy="27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Connector's voice recognition program requires the user spend a long time training the software to recognize the individual's pronunciation and intonation. Therefore, the feature was demonstrated to the subjects by a Connector product developer using her own trained machine.</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n" sz="2000">
                <a:solidFill>
                  <a:srgbClr val="000000"/>
                </a:solidFill>
                <a:latin typeface="Arial"/>
                <a:ea typeface="Arial"/>
                <a:cs typeface="Arial"/>
                <a:sym typeface="Arial"/>
              </a:rPr>
              <a:t>Was the demonstration helpful?</a:t>
            </a:r>
            <a:endParaRPr sz="20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a:t>
            </a:r>
            <a:endParaRPr/>
          </a:p>
        </p:txBody>
      </p:sp>
      <p:sp>
        <p:nvSpPr>
          <p:cNvPr id="429" name="Google Shape;429;p36"/>
          <p:cNvSpPr txBox="1"/>
          <p:nvPr>
            <p:ph idx="1" type="body"/>
          </p:nvPr>
        </p:nvSpPr>
        <p:spPr>
          <a:xfrm>
            <a:off x="1303800" y="1793325"/>
            <a:ext cx="7030500" cy="27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200">
                <a:solidFill>
                  <a:srgbClr val="000000"/>
                </a:solidFill>
                <a:latin typeface="Arial"/>
                <a:ea typeface="Arial"/>
                <a:cs typeface="Arial"/>
                <a:sym typeface="Arial"/>
              </a:rPr>
              <a:t>Yes</a:t>
            </a:r>
            <a:endParaRPr sz="42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p:txBody>
      </p:sp>
      <p:pic>
        <p:nvPicPr>
          <p:cNvPr id="430" name="Google Shape;430;p36"/>
          <p:cNvPicPr preferRelativeResize="0"/>
          <p:nvPr/>
        </p:nvPicPr>
        <p:blipFill>
          <a:blip r:embed="rId3">
            <a:alphaModFix/>
          </a:blip>
          <a:stretch>
            <a:fillRect/>
          </a:stretch>
        </p:blipFill>
        <p:spPr>
          <a:xfrm>
            <a:off x="1085763" y="2893325"/>
            <a:ext cx="7466575" cy="57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6</a:t>
            </a:r>
            <a:endParaRPr/>
          </a:p>
          <a:p>
            <a:pPr indent="0" lvl="0" marL="0" rtl="0" algn="l">
              <a:lnSpc>
                <a:spcPct val="115000"/>
              </a:lnSpc>
              <a:spcBef>
                <a:spcPts val="0"/>
              </a:spcBef>
              <a:spcAft>
                <a:spcPts val="0"/>
              </a:spcAft>
              <a:buNone/>
            </a:pPr>
            <a:r>
              <a:t/>
            </a:r>
            <a:endParaRPr/>
          </a:p>
        </p:txBody>
      </p:sp>
      <p:sp>
        <p:nvSpPr>
          <p:cNvPr id="436" name="Google Shape;436;p37"/>
          <p:cNvSpPr txBox="1"/>
          <p:nvPr>
            <p:ph idx="1" type="body"/>
          </p:nvPr>
        </p:nvSpPr>
        <p:spPr>
          <a:xfrm>
            <a:off x="1303800" y="1832725"/>
            <a:ext cx="7030500" cy="2541600"/>
          </a:xfrm>
          <a:prstGeom prst="rect">
            <a:avLst/>
          </a:prstGeom>
        </p:spPr>
        <p:txBody>
          <a:bodyPr anchorCtr="0" anchor="t" bIns="91425" lIns="91425" spcFirstLastPara="1" rIns="91425" wrap="square" tIns="91425">
            <a:normAutofit fontScale="85000" lnSpcReduction="20000"/>
          </a:bodyPr>
          <a:lstStyle/>
          <a:p>
            <a:pPr indent="-352742" lvl="0" marL="457200" rtl="0" algn="l">
              <a:spcBef>
                <a:spcPts val="0"/>
              </a:spcBef>
              <a:spcAft>
                <a:spcPts val="0"/>
              </a:spcAft>
              <a:buClr>
                <a:srgbClr val="000000"/>
              </a:buClr>
              <a:buSzPct val="100000"/>
              <a:buFont typeface="Arial"/>
              <a:buChar char="●"/>
            </a:pPr>
            <a:r>
              <a:rPr lang="en" sz="2300">
                <a:solidFill>
                  <a:srgbClr val="000000"/>
                </a:solidFill>
                <a:latin typeface="Arial"/>
                <a:ea typeface="Arial"/>
                <a:cs typeface="Arial"/>
                <a:sym typeface="Arial"/>
              </a:rPr>
              <a:t>Possible potential research opportunities:</a:t>
            </a:r>
            <a:endParaRPr sz="2400">
              <a:solidFill>
                <a:srgbClr val="000000"/>
              </a:solidFill>
              <a:latin typeface="Arial"/>
              <a:ea typeface="Arial"/>
              <a:cs typeface="Arial"/>
              <a:sym typeface="Arial"/>
            </a:endParaRPr>
          </a:p>
          <a:p>
            <a:pPr indent="-358140" lvl="1" marL="914400" rtl="0" algn="l">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How to include multimedia access. </a:t>
            </a:r>
            <a:endParaRPr b="1" sz="2400">
              <a:solidFill>
                <a:srgbClr val="000000"/>
              </a:solidFill>
              <a:latin typeface="Arial"/>
              <a:ea typeface="Arial"/>
              <a:cs typeface="Arial"/>
              <a:sym typeface="Arial"/>
            </a:endParaRPr>
          </a:p>
          <a:p>
            <a:pPr indent="-358140" lvl="1" marL="914400" rtl="0" algn="l">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More Demographics data</a:t>
            </a:r>
            <a:endParaRPr b="1" sz="2400">
              <a:solidFill>
                <a:srgbClr val="000000"/>
              </a:solidFill>
              <a:latin typeface="Arial"/>
              <a:ea typeface="Arial"/>
              <a:cs typeface="Arial"/>
              <a:sym typeface="Arial"/>
            </a:endParaRPr>
          </a:p>
          <a:p>
            <a:pPr indent="-358140" lvl="1" marL="914400" rtl="0" algn="l">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Perform Conjoint analysis to determine what features to include.</a:t>
            </a:r>
            <a:endParaRPr b="1" sz="2400">
              <a:solidFill>
                <a:srgbClr val="000000"/>
              </a:solidFill>
              <a:latin typeface="Arial"/>
              <a:ea typeface="Arial"/>
              <a:cs typeface="Arial"/>
              <a:sym typeface="Arial"/>
            </a:endParaRPr>
          </a:p>
          <a:p>
            <a:pPr indent="-358140" lvl="1" marL="914400" rtl="0" algn="l">
              <a:spcBef>
                <a:spcPts val="0"/>
              </a:spcBef>
              <a:spcAft>
                <a:spcPts val="0"/>
              </a:spcAft>
              <a:buClr>
                <a:srgbClr val="000000"/>
              </a:buClr>
              <a:buSzPct val="100000"/>
              <a:buFont typeface="Arial"/>
              <a:buChar char="○"/>
            </a:pPr>
            <a:r>
              <a:rPr b="1" lang="en" sz="2400">
                <a:solidFill>
                  <a:srgbClr val="000000"/>
                </a:solidFill>
                <a:latin typeface="Arial"/>
                <a:ea typeface="Arial"/>
                <a:cs typeface="Arial"/>
                <a:sym typeface="Arial"/>
              </a:rPr>
              <a:t>What geographic areas have and are building network availability.</a:t>
            </a:r>
            <a:endParaRPr b="1" sz="2400">
              <a:solidFill>
                <a:srgbClr val="000000"/>
              </a:solidFill>
              <a:latin typeface="Arial"/>
              <a:ea typeface="Arial"/>
              <a:cs typeface="Arial"/>
              <a:sym typeface="Arial"/>
            </a:endParaRPr>
          </a:p>
          <a:p>
            <a:pPr indent="0" lvl="0" marL="0" rtl="0" algn="l">
              <a:spcBef>
                <a:spcPts val="0"/>
              </a:spcBef>
              <a:spcAft>
                <a:spcPts val="0"/>
              </a:spcAft>
              <a:buNone/>
            </a:pPr>
            <a:r>
              <a:t/>
            </a:r>
            <a:endParaRPr b="1" sz="2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7</a:t>
            </a:r>
            <a:endParaRPr/>
          </a:p>
        </p:txBody>
      </p:sp>
      <p:sp>
        <p:nvSpPr>
          <p:cNvPr id="442" name="Google Shape;442;p38"/>
          <p:cNvSpPr txBox="1"/>
          <p:nvPr>
            <p:ph idx="1" type="body"/>
          </p:nvPr>
        </p:nvSpPr>
        <p:spPr>
          <a:xfrm>
            <a:off x="886800" y="1405250"/>
            <a:ext cx="7447500" cy="31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 ADVANTAGES</a:t>
            </a:r>
            <a:endParaRPr b="1" sz="16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Automated calculations</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Long and rigorous calculations run nearly instantaneously.</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Limited technical knowledge required</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the prepackaged analysis requires little to no technical knowledge of the underlying methodologies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Minimal computational power required</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Runs in a web browser, no proprietary software required</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Automated report generation</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The software returns an automated report which covers most needs in analysis of positioning.</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Question 7</a:t>
            </a:r>
            <a:endParaRPr/>
          </a:p>
          <a:p>
            <a:pPr indent="0" lvl="0" marL="0" rtl="0" algn="l">
              <a:spcBef>
                <a:spcPts val="0"/>
              </a:spcBef>
              <a:spcAft>
                <a:spcPts val="0"/>
              </a:spcAft>
              <a:buNone/>
            </a:pPr>
            <a:r>
              <a:t/>
            </a:r>
            <a:endParaRPr/>
          </a:p>
        </p:txBody>
      </p:sp>
      <p:sp>
        <p:nvSpPr>
          <p:cNvPr id="448" name="Google Shape;448;p39"/>
          <p:cNvSpPr txBox="1"/>
          <p:nvPr>
            <p:ph idx="1" type="body"/>
          </p:nvPr>
        </p:nvSpPr>
        <p:spPr>
          <a:xfrm>
            <a:off x="1303800" y="1490900"/>
            <a:ext cx="7030500" cy="306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rgbClr val="252525"/>
                </a:solidFill>
                <a:latin typeface="Arial"/>
                <a:ea typeface="Arial"/>
                <a:cs typeface="Arial"/>
                <a:sym typeface="Arial"/>
              </a:rPr>
              <a:t>                                                               </a:t>
            </a:r>
            <a:r>
              <a:rPr b="1" lang="en" sz="1200">
                <a:solidFill>
                  <a:srgbClr val="252525"/>
                </a:solidFill>
                <a:latin typeface="Arial"/>
                <a:ea typeface="Arial"/>
                <a:cs typeface="Arial"/>
                <a:sym typeface="Arial"/>
              </a:rPr>
              <a:t>    </a:t>
            </a:r>
            <a:r>
              <a:rPr b="1" lang="en" sz="1600">
                <a:solidFill>
                  <a:srgbClr val="252525"/>
                </a:solidFill>
                <a:latin typeface="Arial"/>
                <a:ea typeface="Arial"/>
                <a:cs typeface="Arial"/>
                <a:sym typeface="Arial"/>
              </a:rPr>
              <a:t>   LIMITATIONS</a:t>
            </a:r>
            <a:endParaRPr b="1" sz="1600">
              <a:solidFill>
                <a:srgbClr val="252525"/>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Limits to size of data sets:</a:t>
            </a:r>
            <a:r>
              <a:rPr lang="en" sz="1700">
                <a:solidFill>
                  <a:srgbClr val="000000"/>
                </a:solidFill>
                <a:latin typeface="Arial"/>
                <a:ea typeface="Arial"/>
                <a:cs typeface="Arial"/>
                <a:sym typeface="Arial"/>
              </a:rPr>
              <a:t> data sets are limited to dozens of records and attributes, making it far too small for larger more complex data sets.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Minimal customization in reports: </a:t>
            </a:r>
            <a:r>
              <a:rPr lang="en" sz="1700">
                <a:solidFill>
                  <a:srgbClr val="000000"/>
                </a:solidFill>
                <a:latin typeface="Arial"/>
                <a:ea typeface="Arial"/>
                <a:cs typeface="Arial"/>
                <a:sym typeface="Arial"/>
              </a:rPr>
              <a:t> As reports are templated, there is little in the way of customization of the reports sections visuals or commentary. </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Lack of customization in analysis: </a:t>
            </a:r>
            <a:r>
              <a:rPr lang="en" sz="1700">
                <a:solidFill>
                  <a:srgbClr val="000000"/>
                </a:solidFill>
                <a:latin typeface="Arial"/>
                <a:ea typeface="Arial"/>
                <a:cs typeface="Arial"/>
                <a:sym typeface="Arial"/>
              </a:rPr>
              <a:t>The software provides minimal customization for more complex analysis. (ie. 80% Cum. Var lock)</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252525"/>
              </a:solidFill>
              <a:latin typeface="Arial"/>
              <a:ea typeface="Arial"/>
              <a:cs typeface="Arial"/>
              <a:sym typeface="Arial"/>
            </a:endParaRPr>
          </a:p>
          <a:p>
            <a:pPr indent="0" lvl="0" marL="0" rtl="0" algn="l">
              <a:spcBef>
                <a:spcPts val="0"/>
              </a:spcBef>
              <a:spcAft>
                <a:spcPts val="1200"/>
              </a:spcAft>
              <a:buNone/>
            </a:pPr>
            <a:r>
              <a:t/>
            </a:r>
            <a:endParaRPr b="1" sz="1100">
              <a:solidFill>
                <a:srgbClr val="252525"/>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54" name="Google Shape;454;p40"/>
          <p:cNvSpPr txBox="1"/>
          <p:nvPr>
            <p:ph idx="1" type="body"/>
          </p:nvPr>
        </p:nvSpPr>
        <p:spPr>
          <a:xfrm>
            <a:off x="430800" y="1453825"/>
            <a:ext cx="6943500" cy="332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68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ct val="100000"/>
              <a:buFont typeface="Arial"/>
              <a:buChar char="●"/>
            </a:pPr>
            <a:r>
              <a:rPr b="1" lang="en" sz="6800">
                <a:solidFill>
                  <a:srgbClr val="000000"/>
                </a:solidFill>
                <a:latin typeface="Arial"/>
                <a:ea typeface="Arial"/>
                <a:cs typeface="Arial"/>
                <a:sym typeface="Arial"/>
              </a:rPr>
              <a:t>Define S</a:t>
            </a:r>
            <a:r>
              <a:rPr b="1" lang="en" sz="6800">
                <a:solidFill>
                  <a:srgbClr val="000000"/>
                </a:solidFill>
                <a:latin typeface="Arial"/>
                <a:ea typeface="Arial"/>
                <a:cs typeface="Arial"/>
                <a:sym typeface="Arial"/>
              </a:rPr>
              <a:t>egment</a:t>
            </a:r>
            <a:endParaRPr b="1" sz="68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ct val="100000"/>
              <a:buFont typeface="Arial"/>
              <a:buChar char="●"/>
            </a:pPr>
            <a:r>
              <a:rPr b="1" lang="en" sz="6800">
                <a:solidFill>
                  <a:srgbClr val="000000"/>
                </a:solidFill>
                <a:latin typeface="Arial"/>
                <a:ea typeface="Arial"/>
                <a:cs typeface="Arial"/>
                <a:sym typeface="Arial"/>
              </a:rPr>
              <a:t>Understand Customer P</a:t>
            </a:r>
            <a:r>
              <a:rPr b="1" lang="en" sz="6800">
                <a:solidFill>
                  <a:srgbClr val="000000"/>
                </a:solidFill>
                <a:latin typeface="Arial"/>
                <a:ea typeface="Arial"/>
                <a:cs typeface="Arial"/>
                <a:sym typeface="Arial"/>
              </a:rPr>
              <a:t>reference</a:t>
            </a:r>
            <a:endParaRPr b="1" sz="68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ct val="100000"/>
              <a:buFont typeface="Arial"/>
              <a:buChar char="●"/>
            </a:pPr>
            <a:r>
              <a:rPr b="1" lang="en" sz="6800">
                <a:solidFill>
                  <a:srgbClr val="000000"/>
                </a:solidFill>
                <a:latin typeface="Arial"/>
                <a:ea typeface="Arial"/>
                <a:cs typeface="Arial"/>
                <a:sym typeface="Arial"/>
              </a:rPr>
              <a:t>Identify Connectors strengths and weaknesses</a:t>
            </a:r>
            <a:endParaRPr b="1" sz="6800">
              <a:solidFill>
                <a:srgbClr val="000000"/>
              </a:solidFill>
              <a:latin typeface="Arial"/>
              <a:ea typeface="Arial"/>
              <a:cs typeface="Arial"/>
              <a:sym typeface="Arial"/>
            </a:endParaRPr>
          </a:p>
          <a:p>
            <a:pPr indent="0" lvl="0" marL="0" rtl="0" algn="l">
              <a:spcBef>
                <a:spcPts val="1200"/>
              </a:spcBef>
              <a:spcAft>
                <a:spcPts val="0"/>
              </a:spcAft>
              <a:buNone/>
            </a:pPr>
            <a:r>
              <a:t/>
            </a:r>
            <a:endParaRPr b="1" sz="6800">
              <a:solidFill>
                <a:srgbClr val="000000"/>
              </a:solidFill>
              <a:latin typeface="Arial"/>
              <a:ea typeface="Arial"/>
              <a:cs typeface="Arial"/>
              <a:sym typeface="Arial"/>
            </a:endParaRPr>
          </a:p>
          <a:p>
            <a:pPr indent="0" lvl="0" marL="0" rtl="0" algn="l">
              <a:spcBef>
                <a:spcPts val="0"/>
              </a:spcBef>
              <a:spcAft>
                <a:spcPts val="0"/>
              </a:spcAft>
              <a:buNone/>
            </a:pPr>
            <a:r>
              <a:rPr b="1" lang="en" sz="6800">
                <a:solidFill>
                  <a:srgbClr val="000000"/>
                </a:solidFill>
                <a:latin typeface="Arial"/>
                <a:ea typeface="Arial"/>
                <a:cs typeface="Arial"/>
                <a:sym typeface="Arial"/>
              </a:rPr>
              <a:t>Segment 1: </a:t>
            </a:r>
            <a:r>
              <a:rPr lang="en" sz="6800">
                <a:solidFill>
                  <a:srgbClr val="000000"/>
                </a:solidFill>
                <a:latin typeface="Arial"/>
                <a:ea typeface="Arial"/>
                <a:cs typeface="Arial"/>
                <a:sym typeface="Arial"/>
              </a:rPr>
              <a:t>third party, light weight</a:t>
            </a:r>
            <a:endParaRPr sz="6800">
              <a:solidFill>
                <a:srgbClr val="000000"/>
              </a:solidFill>
              <a:latin typeface="Arial"/>
              <a:ea typeface="Arial"/>
              <a:cs typeface="Arial"/>
              <a:sym typeface="Arial"/>
            </a:endParaRPr>
          </a:p>
          <a:p>
            <a:pPr indent="0" lvl="0" marL="0" rtl="0" algn="l">
              <a:spcBef>
                <a:spcPts val="0"/>
              </a:spcBef>
              <a:spcAft>
                <a:spcPts val="0"/>
              </a:spcAft>
              <a:buNone/>
            </a:pPr>
            <a:r>
              <a:t/>
            </a:r>
            <a:endParaRPr b="1" sz="6800">
              <a:solidFill>
                <a:srgbClr val="000000"/>
              </a:solidFill>
              <a:latin typeface="Arial"/>
              <a:ea typeface="Arial"/>
              <a:cs typeface="Arial"/>
              <a:sym typeface="Arial"/>
            </a:endParaRPr>
          </a:p>
          <a:p>
            <a:pPr indent="0" lvl="0" marL="0" rtl="0" algn="l">
              <a:spcBef>
                <a:spcPts val="0"/>
              </a:spcBef>
              <a:spcAft>
                <a:spcPts val="0"/>
              </a:spcAft>
              <a:buNone/>
            </a:pPr>
            <a:r>
              <a:rPr b="1" lang="en" sz="6800">
                <a:solidFill>
                  <a:srgbClr val="000000"/>
                </a:solidFill>
                <a:latin typeface="Arial"/>
                <a:ea typeface="Arial"/>
                <a:cs typeface="Arial"/>
                <a:sym typeface="Arial"/>
              </a:rPr>
              <a:t>Segment 2: </a:t>
            </a:r>
            <a:r>
              <a:rPr lang="en" sz="6800">
                <a:solidFill>
                  <a:srgbClr val="000000"/>
                </a:solidFill>
                <a:latin typeface="Arial"/>
                <a:ea typeface="Arial"/>
                <a:cs typeface="Arial"/>
                <a:sym typeface="Arial"/>
              </a:rPr>
              <a:t>stylish, multimedia, software, memory, and internet</a:t>
            </a:r>
            <a:endParaRPr sz="6800">
              <a:solidFill>
                <a:srgbClr val="000000"/>
              </a:solidFill>
              <a:latin typeface="Arial"/>
              <a:ea typeface="Arial"/>
              <a:cs typeface="Arial"/>
              <a:sym typeface="Arial"/>
            </a:endParaRPr>
          </a:p>
          <a:p>
            <a:pPr indent="0" lvl="0" marL="0" rtl="0" algn="l">
              <a:spcBef>
                <a:spcPts val="0"/>
              </a:spcBef>
              <a:spcAft>
                <a:spcPts val="0"/>
              </a:spcAft>
              <a:buNone/>
            </a:pPr>
            <a:r>
              <a:t/>
            </a:r>
            <a:endParaRPr b="1" sz="6800">
              <a:solidFill>
                <a:srgbClr val="000000"/>
              </a:solidFill>
              <a:latin typeface="Arial"/>
              <a:ea typeface="Arial"/>
              <a:cs typeface="Arial"/>
              <a:sym typeface="Arial"/>
            </a:endParaRPr>
          </a:p>
          <a:p>
            <a:pPr indent="0" lvl="0" marL="0" rtl="0" algn="l">
              <a:spcBef>
                <a:spcPts val="0"/>
              </a:spcBef>
              <a:spcAft>
                <a:spcPts val="0"/>
              </a:spcAft>
              <a:buNone/>
            </a:pPr>
            <a:r>
              <a:rPr b="1" lang="en" sz="6800">
                <a:solidFill>
                  <a:srgbClr val="000000"/>
                </a:solidFill>
                <a:latin typeface="Arial"/>
                <a:ea typeface="Arial"/>
                <a:cs typeface="Arial"/>
                <a:sym typeface="Arial"/>
              </a:rPr>
              <a:t>Segment 3: </a:t>
            </a:r>
            <a:r>
              <a:rPr lang="en" sz="6800">
                <a:solidFill>
                  <a:srgbClr val="000000"/>
                </a:solidFill>
                <a:latin typeface="Arial"/>
                <a:ea typeface="Arial"/>
                <a:cs typeface="Arial"/>
                <a:sym typeface="Arial"/>
              </a:rPr>
              <a:t>connectivity,  data entry</a:t>
            </a:r>
            <a:endParaRPr sz="6800">
              <a:solidFill>
                <a:srgbClr val="000000"/>
              </a:solidFill>
              <a:latin typeface="Arial"/>
              <a:ea typeface="Arial"/>
              <a:cs typeface="Arial"/>
              <a:sym typeface="Arial"/>
            </a:endParaRPr>
          </a:p>
          <a:p>
            <a:pPr indent="0" lvl="0" marL="0" rtl="0" algn="l">
              <a:spcBef>
                <a:spcPts val="0"/>
              </a:spcBef>
              <a:spcAft>
                <a:spcPts val="0"/>
              </a:spcAft>
              <a:buNone/>
            </a:pPr>
            <a:r>
              <a:t/>
            </a:r>
            <a:endParaRPr b="1" sz="6800">
              <a:solidFill>
                <a:srgbClr val="000000"/>
              </a:solidFill>
              <a:latin typeface="Arial"/>
              <a:ea typeface="Arial"/>
              <a:cs typeface="Arial"/>
              <a:sym typeface="Arial"/>
            </a:endParaRPr>
          </a:p>
          <a:p>
            <a:pPr indent="0" lvl="0" marL="0" rtl="0" algn="l">
              <a:spcBef>
                <a:spcPts val="0"/>
              </a:spcBef>
              <a:spcAft>
                <a:spcPts val="0"/>
              </a:spcAft>
              <a:buNone/>
            </a:pPr>
            <a:r>
              <a:t/>
            </a:r>
            <a:endParaRPr b="1" sz="3315">
              <a:solidFill>
                <a:srgbClr val="000000"/>
              </a:solidFill>
              <a:latin typeface="Arial"/>
              <a:ea typeface="Arial"/>
              <a:cs typeface="Arial"/>
              <a:sym typeface="Arial"/>
            </a:endParaRPr>
          </a:p>
          <a:p>
            <a:pPr indent="0" lvl="0" marL="0" rtl="0" algn="l">
              <a:spcBef>
                <a:spcPts val="0"/>
              </a:spcBef>
              <a:spcAft>
                <a:spcPts val="0"/>
              </a:spcAft>
              <a:buNone/>
            </a:pPr>
            <a:r>
              <a:t/>
            </a:r>
            <a:endParaRPr b="1" sz="3315">
              <a:solidFill>
                <a:srgbClr val="000000"/>
              </a:solidFill>
              <a:latin typeface="Arial"/>
              <a:ea typeface="Arial"/>
              <a:cs typeface="Arial"/>
              <a:sym typeface="Arial"/>
            </a:endParaRPr>
          </a:p>
          <a:p>
            <a:pPr indent="0" lvl="0" marL="0" rtl="0" algn="l">
              <a:spcBef>
                <a:spcPts val="0"/>
              </a:spcBef>
              <a:spcAft>
                <a:spcPts val="0"/>
              </a:spcAft>
              <a:buNone/>
            </a:pPr>
            <a:r>
              <a:t/>
            </a:r>
            <a:endParaRPr b="1" sz="3315">
              <a:solidFill>
                <a:srgbClr val="000000"/>
              </a:solidFill>
              <a:latin typeface="Arial"/>
              <a:ea typeface="Arial"/>
              <a:cs typeface="Arial"/>
              <a:sym typeface="Arial"/>
            </a:endParaRPr>
          </a:p>
          <a:p>
            <a:pPr indent="0" lvl="0" marL="0" rtl="0" algn="l">
              <a:spcBef>
                <a:spcPts val="0"/>
              </a:spcBef>
              <a:spcAft>
                <a:spcPts val="0"/>
              </a:spcAft>
              <a:buNone/>
            </a:pPr>
            <a:r>
              <a:t/>
            </a:r>
            <a:endParaRPr sz="3315">
              <a:solidFill>
                <a:srgbClr val="000000"/>
              </a:solidFill>
              <a:latin typeface="Arial"/>
              <a:ea typeface="Arial"/>
              <a:cs typeface="Arial"/>
              <a:sym typeface="Arial"/>
            </a:endParaRPr>
          </a:p>
          <a:p>
            <a:pPr indent="0" lvl="0" marL="0" rtl="0" algn="l">
              <a:spcBef>
                <a:spcPts val="0"/>
              </a:spcBef>
              <a:spcAft>
                <a:spcPts val="0"/>
              </a:spcAft>
              <a:buNone/>
            </a:pPr>
            <a:r>
              <a:t/>
            </a:r>
            <a:endParaRPr b="1" sz="3315">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700"/>
          </a:p>
          <a:p>
            <a:pPr indent="0" lvl="0" marL="0" rtl="0" algn="l">
              <a:spcBef>
                <a:spcPts val="0"/>
              </a:spcBef>
              <a:spcAft>
                <a:spcPts val="1200"/>
              </a:spcAft>
              <a:buNone/>
            </a:pPr>
            <a:r>
              <a:t/>
            </a:r>
            <a:endParaRPr/>
          </a:p>
        </p:txBody>
      </p:sp>
      <p:sp>
        <p:nvSpPr>
          <p:cNvPr id="455" name="Google Shape;455;p40"/>
          <p:cNvSpPr txBox="1"/>
          <p:nvPr/>
        </p:nvSpPr>
        <p:spPr>
          <a:xfrm>
            <a:off x="6020800" y="2175700"/>
            <a:ext cx="1714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461" name="Google Shape;461;p41"/>
          <p:cNvSpPr txBox="1"/>
          <p:nvPr>
            <p:ph idx="1" type="body"/>
          </p:nvPr>
        </p:nvSpPr>
        <p:spPr>
          <a:xfrm>
            <a:off x="665775" y="1357675"/>
            <a:ext cx="7375800" cy="345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3315">
              <a:solidFill>
                <a:srgbClr val="000000"/>
              </a:solidFill>
              <a:latin typeface="Arial"/>
              <a:ea typeface="Arial"/>
              <a:cs typeface="Arial"/>
              <a:sym typeface="Arial"/>
            </a:endParaRPr>
          </a:p>
          <a:p>
            <a:pPr indent="0" lvl="0" marL="0" rtl="0" algn="l">
              <a:spcBef>
                <a:spcPts val="0"/>
              </a:spcBef>
              <a:spcAft>
                <a:spcPts val="0"/>
              </a:spcAft>
              <a:buNone/>
            </a:pPr>
            <a:r>
              <a:rPr b="1" lang="en" sz="7200">
                <a:solidFill>
                  <a:srgbClr val="000000"/>
                </a:solidFill>
                <a:latin typeface="Arial"/>
                <a:ea typeface="Arial"/>
                <a:cs typeface="Arial"/>
                <a:sym typeface="Arial"/>
              </a:rPr>
              <a:t>Conector strengths:</a:t>
            </a:r>
            <a:endParaRPr b="1"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Connectivity </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 Data entry</a:t>
            </a:r>
            <a:endParaRPr sz="7200">
              <a:solidFill>
                <a:srgbClr val="000000"/>
              </a:solidFill>
              <a:latin typeface="Arial"/>
              <a:ea typeface="Arial"/>
              <a:cs typeface="Arial"/>
              <a:sym typeface="Arial"/>
            </a:endParaRPr>
          </a:p>
          <a:p>
            <a:pPr indent="0" lvl="0" marL="0" rtl="0" algn="l">
              <a:spcBef>
                <a:spcPts val="0"/>
              </a:spcBef>
              <a:spcAft>
                <a:spcPts val="0"/>
              </a:spcAft>
              <a:buNone/>
            </a:pPr>
            <a:r>
              <a:t/>
            </a:r>
            <a:endParaRPr sz="7200">
              <a:solidFill>
                <a:srgbClr val="000000"/>
              </a:solidFill>
              <a:latin typeface="Arial"/>
              <a:ea typeface="Arial"/>
              <a:cs typeface="Arial"/>
              <a:sym typeface="Arial"/>
            </a:endParaRPr>
          </a:p>
          <a:p>
            <a:pPr indent="0" lvl="0" marL="0" rtl="0" algn="l">
              <a:spcBef>
                <a:spcPts val="0"/>
              </a:spcBef>
              <a:spcAft>
                <a:spcPts val="0"/>
              </a:spcAft>
              <a:buNone/>
            </a:pPr>
            <a:r>
              <a:rPr b="1" lang="en" sz="7200">
                <a:solidFill>
                  <a:srgbClr val="000000"/>
                </a:solidFill>
                <a:latin typeface="Arial"/>
                <a:ea typeface="Arial"/>
                <a:cs typeface="Arial"/>
                <a:sym typeface="Arial"/>
              </a:rPr>
              <a:t>Conector Weakness:</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Memory, </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Stylishness</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Internet</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Multimedia</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Monitor</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Software</a:t>
            </a:r>
            <a:endParaRPr sz="72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ct val="100000"/>
              <a:buFont typeface="Arial"/>
              <a:buChar char="●"/>
            </a:pPr>
            <a:r>
              <a:rPr lang="en" sz="7200">
                <a:solidFill>
                  <a:srgbClr val="000000"/>
                </a:solidFill>
                <a:latin typeface="Arial"/>
                <a:ea typeface="Arial"/>
                <a:cs typeface="Arial"/>
                <a:sym typeface="Arial"/>
              </a:rPr>
              <a:t>Customer preferences</a:t>
            </a:r>
            <a:endParaRPr sz="7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700"/>
          </a:p>
          <a:p>
            <a:pPr indent="0" lvl="0" marL="0" rtl="0" algn="l">
              <a:spcBef>
                <a:spcPts val="0"/>
              </a:spcBef>
              <a:spcAft>
                <a:spcPts val="1200"/>
              </a:spcAft>
              <a:buNone/>
            </a:pPr>
            <a:r>
              <a:t/>
            </a:r>
            <a:endParaRPr/>
          </a:p>
        </p:txBody>
      </p:sp>
      <p:sp>
        <p:nvSpPr>
          <p:cNvPr id="462" name="Google Shape;462;p41"/>
          <p:cNvSpPr txBox="1"/>
          <p:nvPr/>
        </p:nvSpPr>
        <p:spPr>
          <a:xfrm>
            <a:off x="6020800" y="2175700"/>
            <a:ext cx="17145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of PDA Market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706338" y="1597875"/>
            <a:ext cx="7731325" cy="2957075"/>
          </a:xfrm>
          <a:prstGeom prst="rect">
            <a:avLst/>
          </a:prstGeom>
          <a:noFill/>
          <a:ln>
            <a:noFill/>
          </a:ln>
        </p:spPr>
      </p:pic>
      <p:sp>
        <p:nvSpPr>
          <p:cNvPr id="292" name="Google Shape;292;p15"/>
          <p:cNvSpPr txBox="1"/>
          <p:nvPr/>
        </p:nvSpPr>
        <p:spPr>
          <a:xfrm>
            <a:off x="1122450" y="4617600"/>
            <a:ext cx="7393200" cy="4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Maven Pro"/>
                <a:ea typeface="Maven Pro"/>
                <a:cs typeface="Maven Pro"/>
                <a:sym typeface="Maven Pro"/>
              </a:rPr>
              <a:t>(left to right Compaq ipaq, Casio Casiopea, HP Pocket PC)</a:t>
            </a:r>
            <a:endParaRPr sz="18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8" name="Google Shape;298;p16"/>
          <p:cNvSpPr txBox="1"/>
          <p:nvPr>
            <p:ph idx="1" type="body"/>
          </p:nvPr>
        </p:nvSpPr>
        <p:spPr>
          <a:xfrm>
            <a:off x="641100" y="1241525"/>
            <a:ext cx="7940400" cy="2810400"/>
          </a:xfrm>
          <a:prstGeom prst="rect">
            <a:avLst/>
          </a:prstGeom>
        </p:spPr>
        <p:txBody>
          <a:bodyPr anchorCtr="0" anchor="t" bIns="91425" lIns="91425" spcFirstLastPara="1" rIns="91425" wrap="square" tIns="91425">
            <a:normAutofit fontScale="25000" lnSpcReduction="20000"/>
          </a:bodyPr>
          <a:lstStyle/>
          <a:p>
            <a:pPr indent="-355600" lvl="0" marL="457200" rtl="0" algn="l">
              <a:lnSpc>
                <a:spcPct val="115000"/>
              </a:lnSpc>
              <a:spcBef>
                <a:spcPts val="0"/>
              </a:spcBef>
              <a:spcAft>
                <a:spcPts val="0"/>
              </a:spcAft>
              <a:buSzPct val="100000"/>
              <a:buFont typeface="Arial"/>
              <a:buChar char="●"/>
            </a:pPr>
            <a:r>
              <a:rPr lang="en" sz="8000">
                <a:latin typeface="Arial"/>
                <a:ea typeface="Arial"/>
                <a:cs typeface="Arial"/>
                <a:sym typeface="Arial"/>
              </a:rPr>
              <a:t>The planned Connector 10L model will have the following features:</a:t>
            </a:r>
            <a:endParaRPr sz="8000">
              <a:latin typeface="Arial"/>
              <a:ea typeface="Arial"/>
              <a:cs typeface="Arial"/>
              <a:sym typeface="Arial"/>
            </a:endParaRPr>
          </a:p>
          <a:p>
            <a:pPr indent="-355600" lvl="1" marL="914400" rtl="0" algn="l">
              <a:lnSpc>
                <a:spcPct val="115000"/>
              </a:lnSpc>
              <a:spcBef>
                <a:spcPts val="0"/>
              </a:spcBef>
              <a:spcAft>
                <a:spcPts val="0"/>
              </a:spcAft>
              <a:buSzPct val="100000"/>
              <a:buFont typeface="Arial"/>
              <a:buChar char="○"/>
            </a:pPr>
            <a:r>
              <a:rPr lang="en" sz="8000">
                <a:latin typeface="Arial"/>
                <a:ea typeface="Arial"/>
                <a:cs typeface="Arial"/>
                <a:sym typeface="Arial"/>
              </a:rPr>
              <a:t>True wireless connectivity, </a:t>
            </a:r>
            <a:endParaRPr sz="8000">
              <a:latin typeface="Arial"/>
              <a:ea typeface="Arial"/>
              <a:cs typeface="Arial"/>
              <a:sym typeface="Arial"/>
            </a:endParaRPr>
          </a:p>
          <a:p>
            <a:pPr indent="-355600" lvl="2" marL="1371600" rtl="0" algn="l">
              <a:lnSpc>
                <a:spcPct val="115000"/>
              </a:lnSpc>
              <a:spcBef>
                <a:spcPts val="0"/>
              </a:spcBef>
              <a:spcAft>
                <a:spcPts val="0"/>
              </a:spcAft>
              <a:buSzPct val="100000"/>
              <a:buFont typeface="Arial"/>
              <a:buChar char="■"/>
            </a:pPr>
            <a:r>
              <a:rPr lang="en" sz="8000">
                <a:latin typeface="Arial"/>
                <a:ea typeface="Arial"/>
                <a:cs typeface="Arial"/>
                <a:sym typeface="Arial"/>
              </a:rPr>
              <a:t>the ability to instantly send and receive voice and data at any time (including for usage as a cell phone, e-mail, etc.),</a:t>
            </a:r>
            <a:endParaRPr sz="8000">
              <a:latin typeface="Arial"/>
              <a:ea typeface="Arial"/>
              <a:cs typeface="Arial"/>
              <a:sym typeface="Arial"/>
            </a:endParaRPr>
          </a:p>
          <a:p>
            <a:pPr indent="-355600" lvl="1" marL="914400" rtl="0" algn="l">
              <a:lnSpc>
                <a:spcPct val="115000"/>
              </a:lnSpc>
              <a:spcBef>
                <a:spcPts val="0"/>
              </a:spcBef>
              <a:spcAft>
                <a:spcPts val="0"/>
              </a:spcAft>
              <a:buSzPct val="100000"/>
              <a:buFont typeface="Arial"/>
              <a:buChar char="○"/>
            </a:pPr>
            <a:r>
              <a:rPr lang="en" sz="8000">
                <a:latin typeface="Arial"/>
                <a:ea typeface="Arial"/>
                <a:cs typeface="Arial"/>
                <a:sym typeface="Arial"/>
              </a:rPr>
              <a:t>Voice-recognition software and voice-recording equipment.</a:t>
            </a:r>
            <a:endParaRPr sz="8000">
              <a:latin typeface="Arial"/>
              <a:ea typeface="Arial"/>
              <a:cs typeface="Arial"/>
              <a:sym typeface="Arial"/>
            </a:endParaRPr>
          </a:p>
          <a:p>
            <a:pPr indent="-355600" lvl="1" marL="914400" rtl="0" algn="l">
              <a:lnSpc>
                <a:spcPct val="115000"/>
              </a:lnSpc>
              <a:spcBef>
                <a:spcPts val="0"/>
              </a:spcBef>
              <a:spcAft>
                <a:spcPts val="0"/>
              </a:spcAft>
              <a:buSzPct val="100000"/>
              <a:buFont typeface="Arial"/>
              <a:buChar char="○"/>
            </a:pPr>
            <a:r>
              <a:rPr lang="en" sz="8000">
                <a:latin typeface="Arial"/>
                <a:ea typeface="Arial"/>
                <a:cs typeface="Arial"/>
                <a:sym typeface="Arial"/>
              </a:rPr>
              <a:t>Monochrome, lighted display.</a:t>
            </a:r>
            <a:endParaRPr sz="8000">
              <a:latin typeface="Arial"/>
              <a:ea typeface="Arial"/>
              <a:cs typeface="Arial"/>
              <a:sym typeface="Arial"/>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49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304" name="Google Shape;304;p17"/>
          <p:cNvSpPr txBox="1"/>
          <p:nvPr>
            <p:ph idx="1" type="body"/>
          </p:nvPr>
        </p:nvSpPr>
        <p:spPr>
          <a:xfrm>
            <a:off x="1303800" y="1796425"/>
            <a:ext cx="7030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NETLINK </a:t>
            </a:r>
            <a:r>
              <a:rPr b="1" lang="en" sz="1900"/>
              <a:t>Conducted a Study</a:t>
            </a:r>
            <a:r>
              <a:rPr lang="en" sz="1900"/>
              <a:t> amongst </a:t>
            </a:r>
            <a:r>
              <a:rPr lang="en" sz="1900" u="sng"/>
              <a:t>50 potential customers</a:t>
            </a:r>
            <a:endParaRPr sz="1900" u="sng"/>
          </a:p>
          <a:p>
            <a:pPr indent="-349250" lvl="0" marL="457200" rtl="0" algn="l">
              <a:spcBef>
                <a:spcPts val="0"/>
              </a:spcBef>
              <a:spcAft>
                <a:spcPts val="0"/>
              </a:spcAft>
              <a:buSzPts val="1900"/>
              <a:buChar char="●"/>
            </a:pPr>
            <a:r>
              <a:rPr lang="en" sz="1900"/>
              <a:t>Connector's target market described as </a:t>
            </a:r>
            <a:r>
              <a:rPr lang="en" sz="1900" u="sng"/>
              <a:t>cellular phone users with a need for instant data transfer.</a:t>
            </a:r>
            <a:r>
              <a:rPr lang="en" sz="1900"/>
              <a:t> </a:t>
            </a:r>
            <a:endParaRPr sz="1900"/>
          </a:p>
          <a:p>
            <a:pPr indent="-349250" lvl="0" marL="457200" rtl="0" algn="l">
              <a:spcBef>
                <a:spcPts val="0"/>
              </a:spcBef>
              <a:spcAft>
                <a:spcPts val="0"/>
              </a:spcAft>
              <a:buSzPts val="1900"/>
              <a:buChar char="●"/>
            </a:pPr>
            <a:r>
              <a:rPr lang="en" sz="1900"/>
              <a:t>Measured </a:t>
            </a:r>
            <a:r>
              <a:rPr lang="en" sz="1900"/>
              <a:t>their</a:t>
            </a:r>
            <a:r>
              <a:rPr lang="en" sz="1900"/>
              <a:t> </a:t>
            </a:r>
            <a:r>
              <a:rPr b="1" lang="en" sz="1900"/>
              <a:t>preferences amongst a variety of important attributes</a:t>
            </a:r>
            <a:endParaRPr b="1" sz="19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900"/>
          </a:p>
          <a:p>
            <a:pPr indent="0" lvl="0" marL="0" rtl="0" algn="l">
              <a:spcBef>
                <a:spcPts val="120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486800" y="1168450"/>
            <a:ext cx="6170401" cy="380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Dimension Creation</a:t>
            </a:r>
            <a:endParaRPr/>
          </a:p>
        </p:txBody>
      </p:sp>
      <p:pic>
        <p:nvPicPr>
          <p:cNvPr id="317" name="Google Shape;317;p19"/>
          <p:cNvPicPr preferRelativeResize="0"/>
          <p:nvPr/>
        </p:nvPicPr>
        <p:blipFill>
          <a:blip r:embed="rId3">
            <a:alphaModFix/>
          </a:blip>
          <a:stretch>
            <a:fillRect/>
          </a:stretch>
        </p:blipFill>
        <p:spPr>
          <a:xfrm>
            <a:off x="-217850" y="1425187"/>
            <a:ext cx="5376751" cy="3736725"/>
          </a:xfrm>
          <a:prstGeom prst="rect">
            <a:avLst/>
          </a:prstGeom>
          <a:noFill/>
          <a:ln>
            <a:noFill/>
          </a:ln>
        </p:spPr>
      </p:pic>
      <p:pic>
        <p:nvPicPr>
          <p:cNvPr id="318" name="Google Shape;318;p19"/>
          <p:cNvPicPr preferRelativeResize="0"/>
          <p:nvPr/>
        </p:nvPicPr>
        <p:blipFill>
          <a:blip r:embed="rId4">
            <a:alphaModFix/>
          </a:blip>
          <a:stretch>
            <a:fillRect/>
          </a:stretch>
        </p:blipFill>
        <p:spPr>
          <a:xfrm>
            <a:off x="5158900" y="1809850"/>
            <a:ext cx="3840201" cy="242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pic>
        <p:nvPicPr>
          <p:cNvPr id="324" name="Google Shape;324;p20"/>
          <p:cNvPicPr preferRelativeResize="0"/>
          <p:nvPr/>
        </p:nvPicPr>
        <p:blipFill>
          <a:blip r:embed="rId3">
            <a:alphaModFix/>
          </a:blip>
          <a:stretch>
            <a:fillRect/>
          </a:stretch>
        </p:blipFill>
        <p:spPr>
          <a:xfrm>
            <a:off x="387426" y="1905100"/>
            <a:ext cx="4573625" cy="2626550"/>
          </a:xfrm>
          <a:prstGeom prst="rect">
            <a:avLst/>
          </a:prstGeom>
          <a:noFill/>
          <a:ln>
            <a:noFill/>
          </a:ln>
        </p:spPr>
      </p:pic>
      <p:pic>
        <p:nvPicPr>
          <p:cNvPr id="325" name="Google Shape;325;p20"/>
          <p:cNvPicPr preferRelativeResize="0"/>
          <p:nvPr/>
        </p:nvPicPr>
        <p:blipFill>
          <a:blip r:embed="rId4">
            <a:alphaModFix/>
          </a:blip>
          <a:stretch>
            <a:fillRect/>
          </a:stretch>
        </p:blipFill>
        <p:spPr>
          <a:xfrm>
            <a:off x="5233775" y="1174400"/>
            <a:ext cx="3495325" cy="335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pic>
        <p:nvPicPr>
          <p:cNvPr id="331" name="Google Shape;331;p21"/>
          <p:cNvPicPr preferRelativeResize="0"/>
          <p:nvPr/>
        </p:nvPicPr>
        <p:blipFill>
          <a:blip r:embed="rId3">
            <a:alphaModFix/>
          </a:blip>
          <a:stretch>
            <a:fillRect/>
          </a:stretch>
        </p:blipFill>
        <p:spPr>
          <a:xfrm>
            <a:off x="2474900" y="1049700"/>
            <a:ext cx="4136276" cy="409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