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Roboto Thin"/>
      <p:regular r:id="rId65"/>
      <p:bold r:id="rId66"/>
      <p:italic r:id="rId67"/>
      <p:boldItalic r:id="rId68"/>
    </p:embeddedFont>
    <p:embeddedFont>
      <p:font typeface="Roboto"/>
      <p:regular r:id="rId69"/>
      <p:bold r:id="rId70"/>
      <p:italic r:id="rId71"/>
      <p:boldItalic r:id="rId72"/>
    </p:embeddedFont>
    <p:embeddedFont>
      <p:font typeface="Roboto Medium"/>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edium-regular.fntdata"/><Relationship Id="rId72" Type="http://schemas.openxmlformats.org/officeDocument/2006/relationships/font" Target="fonts/Roboto-boldItalic.fntdata"/><Relationship Id="rId31" Type="http://schemas.openxmlformats.org/officeDocument/2006/relationships/slide" Target="slides/slide26.xml"/><Relationship Id="rId75" Type="http://schemas.openxmlformats.org/officeDocument/2006/relationships/font" Target="fonts/RobotoMedium-italic.fntdata"/><Relationship Id="rId30" Type="http://schemas.openxmlformats.org/officeDocument/2006/relationships/slide" Target="slides/slide25.xml"/><Relationship Id="rId74" Type="http://schemas.openxmlformats.org/officeDocument/2006/relationships/font" Target="fonts/RobotoMedium-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Medium-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Thin-bold.fntdata"/><Relationship Id="rId21" Type="http://schemas.openxmlformats.org/officeDocument/2006/relationships/slide" Target="slides/slide16.xml"/><Relationship Id="rId65" Type="http://schemas.openxmlformats.org/officeDocument/2006/relationships/font" Target="fonts/RobotoThin-regular.fntdata"/><Relationship Id="rId24" Type="http://schemas.openxmlformats.org/officeDocument/2006/relationships/slide" Target="slides/slide19.xml"/><Relationship Id="rId68" Type="http://schemas.openxmlformats.org/officeDocument/2006/relationships/font" Target="fonts/RobotoThin-boldItalic.fntdata"/><Relationship Id="rId23" Type="http://schemas.openxmlformats.org/officeDocument/2006/relationships/slide" Target="slides/slide18.xml"/><Relationship Id="rId67" Type="http://schemas.openxmlformats.org/officeDocument/2006/relationships/font" Target="fonts/RobotoThin-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7ab72c59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7ab72c59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61b9628c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61b9628c8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6f6d81e8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6f6d81e8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c1d57d81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c1d57d81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bbb477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bbb477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b6908cc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b6908cc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b6908cc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8b6908cc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b6908cc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b6908cc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bbb477b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bbb477b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8b6908cc8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8b6908cc8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d31295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d31295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8c1d57d81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8c1d57d81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c1d57d81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c1d57d81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6bbb477b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6bbb477b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6bbb477b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6bbb477b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6f6d81e8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6f6d81e8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861b9628c8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861b9628c8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bbb477b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bbb477b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6bbb477b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6bbb477b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6bbb477b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6bbb477b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6bbb477b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6bbb477b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4f7680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4f7680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6bbb477b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6bbb477b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bbb477b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6bbb477b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6bbb477b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6bbb477b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bbb477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bbb477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6bbb477b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6bbb477b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8c1d57d81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8c1d57d81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bbb477b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bbb477b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6bbb477b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6bbb477b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6bbb477b2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6bbb477b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bbb477b2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bbb477b2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61b9628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61b9628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8c1d57d8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8c1d57d8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6bbb477b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6bbb477b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6bbb477b2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6bbb477b2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8c1d57d8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8c1d57d8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8c1d57d81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8c1d57d81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c1d57d8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c1d57d8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6bbb477b2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6bbb477b2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6bbb477b2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6bbb477b2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6bbb477b2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6bbb477b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6bbb477b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6bbb477b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9db5288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9db5288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6bbb477b2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6bbb477b2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6bbb477b2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6bbb477b2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6bbb477b2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6bbb477b2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6bbb477b2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6bbb477b2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6bbb477b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6bbb477b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6bbb477b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6bbb477b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6bbb477b2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6bbb477b2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bbb477b2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bbb477b2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6bbb477b2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6bbb477b2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6bbb477b2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6bbb477b2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9db528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9db528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9db5288d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9db5288d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7ab72c5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7ab72c5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7ab72c5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7ab72c5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docs.google.com/forms/d/1WXqgFTbWNHJM59RVhgF9uWuvGfWAUM3zQnA6NsfaMuA/viewanalytics" TargetMode="External"/><Relationship Id="rId4" Type="http://schemas.openxmlformats.org/officeDocument/2006/relationships/hyperlink" Target="https://docs.google.com/forms/d/1CBJ5KtnzZkf_bKsCz6R2Z-pWrgpMhBM4DTal_kZvfAA/viewanalyti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www.pathmatics.com/blog/the-dog-days-of-summer-how-pet-advertisers-are-marketing-during-quarantine" TargetMode="External"/><Relationship Id="rId4" Type="http://schemas.openxmlformats.org/officeDocument/2006/relationships/hyperlink" Target="https://www.wordstream.com/blog/ws/2022/05/18/search-advertising-benchmarks" TargetMode="External"/><Relationship Id="rId10" Type="http://schemas.openxmlformats.org/officeDocument/2006/relationships/hyperlink" Target="https://www.statista.com/statistics/245327/advertising-spending-of-the-pet-food-and-pet-care-industry-in-the-us-by-medium/" TargetMode="External"/><Relationship Id="rId9" Type="http://schemas.openxmlformats.org/officeDocument/2006/relationships/hyperlink" Target="https://www.bizjournals.com/bizwomen/news/latest-news/2020/06/pet-food-makers-upped-their-ad-spending-this-sprin.html?page=all" TargetMode="External"/><Relationship Id="rId5" Type="http://schemas.openxmlformats.org/officeDocument/2006/relationships/hyperlink" Target="https://www.statista.com/chart/25639/advertising-spend-and-growth-by-segment/" TargetMode="External"/><Relationship Id="rId6" Type="http://schemas.openxmlformats.org/officeDocument/2006/relationships/hyperlink" Target="https://www.petfoodindustry.com/articles/9314-mediaradar-study-pet-brands-ad-spend-spikes-51-yoy" TargetMode="External"/><Relationship Id="rId7" Type="http://schemas.openxmlformats.org/officeDocument/2006/relationships/hyperlink" Target="https://www.axios.com/2022/05/05/creators-futuref-ads-tech-firms-newfronts" TargetMode="External"/><Relationship Id="rId8" Type="http://schemas.openxmlformats.org/officeDocument/2006/relationships/hyperlink" Target="https://airy.co/customer-stories/zooroy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hyperlink" Target="https://www.wikihow.com/Create-an-Instagram-Accou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hyperlink" Target="https://docs.google.com/forms/d/1WXqgFTbWNHJM59RVhgF9uWuvGfWAUM3zQnA6NsfaMuA/viewanalytics" TargetMode="External"/><Relationship Id="rId4" Type="http://schemas.openxmlformats.org/officeDocument/2006/relationships/hyperlink" Target="https://docs.google.com/forms/d/1CBJ5KtnzZkf_bKsCz6R2Z-pWrgpMhBM4DTal_kZvfAA/viewanalytic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6.jpg"/><Relationship Id="rId7" Type="http://schemas.openxmlformats.org/officeDocument/2006/relationships/image" Target="../media/image7.jpg"/><Relationship Id="rId8"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29.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Cat-Tastic</a:t>
            </a:r>
            <a:r>
              <a:rPr lang="en"/>
              <a:t> </a:t>
            </a:r>
            <a:r>
              <a:rPr lang="en"/>
              <a:t>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22"/>
          <p:cNvSpPr txBox="1"/>
          <p:nvPr/>
        </p:nvSpPr>
        <p:spPr>
          <a:xfrm>
            <a:off x="222675" y="251475"/>
            <a:ext cx="351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App Referral</a:t>
            </a:r>
            <a:endParaRPr sz="2400"/>
          </a:p>
        </p:txBody>
      </p:sp>
      <p:grpSp>
        <p:nvGrpSpPr>
          <p:cNvPr id="211" name="Google Shape;211;p22"/>
          <p:cNvGrpSpPr/>
          <p:nvPr/>
        </p:nvGrpSpPr>
        <p:grpSpPr>
          <a:xfrm>
            <a:off x="484483" y="1547229"/>
            <a:ext cx="1494613" cy="1492137"/>
            <a:chOff x="6917813" y="716175"/>
            <a:chExt cx="1494613" cy="2320225"/>
          </a:xfrm>
        </p:grpSpPr>
        <p:sp>
          <p:nvSpPr>
            <p:cNvPr id="212" name="Google Shape;212;p22"/>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6994761" y="2196399"/>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Refer-A-Friend Code</a:t>
              </a:r>
              <a:endParaRPr sz="1000">
                <a:solidFill>
                  <a:srgbClr val="1D7E74"/>
                </a:solidFill>
                <a:latin typeface="Roboto Medium"/>
                <a:ea typeface="Roboto Medium"/>
                <a:cs typeface="Roboto Medium"/>
                <a:sym typeface="Roboto Medium"/>
              </a:endParaRPr>
            </a:p>
          </p:txBody>
        </p:sp>
        <p:sp>
          <p:nvSpPr>
            <p:cNvPr id="215" name="Google Shape;215;p22"/>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60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216" name="Google Shape;216;p22"/>
          <p:cNvGrpSpPr/>
          <p:nvPr/>
        </p:nvGrpSpPr>
        <p:grpSpPr>
          <a:xfrm>
            <a:off x="5222358" y="1547229"/>
            <a:ext cx="1494613" cy="1492137"/>
            <a:chOff x="6917813" y="716175"/>
            <a:chExt cx="1494613" cy="2320225"/>
          </a:xfrm>
        </p:grpSpPr>
        <p:sp>
          <p:nvSpPr>
            <p:cNvPr id="217" name="Google Shape;217;p22"/>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016373" y="2196399"/>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Word of mouth</a:t>
              </a:r>
              <a:endParaRPr sz="1000">
                <a:solidFill>
                  <a:srgbClr val="1D7E74"/>
                </a:solidFill>
                <a:latin typeface="Roboto Medium"/>
                <a:ea typeface="Roboto Medium"/>
                <a:cs typeface="Roboto Medium"/>
                <a:sym typeface="Roboto Medium"/>
              </a:endParaRPr>
            </a:p>
          </p:txBody>
        </p:sp>
        <p:sp>
          <p:nvSpPr>
            <p:cNvPr id="220" name="Google Shape;220;p22"/>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221" name="Google Shape;221;p22"/>
          <p:cNvGrpSpPr/>
          <p:nvPr/>
        </p:nvGrpSpPr>
        <p:grpSpPr>
          <a:xfrm>
            <a:off x="6977908" y="1547221"/>
            <a:ext cx="1494613" cy="1492137"/>
            <a:chOff x="6917813" y="716175"/>
            <a:chExt cx="1494613" cy="2320225"/>
          </a:xfrm>
        </p:grpSpPr>
        <p:sp>
          <p:nvSpPr>
            <p:cNvPr id="222" name="Google Shape;222;p22"/>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016373" y="2032544"/>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Through social media / FOMO</a:t>
              </a:r>
              <a:endParaRPr sz="1000">
                <a:solidFill>
                  <a:srgbClr val="1D7E74"/>
                </a:solidFill>
                <a:latin typeface="Roboto Medium"/>
                <a:ea typeface="Roboto Medium"/>
                <a:cs typeface="Roboto Medium"/>
                <a:sym typeface="Roboto Medium"/>
              </a:endParaRPr>
            </a:p>
          </p:txBody>
        </p:sp>
        <p:sp>
          <p:nvSpPr>
            <p:cNvPr id="225" name="Google Shape;225;p22"/>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4</a:t>
              </a:r>
              <a:r>
                <a:rPr b="1" lang="en" sz="4000">
                  <a:solidFill>
                    <a:srgbClr val="1D7E74"/>
                  </a:solidFill>
                  <a:latin typeface="Roboto"/>
                  <a:ea typeface="Roboto"/>
                  <a:cs typeface="Roboto"/>
                  <a:sym typeface="Roboto"/>
                </a:rPr>
                <a:t>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226" name="Google Shape;226;p22"/>
          <p:cNvGrpSpPr/>
          <p:nvPr/>
        </p:nvGrpSpPr>
        <p:grpSpPr>
          <a:xfrm>
            <a:off x="2246233" y="1547221"/>
            <a:ext cx="1494613" cy="1492137"/>
            <a:chOff x="6917813" y="716175"/>
            <a:chExt cx="1494613" cy="2320225"/>
          </a:xfrm>
        </p:grpSpPr>
        <p:sp>
          <p:nvSpPr>
            <p:cNvPr id="227" name="Google Shape;227;p22"/>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994761" y="2188352"/>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Sign-up coupons</a:t>
              </a:r>
              <a:endParaRPr sz="1000">
                <a:solidFill>
                  <a:srgbClr val="1D7E74"/>
                </a:solidFill>
                <a:latin typeface="Roboto Medium"/>
                <a:ea typeface="Roboto Medium"/>
                <a:cs typeface="Roboto Medium"/>
                <a:sym typeface="Roboto Medium"/>
              </a:endParaRPr>
            </a:p>
          </p:txBody>
        </p:sp>
        <p:sp>
          <p:nvSpPr>
            <p:cNvPr id="230" name="Google Shape;230;p22"/>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20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cxnSp>
        <p:nvCxnSpPr>
          <p:cNvPr id="231" name="Google Shape;231;p22"/>
          <p:cNvCxnSpPr/>
          <p:nvPr/>
        </p:nvCxnSpPr>
        <p:spPr>
          <a:xfrm>
            <a:off x="4475525" y="1068800"/>
            <a:ext cx="0" cy="207090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22"/>
          <p:cNvSpPr txBox="1"/>
          <p:nvPr/>
        </p:nvSpPr>
        <p:spPr>
          <a:xfrm>
            <a:off x="1469550" y="1068800"/>
            <a:ext cx="18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Promotions</a:t>
            </a:r>
            <a:endParaRPr/>
          </a:p>
        </p:txBody>
      </p:sp>
      <p:sp>
        <p:nvSpPr>
          <p:cNvPr id="233" name="Google Shape;233;p22"/>
          <p:cNvSpPr txBox="1"/>
          <p:nvPr/>
        </p:nvSpPr>
        <p:spPr>
          <a:xfrm>
            <a:off x="6279000" y="1068800"/>
            <a:ext cx="18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 to User</a:t>
            </a:r>
            <a:endParaRPr/>
          </a:p>
        </p:txBody>
      </p:sp>
      <p:sp>
        <p:nvSpPr>
          <p:cNvPr id="234" name="Google Shape;234;p22"/>
          <p:cNvSpPr txBox="1"/>
          <p:nvPr/>
        </p:nvSpPr>
        <p:spPr>
          <a:xfrm>
            <a:off x="116250" y="3350425"/>
            <a:ext cx="403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than half use a refer-a-friend code. But hardly any like signup codes. The social aspect of codes seems to be the winner. Instead of </a:t>
            </a:r>
            <a:r>
              <a:rPr lang="en"/>
              <a:t>advertising</a:t>
            </a:r>
            <a:r>
              <a:rPr lang="en"/>
              <a:t> on the app, have a user get rewarded for telling others about a great deal. </a:t>
            </a:r>
            <a:endParaRPr/>
          </a:p>
        </p:txBody>
      </p:sp>
      <p:sp>
        <p:nvSpPr>
          <p:cNvPr id="235" name="Google Shape;235;p22"/>
          <p:cNvSpPr txBox="1"/>
          <p:nvPr/>
        </p:nvSpPr>
        <p:spPr>
          <a:xfrm>
            <a:off x="4414875" y="3350425"/>
            <a:ext cx="403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app is background. User to user is prominent. Make it seem like the app is just a meeting place and the value comes from user to user interactive. Promoting user connection seems to be the winner.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3"/>
          <p:cNvSpPr/>
          <p:nvPr/>
        </p:nvSpPr>
        <p:spPr>
          <a:xfrm>
            <a:off x="1951129" y="708063"/>
            <a:ext cx="16563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Roadblocks/Pet Peeves</a:t>
            </a:r>
            <a:endParaRPr sz="1000">
              <a:solidFill>
                <a:srgbClr val="FFFFFF"/>
              </a:solidFill>
              <a:latin typeface="Roboto"/>
              <a:ea typeface="Roboto"/>
              <a:cs typeface="Roboto"/>
              <a:sym typeface="Roboto"/>
            </a:endParaRPr>
          </a:p>
        </p:txBody>
      </p:sp>
      <p:sp>
        <p:nvSpPr>
          <p:cNvPr id="242" name="Google Shape;242;p23"/>
          <p:cNvSpPr/>
          <p:nvPr/>
        </p:nvSpPr>
        <p:spPr>
          <a:xfrm>
            <a:off x="3619201" y="708809"/>
            <a:ext cx="21648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Frustrations</a:t>
            </a:r>
            <a:endParaRPr sz="1200">
              <a:solidFill>
                <a:srgbClr val="FFFFFF"/>
              </a:solidFill>
              <a:latin typeface="Roboto"/>
              <a:ea typeface="Roboto"/>
              <a:cs typeface="Roboto"/>
              <a:sym typeface="Roboto"/>
            </a:endParaRPr>
          </a:p>
        </p:txBody>
      </p:sp>
      <p:sp>
        <p:nvSpPr>
          <p:cNvPr id="243" name="Google Shape;243;p23"/>
          <p:cNvSpPr/>
          <p:nvPr/>
        </p:nvSpPr>
        <p:spPr>
          <a:xfrm>
            <a:off x="5799466" y="708800"/>
            <a:ext cx="2550300" cy="3000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Fast Signups</a:t>
            </a:r>
            <a:endParaRPr sz="1200">
              <a:solidFill>
                <a:srgbClr val="FFFFFF"/>
              </a:solidFill>
              <a:latin typeface="Roboto"/>
              <a:ea typeface="Roboto"/>
              <a:cs typeface="Roboto"/>
              <a:sym typeface="Roboto"/>
            </a:endParaRPr>
          </a:p>
        </p:txBody>
      </p:sp>
      <p:sp>
        <p:nvSpPr>
          <p:cNvPr id="244" name="Google Shape;244;p23"/>
          <p:cNvSpPr/>
          <p:nvPr/>
        </p:nvSpPr>
        <p:spPr>
          <a:xfrm>
            <a:off x="1178541" y="708038"/>
            <a:ext cx="761100" cy="300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Users</a:t>
            </a:r>
            <a:endParaRPr>
              <a:solidFill>
                <a:schemeClr val="lt1"/>
              </a:solidFill>
            </a:endParaRPr>
          </a:p>
        </p:txBody>
      </p:sp>
      <p:sp>
        <p:nvSpPr>
          <p:cNvPr id="245" name="Google Shape;245;p23"/>
          <p:cNvSpPr/>
          <p:nvPr/>
        </p:nvSpPr>
        <p:spPr>
          <a:xfrm>
            <a:off x="5799466" y="1019621"/>
            <a:ext cx="2550300" cy="673800"/>
          </a:xfrm>
          <a:prstGeom prst="rect">
            <a:avLst/>
          </a:prstGeom>
          <a:solidFill>
            <a:srgbClr val="0C58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Has a signup process been too long that you gave up? Yes! Email and passwords should be all.</a:t>
            </a:r>
            <a:endParaRPr sz="1000">
              <a:solidFill>
                <a:srgbClr val="FFFFFF"/>
              </a:solidFill>
              <a:latin typeface="Roboto"/>
              <a:ea typeface="Roboto"/>
              <a:cs typeface="Roboto"/>
              <a:sym typeface="Roboto"/>
            </a:endParaRPr>
          </a:p>
        </p:txBody>
      </p:sp>
      <p:sp>
        <p:nvSpPr>
          <p:cNvPr id="246" name="Google Shape;246;p23"/>
          <p:cNvSpPr/>
          <p:nvPr/>
        </p:nvSpPr>
        <p:spPr>
          <a:xfrm>
            <a:off x="1179474" y="1019188"/>
            <a:ext cx="761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179473" y="1019200"/>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951129" y="1019213"/>
            <a:ext cx="16563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Remember multiple passwords/usernames</a:t>
            </a:r>
            <a:endParaRPr/>
          </a:p>
        </p:txBody>
      </p:sp>
      <p:sp>
        <p:nvSpPr>
          <p:cNvPr id="249" name="Google Shape;249;p23"/>
          <p:cNvSpPr/>
          <p:nvPr/>
        </p:nvSpPr>
        <p:spPr>
          <a:xfrm>
            <a:off x="3619201" y="1019959"/>
            <a:ext cx="21648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lt1"/>
                </a:solidFill>
                <a:latin typeface="Roboto"/>
                <a:ea typeface="Roboto"/>
                <a:cs typeface="Roboto"/>
                <a:sym typeface="Roboto"/>
              </a:rPr>
              <a:t>T</a:t>
            </a:r>
            <a:r>
              <a:rPr lang="en" sz="1000">
                <a:solidFill>
                  <a:schemeClr val="lt1"/>
                </a:solidFill>
                <a:latin typeface="Roboto"/>
                <a:ea typeface="Roboto"/>
                <a:cs typeface="Roboto"/>
                <a:sym typeface="Roboto"/>
              </a:rPr>
              <a:t>oo complicated to create a password or if I get more than 2 errors during account creation I'm out</a:t>
            </a:r>
            <a:endParaRPr sz="1000">
              <a:solidFill>
                <a:schemeClr val="lt1"/>
              </a:solidFill>
            </a:endParaRPr>
          </a:p>
        </p:txBody>
      </p:sp>
      <p:sp>
        <p:nvSpPr>
          <p:cNvPr id="250" name="Google Shape;250;p23"/>
          <p:cNvSpPr/>
          <p:nvPr/>
        </p:nvSpPr>
        <p:spPr>
          <a:xfrm>
            <a:off x="1446598" y="1019244"/>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251" name="Google Shape;251;p23"/>
          <p:cNvSpPr/>
          <p:nvPr/>
        </p:nvSpPr>
        <p:spPr>
          <a:xfrm>
            <a:off x="5799466" y="1704173"/>
            <a:ext cx="2550300" cy="673800"/>
          </a:xfrm>
          <a:prstGeom prst="rect">
            <a:avLst/>
          </a:prstGeom>
          <a:solidFill>
            <a:srgbClr val="0C58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a:ea typeface="Roboto"/>
                <a:cs typeface="Roboto"/>
                <a:sym typeface="Roboto"/>
              </a:rPr>
              <a:t>Has a signup process been too long that you gave up? Yes! I like quick account signups like using Google.</a:t>
            </a:r>
            <a:endParaRPr sz="1000">
              <a:solidFill>
                <a:srgbClr val="FFFFFF"/>
              </a:solidFill>
              <a:latin typeface="Roboto"/>
              <a:ea typeface="Roboto"/>
              <a:cs typeface="Roboto"/>
              <a:sym typeface="Roboto"/>
            </a:endParaRPr>
          </a:p>
        </p:txBody>
      </p:sp>
      <p:sp>
        <p:nvSpPr>
          <p:cNvPr id="252" name="Google Shape;252;p23"/>
          <p:cNvSpPr/>
          <p:nvPr/>
        </p:nvSpPr>
        <p:spPr>
          <a:xfrm>
            <a:off x="1179474" y="1704463"/>
            <a:ext cx="761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1179473" y="1704475"/>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1951129" y="1704488"/>
            <a:ext cx="16563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Too many personal credentials especially on a shady site</a:t>
            </a:r>
            <a:endParaRPr sz="1300">
              <a:solidFill>
                <a:schemeClr val="lt1"/>
              </a:solidFill>
            </a:endParaRPr>
          </a:p>
        </p:txBody>
      </p:sp>
      <p:sp>
        <p:nvSpPr>
          <p:cNvPr id="255" name="Google Shape;255;p23"/>
          <p:cNvSpPr/>
          <p:nvPr/>
        </p:nvSpPr>
        <p:spPr>
          <a:xfrm>
            <a:off x="3619201" y="1705234"/>
            <a:ext cx="21648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Having to go through multiple steps to get started.</a:t>
            </a:r>
            <a:endParaRPr>
              <a:solidFill>
                <a:schemeClr val="lt1"/>
              </a:solidFill>
            </a:endParaRPr>
          </a:p>
        </p:txBody>
      </p:sp>
      <p:sp>
        <p:nvSpPr>
          <p:cNvPr id="256" name="Google Shape;256;p23"/>
          <p:cNvSpPr/>
          <p:nvPr/>
        </p:nvSpPr>
        <p:spPr>
          <a:xfrm>
            <a:off x="1446598" y="1704519"/>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257" name="Google Shape;257;p23"/>
          <p:cNvSpPr/>
          <p:nvPr/>
        </p:nvSpPr>
        <p:spPr>
          <a:xfrm>
            <a:off x="5799466" y="2388724"/>
            <a:ext cx="2550300" cy="673800"/>
          </a:xfrm>
          <a:prstGeom prst="rect">
            <a:avLst/>
          </a:prstGeom>
          <a:solidFill>
            <a:srgbClr val="0C58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a:ea typeface="Roboto"/>
                <a:cs typeface="Roboto"/>
                <a:sym typeface="Roboto"/>
              </a:rPr>
              <a:t>Has a signup process been too long that you gave up? Yes! Short forms are a must.</a:t>
            </a:r>
            <a:endParaRPr sz="800">
              <a:solidFill>
                <a:srgbClr val="FFFFFF"/>
              </a:solidFill>
              <a:latin typeface="Roboto"/>
              <a:ea typeface="Roboto"/>
              <a:cs typeface="Roboto"/>
              <a:sym typeface="Roboto"/>
            </a:endParaRPr>
          </a:p>
        </p:txBody>
      </p:sp>
      <p:sp>
        <p:nvSpPr>
          <p:cNvPr id="258" name="Google Shape;258;p23"/>
          <p:cNvSpPr/>
          <p:nvPr/>
        </p:nvSpPr>
        <p:spPr>
          <a:xfrm>
            <a:off x="1179474" y="2389738"/>
            <a:ext cx="761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1179473" y="2389750"/>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1951129" y="2389763"/>
            <a:ext cx="16563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Spammed with news and advertisements</a:t>
            </a:r>
            <a:endParaRPr/>
          </a:p>
        </p:txBody>
      </p:sp>
      <p:sp>
        <p:nvSpPr>
          <p:cNvPr id="261" name="Google Shape;261;p23"/>
          <p:cNvSpPr/>
          <p:nvPr/>
        </p:nvSpPr>
        <p:spPr>
          <a:xfrm>
            <a:off x="3619201" y="2390509"/>
            <a:ext cx="21648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lt1"/>
                </a:solidFill>
              </a:rPr>
              <a:t>Stopping momentum by forcing a sign-up page.</a:t>
            </a:r>
            <a:endParaRPr sz="1000">
              <a:solidFill>
                <a:schemeClr val="lt1"/>
              </a:solidFill>
              <a:latin typeface="Roboto"/>
              <a:ea typeface="Roboto"/>
              <a:cs typeface="Roboto"/>
              <a:sym typeface="Roboto"/>
            </a:endParaRPr>
          </a:p>
        </p:txBody>
      </p:sp>
      <p:sp>
        <p:nvSpPr>
          <p:cNvPr id="262" name="Google Shape;262;p23"/>
          <p:cNvSpPr/>
          <p:nvPr/>
        </p:nvSpPr>
        <p:spPr>
          <a:xfrm>
            <a:off x="1446598" y="2389794"/>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263" name="Google Shape;263;p23"/>
          <p:cNvSpPr/>
          <p:nvPr/>
        </p:nvSpPr>
        <p:spPr>
          <a:xfrm>
            <a:off x="5799466" y="3073276"/>
            <a:ext cx="2550300" cy="673800"/>
          </a:xfrm>
          <a:prstGeom prst="rect">
            <a:avLst/>
          </a:prstGeom>
          <a:solidFill>
            <a:srgbClr val="0C58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a:ea typeface="Roboto"/>
                <a:cs typeface="Roboto"/>
                <a:sym typeface="Roboto"/>
              </a:rPr>
              <a:t>Has a signup process been too long that you gave up? Yes! Though I don’t mind a thorough form if necessary.</a:t>
            </a:r>
            <a:endParaRPr sz="800">
              <a:solidFill>
                <a:srgbClr val="FFFFFF"/>
              </a:solidFill>
              <a:latin typeface="Roboto"/>
              <a:ea typeface="Roboto"/>
              <a:cs typeface="Roboto"/>
              <a:sym typeface="Roboto"/>
            </a:endParaRPr>
          </a:p>
        </p:txBody>
      </p:sp>
      <p:sp>
        <p:nvSpPr>
          <p:cNvPr id="264" name="Google Shape;264;p23"/>
          <p:cNvSpPr/>
          <p:nvPr/>
        </p:nvSpPr>
        <p:spPr>
          <a:xfrm>
            <a:off x="1179474" y="3075013"/>
            <a:ext cx="761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1179473" y="3075025"/>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951129" y="3075038"/>
            <a:ext cx="16563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Hate typing with thumbs</a:t>
            </a:r>
            <a:endParaRPr/>
          </a:p>
        </p:txBody>
      </p:sp>
      <p:sp>
        <p:nvSpPr>
          <p:cNvPr id="267" name="Google Shape;267;p23"/>
          <p:cNvSpPr/>
          <p:nvPr/>
        </p:nvSpPr>
        <p:spPr>
          <a:xfrm>
            <a:off x="3619201" y="3075784"/>
            <a:ext cx="21648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Quick use sites requiring sign-up to use</a:t>
            </a:r>
            <a:endParaRPr/>
          </a:p>
        </p:txBody>
      </p:sp>
      <p:sp>
        <p:nvSpPr>
          <p:cNvPr id="268" name="Google Shape;268;p23"/>
          <p:cNvSpPr/>
          <p:nvPr/>
        </p:nvSpPr>
        <p:spPr>
          <a:xfrm>
            <a:off x="1446598" y="3075069"/>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269" name="Google Shape;269;p23"/>
          <p:cNvSpPr txBox="1"/>
          <p:nvPr/>
        </p:nvSpPr>
        <p:spPr>
          <a:xfrm>
            <a:off x="3282350" y="152850"/>
            <a:ext cx="28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 Survey Results for Signups</a:t>
            </a:r>
            <a:endParaRPr/>
          </a:p>
        </p:txBody>
      </p:sp>
      <p:sp>
        <p:nvSpPr>
          <p:cNvPr id="270" name="Google Shape;270;p23"/>
          <p:cNvSpPr/>
          <p:nvPr/>
        </p:nvSpPr>
        <p:spPr>
          <a:xfrm>
            <a:off x="5797950" y="3757827"/>
            <a:ext cx="2550300" cy="673800"/>
          </a:xfrm>
          <a:prstGeom prst="rect">
            <a:avLst/>
          </a:prstGeom>
          <a:solidFill>
            <a:srgbClr val="0C58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a:ea typeface="Roboto"/>
                <a:cs typeface="Roboto"/>
                <a:sym typeface="Roboto"/>
              </a:rPr>
              <a:t>Has a signup process been too long that you gave up? Yes! Quick and speedy. I prefer biometrics. </a:t>
            </a:r>
            <a:endParaRPr sz="800">
              <a:solidFill>
                <a:srgbClr val="FFFFFF"/>
              </a:solidFill>
              <a:latin typeface="Roboto"/>
              <a:ea typeface="Roboto"/>
              <a:cs typeface="Roboto"/>
              <a:sym typeface="Roboto"/>
            </a:endParaRPr>
          </a:p>
        </p:txBody>
      </p:sp>
      <p:sp>
        <p:nvSpPr>
          <p:cNvPr id="271" name="Google Shape;271;p23"/>
          <p:cNvSpPr/>
          <p:nvPr/>
        </p:nvSpPr>
        <p:spPr>
          <a:xfrm>
            <a:off x="1178186" y="3760288"/>
            <a:ext cx="7611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1178186" y="3760300"/>
            <a:ext cx="687600" cy="674400"/>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1949404" y="3760313"/>
            <a:ext cx="16563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Form too long. Ruins flow.</a:t>
            </a:r>
            <a:endParaRPr/>
          </a:p>
        </p:txBody>
      </p:sp>
      <p:sp>
        <p:nvSpPr>
          <p:cNvPr id="274" name="Google Shape;274;p23"/>
          <p:cNvSpPr/>
          <p:nvPr/>
        </p:nvSpPr>
        <p:spPr>
          <a:xfrm>
            <a:off x="3617296" y="3761059"/>
            <a:ext cx="2164800" cy="6744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Lying about how much info is needed to use service or get sign-up code</a:t>
            </a:r>
            <a:endParaRPr/>
          </a:p>
        </p:txBody>
      </p:sp>
      <p:sp>
        <p:nvSpPr>
          <p:cNvPr id="275" name="Google Shape;275;p23"/>
          <p:cNvSpPr/>
          <p:nvPr/>
        </p:nvSpPr>
        <p:spPr>
          <a:xfrm>
            <a:off x="1445311" y="3760344"/>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5</a:t>
            </a:r>
            <a:endParaRPr sz="16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24"/>
          <p:cNvSpPr txBox="1"/>
          <p:nvPr/>
        </p:nvSpPr>
        <p:spPr>
          <a:xfrm>
            <a:off x="300600" y="244925"/>
            <a:ext cx="395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User Value</a:t>
            </a:r>
            <a:endParaRPr sz="2400"/>
          </a:p>
        </p:txBody>
      </p:sp>
      <p:sp>
        <p:nvSpPr>
          <p:cNvPr id="282" name="Google Shape;282;p24"/>
          <p:cNvSpPr txBox="1"/>
          <p:nvPr/>
        </p:nvSpPr>
        <p:spPr>
          <a:xfrm>
            <a:off x="806125" y="933575"/>
            <a:ext cx="583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Speedy</a:t>
            </a:r>
            <a:r>
              <a:rPr lang="en"/>
              <a:t>, </a:t>
            </a:r>
            <a:r>
              <a:rPr b="1" lang="en"/>
              <a:t>bite-sized,</a:t>
            </a:r>
            <a:r>
              <a:rPr lang="en"/>
              <a:t> </a:t>
            </a:r>
            <a:r>
              <a:rPr b="1" lang="en"/>
              <a:t>social interactive</a:t>
            </a:r>
            <a:r>
              <a:rPr lang="en"/>
              <a:t>, and </a:t>
            </a:r>
            <a:r>
              <a:rPr b="1" lang="en"/>
              <a:t>lightweight</a:t>
            </a:r>
            <a:r>
              <a:rPr lang="en"/>
              <a:t>. These are filtered terms to highlight the </a:t>
            </a:r>
            <a:r>
              <a:rPr b="1" lang="en"/>
              <a:t>user value </a:t>
            </a:r>
            <a:r>
              <a:rPr lang="en"/>
              <a:t>needed to create the </a:t>
            </a:r>
            <a:r>
              <a:rPr b="1" lang="en"/>
              <a:t>solution </a:t>
            </a:r>
            <a:r>
              <a:rPr lang="en"/>
              <a:t>needed to help </a:t>
            </a:r>
            <a:r>
              <a:rPr b="1" lang="en"/>
              <a:t>bolster Cat-tastic signups</a:t>
            </a:r>
            <a:r>
              <a:rPr lang="en"/>
              <a:t>. </a:t>
            </a:r>
            <a:endParaRPr/>
          </a:p>
        </p:txBody>
      </p:sp>
      <p:sp>
        <p:nvSpPr>
          <p:cNvPr id="283" name="Google Shape;283;p24"/>
          <p:cNvSpPr txBox="1"/>
          <p:nvPr/>
        </p:nvSpPr>
        <p:spPr>
          <a:xfrm>
            <a:off x="806125" y="176487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Bolster Access + Tear Down Roadblock = User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5"/>
          <p:cNvSpPr txBox="1"/>
          <p:nvPr/>
        </p:nvSpPr>
        <p:spPr>
          <a:xfrm>
            <a:off x="300600" y="244925"/>
            <a:ext cx="395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Solution</a:t>
            </a:r>
            <a:endParaRPr sz="2400"/>
          </a:p>
        </p:txBody>
      </p:sp>
      <p:sp>
        <p:nvSpPr>
          <p:cNvPr id="290" name="Google Shape;290;p25"/>
          <p:cNvSpPr txBox="1"/>
          <p:nvPr/>
        </p:nvSpPr>
        <p:spPr>
          <a:xfrm>
            <a:off x="806125" y="933575"/>
            <a:ext cx="5832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necessary </a:t>
            </a:r>
            <a:r>
              <a:rPr lang="en"/>
              <a:t>information</a:t>
            </a:r>
            <a:r>
              <a:rPr lang="en"/>
              <a:t> needed to use in initial form</a:t>
            </a:r>
            <a:endParaRPr/>
          </a:p>
          <a:p>
            <a:pPr indent="-317500" lvl="0" marL="457200" rtl="0" algn="l">
              <a:spcBef>
                <a:spcPts val="0"/>
              </a:spcBef>
              <a:spcAft>
                <a:spcPts val="0"/>
              </a:spcAft>
              <a:buSzPts val="1400"/>
              <a:buChar char="●"/>
            </a:pPr>
            <a:r>
              <a:rPr lang="en"/>
              <a:t>Quick and simple</a:t>
            </a:r>
            <a:endParaRPr/>
          </a:p>
          <a:p>
            <a:pPr indent="-317500" lvl="0" marL="457200" rtl="0" algn="l">
              <a:spcBef>
                <a:spcPts val="0"/>
              </a:spcBef>
              <a:spcAft>
                <a:spcPts val="0"/>
              </a:spcAft>
              <a:buSzPts val="1400"/>
              <a:buChar char="●"/>
            </a:pPr>
            <a:r>
              <a:rPr lang="en"/>
              <a:t>Don't</a:t>
            </a:r>
            <a:r>
              <a:rPr lang="en"/>
              <a:t> disrupt the </a:t>
            </a:r>
            <a:r>
              <a:rPr lang="en"/>
              <a:t>user flow</a:t>
            </a:r>
            <a:endParaRPr/>
          </a:p>
          <a:p>
            <a:pPr indent="-317500" lvl="0" marL="457200" rtl="0" algn="l">
              <a:spcBef>
                <a:spcPts val="0"/>
              </a:spcBef>
              <a:spcAft>
                <a:spcPts val="0"/>
              </a:spcAft>
              <a:buSzPts val="1400"/>
              <a:buChar char="●"/>
            </a:pPr>
            <a:r>
              <a:rPr lang="en"/>
              <a:t>Fun and interactive</a:t>
            </a:r>
            <a:endParaRPr/>
          </a:p>
        </p:txBody>
      </p:sp>
      <p:sp>
        <p:nvSpPr>
          <p:cNvPr id="291" name="Google Shape;291;p25"/>
          <p:cNvSpPr txBox="1"/>
          <p:nvPr/>
        </p:nvSpPr>
        <p:spPr>
          <a:xfrm>
            <a:off x="1148550" y="1980275"/>
            <a:ext cx="684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Don’t prevent the user from viewing other users posts. That way there isn’t a roadblock preventing the initial social aspect of the app. Get users already engaging, and when they have to </a:t>
            </a:r>
            <a:r>
              <a:rPr lang="en"/>
              <a:t>sign up</a:t>
            </a:r>
            <a:r>
              <a:rPr lang="en"/>
              <a:t>, FOMO will kick 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user is scrolling through Cat-tastic, they will forget they are not signed up and will want to like/comment on a post. At that time a message box opens up underneath the post. The user is not taken to another page. Their flow is not </a:t>
            </a:r>
            <a:r>
              <a:rPr lang="en"/>
              <a:t>interrupted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message is playful and </a:t>
            </a:r>
            <a:r>
              <a:rPr lang="en"/>
              <a:t>interactive</a:t>
            </a:r>
            <a:r>
              <a:rPr lang="en"/>
              <a:t>. This message box turns into a signup form. It will be bite-sized and interactive. Once the user is done, the box closes and the icon the user pressed at the start will fill in and the user can continue on their flow.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297" name="Google Shape;29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3" name="Google Shape;303;p27"/>
          <p:cNvPicPr preferRelativeResize="0"/>
          <p:nvPr/>
        </p:nvPicPr>
        <p:blipFill>
          <a:blip r:embed="rId3">
            <a:alphaModFix/>
          </a:blip>
          <a:stretch>
            <a:fillRect/>
          </a:stretch>
        </p:blipFill>
        <p:spPr>
          <a:xfrm>
            <a:off x="6188662" y="218125"/>
            <a:ext cx="2511928" cy="4838701"/>
          </a:xfrm>
          <a:prstGeom prst="rect">
            <a:avLst/>
          </a:prstGeom>
          <a:noFill/>
          <a:ln>
            <a:noFill/>
          </a:ln>
        </p:spPr>
      </p:pic>
      <p:pic>
        <p:nvPicPr>
          <p:cNvPr id="304" name="Google Shape;304;p27"/>
          <p:cNvPicPr preferRelativeResize="0"/>
          <p:nvPr/>
        </p:nvPicPr>
        <p:blipFill>
          <a:blip r:embed="rId4">
            <a:alphaModFix/>
          </a:blip>
          <a:stretch>
            <a:fillRect/>
          </a:stretch>
        </p:blipFill>
        <p:spPr>
          <a:xfrm>
            <a:off x="1121000" y="152400"/>
            <a:ext cx="2540162" cy="4838699"/>
          </a:xfrm>
          <a:prstGeom prst="rect">
            <a:avLst/>
          </a:prstGeom>
          <a:noFill/>
          <a:ln>
            <a:noFill/>
          </a:ln>
        </p:spPr>
      </p:pic>
      <p:pic>
        <p:nvPicPr>
          <p:cNvPr id="305" name="Google Shape;305;p27"/>
          <p:cNvPicPr preferRelativeResize="0"/>
          <p:nvPr/>
        </p:nvPicPr>
        <p:blipFill>
          <a:blip r:embed="rId5">
            <a:alphaModFix/>
          </a:blip>
          <a:stretch>
            <a:fillRect/>
          </a:stretch>
        </p:blipFill>
        <p:spPr>
          <a:xfrm rot="-555462">
            <a:off x="1325101" y="3708840"/>
            <a:ext cx="1116665" cy="1105531"/>
          </a:xfrm>
          <a:prstGeom prst="rect">
            <a:avLst/>
          </a:prstGeom>
          <a:noFill/>
          <a:ln>
            <a:noFill/>
          </a:ln>
        </p:spPr>
      </p:pic>
      <p:sp>
        <p:nvSpPr>
          <p:cNvPr id="306" name="Google Shape;306;p27"/>
          <p:cNvSpPr/>
          <p:nvPr/>
        </p:nvSpPr>
        <p:spPr>
          <a:xfrm>
            <a:off x="322750" y="3626225"/>
            <a:ext cx="720300" cy="50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txBox="1"/>
          <p:nvPr/>
        </p:nvSpPr>
        <p:spPr>
          <a:xfrm>
            <a:off x="322750" y="2979725"/>
            <a:ext cx="13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Pressing a notification button….</a:t>
            </a:r>
            <a:endParaRPr sz="1000"/>
          </a:p>
        </p:txBody>
      </p:sp>
      <p:sp>
        <p:nvSpPr>
          <p:cNvPr id="308" name="Google Shape;308;p27"/>
          <p:cNvSpPr/>
          <p:nvPr/>
        </p:nvSpPr>
        <p:spPr>
          <a:xfrm>
            <a:off x="5639950" y="1669950"/>
            <a:ext cx="548700" cy="18036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txBox="1"/>
          <p:nvPr/>
        </p:nvSpPr>
        <p:spPr>
          <a:xfrm>
            <a:off x="4475525" y="2017650"/>
            <a:ext cx="1068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…will trigger the signup prompt, sliding the picture and buttons out of the way</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28"/>
          <p:cNvPicPr preferRelativeResize="0"/>
          <p:nvPr/>
        </p:nvPicPr>
        <p:blipFill>
          <a:blip r:embed="rId3">
            <a:alphaModFix/>
          </a:blip>
          <a:stretch>
            <a:fillRect/>
          </a:stretch>
        </p:blipFill>
        <p:spPr>
          <a:xfrm>
            <a:off x="1655350" y="152400"/>
            <a:ext cx="2581054" cy="4838699"/>
          </a:xfrm>
          <a:prstGeom prst="rect">
            <a:avLst/>
          </a:prstGeom>
          <a:noFill/>
          <a:ln>
            <a:noFill/>
          </a:ln>
        </p:spPr>
      </p:pic>
      <p:sp>
        <p:nvSpPr>
          <p:cNvPr id="316" name="Google Shape;316;p28"/>
          <p:cNvSpPr txBox="1"/>
          <p:nvPr/>
        </p:nvSpPr>
        <p:spPr>
          <a:xfrm>
            <a:off x="233650" y="1786800"/>
            <a:ext cx="14217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Fun, bite sized, interactive </a:t>
            </a:r>
            <a:r>
              <a:rPr lang="en" sz="1000"/>
              <a:t>sign up</a:t>
            </a: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Not only is the user playing along and creating a secret cat identity, the user in this first step is only asked for one piece of information to lessen the heft of an overwhelming signup page. </a:t>
            </a:r>
            <a:endParaRPr sz="1000"/>
          </a:p>
        </p:txBody>
      </p:sp>
      <p:pic>
        <p:nvPicPr>
          <p:cNvPr id="317" name="Google Shape;317;p28"/>
          <p:cNvPicPr preferRelativeResize="0"/>
          <p:nvPr/>
        </p:nvPicPr>
        <p:blipFill>
          <a:blip r:embed="rId4">
            <a:alphaModFix/>
          </a:blip>
          <a:stretch>
            <a:fillRect/>
          </a:stretch>
        </p:blipFill>
        <p:spPr>
          <a:xfrm>
            <a:off x="6170104" y="152400"/>
            <a:ext cx="2529751" cy="4838700"/>
          </a:xfrm>
          <a:prstGeom prst="rect">
            <a:avLst/>
          </a:prstGeom>
          <a:noFill/>
          <a:ln>
            <a:noFill/>
          </a:ln>
        </p:spPr>
      </p:pic>
      <p:sp>
        <p:nvSpPr>
          <p:cNvPr id="318" name="Google Shape;318;p28"/>
          <p:cNvSpPr txBox="1"/>
          <p:nvPr/>
        </p:nvSpPr>
        <p:spPr>
          <a:xfrm>
            <a:off x="4659400" y="1786800"/>
            <a:ext cx="1421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By focusing on smaller breadcrumbs, it’s more engaging and not distracting.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Plus it’s fun trying to come up with a cat persona!</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29"/>
          <p:cNvPicPr preferRelativeResize="0"/>
          <p:nvPr/>
        </p:nvPicPr>
        <p:blipFill>
          <a:blip r:embed="rId3">
            <a:alphaModFix/>
          </a:blip>
          <a:stretch>
            <a:fillRect/>
          </a:stretch>
        </p:blipFill>
        <p:spPr>
          <a:xfrm>
            <a:off x="1432700" y="152400"/>
            <a:ext cx="2584376" cy="4838700"/>
          </a:xfrm>
          <a:prstGeom prst="rect">
            <a:avLst/>
          </a:prstGeom>
          <a:noFill/>
          <a:ln>
            <a:noFill/>
          </a:ln>
        </p:spPr>
      </p:pic>
      <p:pic>
        <p:nvPicPr>
          <p:cNvPr id="325" name="Google Shape;325;p29"/>
          <p:cNvPicPr preferRelativeResize="0"/>
          <p:nvPr/>
        </p:nvPicPr>
        <p:blipFill>
          <a:blip r:embed="rId4">
            <a:alphaModFix/>
          </a:blip>
          <a:stretch>
            <a:fillRect/>
          </a:stretch>
        </p:blipFill>
        <p:spPr>
          <a:xfrm>
            <a:off x="6140026" y="218125"/>
            <a:ext cx="2540162" cy="4838699"/>
          </a:xfrm>
          <a:prstGeom prst="rect">
            <a:avLst/>
          </a:prstGeom>
          <a:noFill/>
          <a:ln>
            <a:noFill/>
          </a:ln>
        </p:spPr>
      </p:pic>
      <p:sp>
        <p:nvSpPr>
          <p:cNvPr id="326" name="Google Shape;326;p29"/>
          <p:cNvSpPr txBox="1"/>
          <p:nvPr/>
        </p:nvSpPr>
        <p:spPr>
          <a:xfrm>
            <a:off x="4208300" y="2527175"/>
            <a:ext cx="1447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Once done, t</a:t>
            </a:r>
            <a:r>
              <a:rPr lang="en" sz="1000"/>
              <a:t>he pictures and buttons automatically move back into place, the button the user pressed gets filled in, and the user continues on where they left off as if their flow never got interrupted!</a:t>
            </a:r>
            <a:endParaRPr sz="1000"/>
          </a:p>
        </p:txBody>
      </p:sp>
      <p:sp>
        <p:nvSpPr>
          <p:cNvPr id="327" name="Google Shape;327;p29"/>
          <p:cNvSpPr/>
          <p:nvPr/>
        </p:nvSpPr>
        <p:spPr>
          <a:xfrm>
            <a:off x="5733550" y="2208775"/>
            <a:ext cx="406500" cy="85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rot="10800000">
            <a:off x="5733550" y="3258550"/>
            <a:ext cx="406500" cy="85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txBox="1"/>
          <p:nvPr/>
        </p:nvSpPr>
        <p:spPr>
          <a:xfrm>
            <a:off x="133575" y="2003925"/>
            <a:ext cx="1391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You can choose fingerprint, google sign-in, or create your own password.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Wireframe Feedback</a:t>
            </a:r>
            <a:endParaRPr/>
          </a:p>
        </p:txBody>
      </p:sp>
      <p:sp>
        <p:nvSpPr>
          <p:cNvPr id="335" name="Google Shape;33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1" name="Google Shape;341;p31"/>
          <p:cNvGrpSpPr/>
          <p:nvPr/>
        </p:nvGrpSpPr>
        <p:grpSpPr>
          <a:xfrm>
            <a:off x="329355" y="2152648"/>
            <a:ext cx="8303034" cy="896782"/>
            <a:chOff x="1593000" y="2322568"/>
            <a:chExt cx="5957975" cy="643500"/>
          </a:xfrm>
        </p:grpSpPr>
        <p:sp>
          <p:nvSpPr>
            <p:cNvPr id="342" name="Google Shape;342;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47" name="Google Shape;347;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Success!  -  biometrics should be incorporated because this is a low-risk, </a:t>
              </a:r>
              <a:r>
                <a:rPr lang="en" sz="1000">
                  <a:solidFill>
                    <a:srgbClr val="A72A1E"/>
                  </a:solidFill>
                  <a:latin typeface="Roboto"/>
                  <a:ea typeface="Roboto"/>
                  <a:cs typeface="Roboto"/>
                  <a:sym typeface="Roboto"/>
                </a:rPr>
                <a:t>reliable</a:t>
              </a:r>
              <a:r>
                <a:rPr lang="en" sz="1000">
                  <a:solidFill>
                    <a:srgbClr val="A72A1E"/>
                  </a:solidFill>
                  <a:latin typeface="Roboto"/>
                  <a:ea typeface="Roboto"/>
                  <a:cs typeface="Roboto"/>
                  <a:sym typeface="Roboto"/>
                </a:rPr>
                <a:t> app</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new process to make sure </a:t>
              </a:r>
              <a:r>
                <a:rPr lang="en" sz="1000">
                  <a:solidFill>
                    <a:srgbClr val="A72A1E"/>
                  </a:solidFill>
                  <a:latin typeface="Roboto"/>
                  <a:ea typeface="Roboto"/>
                  <a:cs typeface="Roboto"/>
                  <a:sym typeface="Roboto"/>
                </a:rPr>
                <a:t>signup</a:t>
              </a:r>
              <a:r>
                <a:rPr lang="en" sz="1000">
                  <a:solidFill>
                    <a:srgbClr val="A72A1E"/>
                  </a:solidFill>
                  <a:latin typeface="Roboto"/>
                  <a:ea typeface="Roboto"/>
                  <a:cs typeface="Roboto"/>
                  <a:sym typeface="Roboto"/>
                </a:rPr>
                <a:t> process includes directions on how to also be moving forward to the end goal</a:t>
              </a:r>
              <a:endParaRPr sz="1000">
                <a:solidFill>
                  <a:srgbClr val="A72A1E"/>
                </a:solidFill>
                <a:latin typeface="Roboto"/>
                <a:ea typeface="Roboto"/>
                <a:cs typeface="Roboto"/>
                <a:sym typeface="Roboto"/>
              </a:endParaRPr>
            </a:p>
          </p:txBody>
        </p:sp>
        <p:sp>
          <p:nvSpPr>
            <p:cNvPr id="348" name="Google Shape;348;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Biometrics only need to be used for a low-risk app and be reliable. </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chemeClr val="lt1"/>
                </a:buClr>
                <a:buSzPts val="1000"/>
                <a:buFont typeface="Roboto Medium"/>
                <a:buChar char="●"/>
              </a:pPr>
              <a:r>
                <a:rPr lang="en" sz="1000">
                  <a:solidFill>
                    <a:schemeClr val="lt1"/>
                  </a:solidFill>
                  <a:latin typeface="Roboto Medium"/>
                  <a:ea typeface="Roboto Medium"/>
                  <a:cs typeface="Roboto Medium"/>
                  <a:sym typeface="Roboto Medium"/>
                </a:rPr>
                <a:t>Not familiar with process. Add signal to keep going.</a:t>
              </a:r>
              <a:endParaRPr sz="1000">
                <a:solidFill>
                  <a:srgbClr val="FFFFFF"/>
                </a:solidFill>
                <a:latin typeface="Roboto Medium"/>
                <a:ea typeface="Roboto Medium"/>
                <a:cs typeface="Roboto Medium"/>
                <a:sym typeface="Roboto Medium"/>
              </a:endParaRPr>
            </a:p>
          </p:txBody>
        </p:sp>
      </p:grpSp>
      <p:grpSp>
        <p:nvGrpSpPr>
          <p:cNvPr id="349" name="Google Shape;349;p31"/>
          <p:cNvGrpSpPr/>
          <p:nvPr/>
        </p:nvGrpSpPr>
        <p:grpSpPr>
          <a:xfrm>
            <a:off x="329355" y="1239656"/>
            <a:ext cx="8303034" cy="896782"/>
            <a:chOff x="1593000" y="2322568"/>
            <a:chExt cx="5957975" cy="643500"/>
          </a:xfrm>
        </p:grpSpPr>
        <p:sp>
          <p:nvSpPr>
            <p:cNvPr id="350" name="Google Shape;350;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55" name="Google Shape;355;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Don’t make biometric prominent. Between using the word </a:t>
              </a:r>
              <a:r>
                <a:rPr lang="en" sz="1000">
                  <a:solidFill>
                    <a:srgbClr val="A72A1E"/>
                  </a:solidFill>
                  <a:latin typeface="Roboto"/>
                  <a:ea typeface="Roboto"/>
                  <a:cs typeface="Roboto"/>
                  <a:sym typeface="Roboto"/>
                </a:rPr>
                <a:t>fingerprint</a:t>
              </a:r>
              <a:r>
                <a:rPr lang="en" sz="1000">
                  <a:solidFill>
                    <a:srgbClr val="A72A1E"/>
                  </a:solidFill>
                  <a:latin typeface="Roboto"/>
                  <a:ea typeface="Roboto"/>
                  <a:cs typeface="Roboto"/>
                  <a:sym typeface="Roboto"/>
                </a:rPr>
                <a:t>, showing a cat paw, and having a </a:t>
              </a:r>
              <a:r>
                <a:rPr lang="en" sz="1000">
                  <a:solidFill>
                    <a:srgbClr val="A72A1E"/>
                  </a:solidFill>
                  <a:latin typeface="Roboto"/>
                  <a:ea typeface="Roboto"/>
                  <a:cs typeface="Roboto"/>
                  <a:sym typeface="Roboto"/>
                </a:rPr>
                <a:t>fingerprint</a:t>
              </a:r>
              <a:r>
                <a:rPr lang="en" sz="1000">
                  <a:solidFill>
                    <a:srgbClr val="A72A1E"/>
                  </a:solidFill>
                  <a:latin typeface="Roboto"/>
                  <a:ea typeface="Roboto"/>
                  <a:cs typeface="Roboto"/>
                  <a:sym typeface="Roboto"/>
                </a:rPr>
                <a:t> symbol, it </a:t>
              </a:r>
              <a:r>
                <a:rPr lang="en" sz="1000">
                  <a:solidFill>
                    <a:srgbClr val="A72A1E"/>
                  </a:solidFill>
                  <a:latin typeface="Roboto"/>
                  <a:ea typeface="Roboto"/>
                  <a:cs typeface="Roboto"/>
                  <a:sym typeface="Roboto"/>
                </a:rPr>
                <a:t>may be</a:t>
              </a:r>
              <a:r>
                <a:rPr lang="en" sz="1000">
                  <a:solidFill>
                    <a:srgbClr val="A72A1E"/>
                  </a:solidFill>
                  <a:latin typeface="Roboto"/>
                  <a:ea typeface="Roboto"/>
                  <a:cs typeface="Roboto"/>
                  <a:sym typeface="Roboto"/>
                </a:rPr>
                <a:t> sending the wrong signal</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adjust wireframe or explain better why icons have been adjusted. </a:t>
              </a:r>
              <a:endParaRPr sz="1000">
                <a:solidFill>
                  <a:srgbClr val="A72A1E"/>
                </a:solidFill>
                <a:latin typeface="Roboto"/>
                <a:ea typeface="Roboto"/>
                <a:cs typeface="Roboto"/>
                <a:sym typeface="Roboto"/>
              </a:endParaRPr>
            </a:p>
          </p:txBody>
        </p:sp>
        <p:sp>
          <p:nvSpPr>
            <p:cNvPr id="356" name="Google Shape;356;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Not a fan of biometrics.</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Icons and image not aligning </a:t>
              </a:r>
              <a:r>
                <a:rPr lang="en" sz="1000">
                  <a:solidFill>
                    <a:srgbClr val="FFFFFF"/>
                  </a:solidFill>
                  <a:latin typeface="Roboto Medium"/>
                  <a:ea typeface="Roboto Medium"/>
                  <a:cs typeface="Roboto Medium"/>
                  <a:sym typeface="Roboto Medium"/>
                </a:rPr>
                <a:t>throughout</a:t>
              </a:r>
              <a:r>
                <a:rPr lang="en" sz="1000">
                  <a:solidFill>
                    <a:srgbClr val="FFFFFF"/>
                  </a:solidFill>
                  <a:latin typeface="Roboto Medium"/>
                  <a:ea typeface="Roboto Medium"/>
                  <a:cs typeface="Roboto Medium"/>
                  <a:sym typeface="Roboto Medium"/>
                </a:rPr>
                <a:t> process. </a:t>
              </a:r>
              <a:endParaRPr sz="1000">
                <a:solidFill>
                  <a:srgbClr val="FFFFFF"/>
                </a:solidFill>
                <a:latin typeface="Roboto Medium"/>
                <a:ea typeface="Roboto Medium"/>
                <a:cs typeface="Roboto Medium"/>
                <a:sym typeface="Roboto Medium"/>
              </a:endParaRPr>
            </a:p>
          </p:txBody>
        </p:sp>
      </p:grpSp>
      <p:grpSp>
        <p:nvGrpSpPr>
          <p:cNvPr id="357" name="Google Shape;357;p31"/>
          <p:cNvGrpSpPr/>
          <p:nvPr/>
        </p:nvGrpSpPr>
        <p:grpSpPr>
          <a:xfrm>
            <a:off x="329355" y="326650"/>
            <a:ext cx="8303034" cy="896782"/>
            <a:chOff x="1593000" y="2322568"/>
            <a:chExt cx="5957975" cy="643500"/>
          </a:xfrm>
        </p:grpSpPr>
        <p:sp>
          <p:nvSpPr>
            <p:cNvPr id="358" name="Google Shape;358;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63" name="Google Shape;363;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Success! - single page </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make it clear wireframe is focusing on one user post and not showing infinite scroll</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Success! - interactive, playful sign-up is working</a:t>
              </a:r>
              <a:endParaRPr sz="1000">
                <a:solidFill>
                  <a:srgbClr val="A72A1E"/>
                </a:solidFill>
                <a:latin typeface="Roboto"/>
                <a:ea typeface="Roboto"/>
                <a:cs typeface="Roboto"/>
                <a:sym typeface="Roboto"/>
              </a:endParaRPr>
            </a:p>
          </p:txBody>
        </p:sp>
        <p:sp>
          <p:nvSpPr>
            <p:cNvPr id="364" name="Google Shape;364;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Enjoys having sign up on same page.</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Too much white space. </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Gamifying is fun.</a:t>
              </a:r>
              <a:endParaRPr sz="1000">
                <a:solidFill>
                  <a:srgbClr val="FFFFFF"/>
                </a:solidFill>
                <a:latin typeface="Roboto Medium"/>
                <a:ea typeface="Roboto Medium"/>
                <a:cs typeface="Roboto Medium"/>
                <a:sym typeface="Roboto Medium"/>
              </a:endParaRPr>
            </a:p>
          </p:txBody>
        </p:sp>
      </p:grpSp>
      <p:grpSp>
        <p:nvGrpSpPr>
          <p:cNvPr id="365" name="Google Shape;365;p31"/>
          <p:cNvGrpSpPr/>
          <p:nvPr/>
        </p:nvGrpSpPr>
        <p:grpSpPr>
          <a:xfrm>
            <a:off x="329355" y="3067048"/>
            <a:ext cx="8303034" cy="896782"/>
            <a:chOff x="1593000" y="2322568"/>
            <a:chExt cx="5957975" cy="643500"/>
          </a:xfrm>
        </p:grpSpPr>
        <p:sp>
          <p:nvSpPr>
            <p:cNvPr id="366" name="Google Shape;366;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371" name="Google Shape;371;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making sure I incorporate how to move forward to next step</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Work on - either delete or modify cat paw to not confuse its purpose</a:t>
              </a:r>
              <a:endParaRPr sz="1000">
                <a:solidFill>
                  <a:srgbClr val="A72A1E"/>
                </a:solidFill>
                <a:latin typeface="Roboto"/>
                <a:ea typeface="Roboto"/>
                <a:cs typeface="Roboto"/>
                <a:sym typeface="Roboto"/>
              </a:endParaRPr>
            </a:p>
            <a:p>
              <a:pPr indent="-292100" lvl="0" marL="457200" rtl="0" algn="l">
                <a:lnSpc>
                  <a:spcPct val="115000"/>
                </a:lnSpc>
                <a:spcBef>
                  <a:spcPts val="0"/>
                </a:spcBef>
                <a:spcAft>
                  <a:spcPts val="0"/>
                </a:spcAft>
                <a:buClr>
                  <a:srgbClr val="A72A1E"/>
                </a:buClr>
                <a:buSzPts val="1000"/>
                <a:buFont typeface="Roboto"/>
                <a:buChar char="●"/>
              </a:pPr>
              <a:r>
                <a:rPr lang="en" sz="1000">
                  <a:solidFill>
                    <a:srgbClr val="A72A1E"/>
                  </a:solidFill>
                  <a:latin typeface="Roboto"/>
                  <a:ea typeface="Roboto"/>
                  <a:cs typeface="Roboto"/>
                  <a:sym typeface="Roboto"/>
                </a:rPr>
                <a:t>Success! - having a fun sign-up</a:t>
              </a:r>
              <a:endParaRPr sz="1000">
                <a:solidFill>
                  <a:srgbClr val="A72A1E"/>
                </a:solidFill>
                <a:latin typeface="Roboto"/>
                <a:ea typeface="Roboto"/>
                <a:cs typeface="Roboto"/>
                <a:sym typeface="Roboto"/>
              </a:endParaRPr>
            </a:p>
          </p:txBody>
        </p:sp>
        <p:sp>
          <p:nvSpPr>
            <p:cNvPr id="372" name="Google Shape;372;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Roboto Medium"/>
                <a:buChar char="●"/>
              </a:pPr>
              <a:r>
                <a:rPr lang="en" sz="1000">
                  <a:solidFill>
                    <a:srgbClr val="FFFFFF"/>
                  </a:solidFill>
                  <a:latin typeface="Roboto Medium"/>
                  <a:ea typeface="Roboto Medium"/>
                  <a:cs typeface="Roboto Medium"/>
                  <a:sym typeface="Roboto Medium"/>
                </a:rPr>
                <a:t>Icons can be confusing to </a:t>
              </a:r>
              <a:r>
                <a:rPr lang="en" sz="1000">
                  <a:solidFill>
                    <a:srgbClr val="FFFFFF"/>
                  </a:solidFill>
                  <a:latin typeface="Roboto Medium"/>
                  <a:ea typeface="Roboto Medium"/>
                  <a:cs typeface="Roboto Medium"/>
                  <a:sym typeface="Roboto Medium"/>
                </a:rPr>
                <a:t>understand</a:t>
              </a:r>
              <a:r>
                <a:rPr lang="en" sz="1000">
                  <a:solidFill>
                    <a:srgbClr val="FFFFFF"/>
                  </a:solidFill>
                  <a:latin typeface="Roboto Medium"/>
                  <a:ea typeface="Roboto Medium"/>
                  <a:cs typeface="Roboto Medium"/>
                  <a:sym typeface="Roboto Medium"/>
                </a:rPr>
                <a:t> how to progress. </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The cat paw is vague. </a:t>
              </a:r>
              <a:endParaRPr sz="1000">
                <a:solidFill>
                  <a:srgbClr val="FFFFFF"/>
                </a:solidFill>
                <a:latin typeface="Roboto Medium"/>
                <a:ea typeface="Roboto Medium"/>
                <a:cs typeface="Roboto Medium"/>
                <a:sym typeface="Roboto Medium"/>
              </a:endParaRPr>
            </a:p>
            <a:p>
              <a:pPr indent="-292100" lvl="0" marL="457200" rtl="0" algn="l">
                <a:lnSpc>
                  <a:spcPct val="115000"/>
                </a:lnSpc>
                <a:spcBef>
                  <a:spcPts val="0"/>
                </a:spcBef>
                <a:spcAft>
                  <a:spcPts val="0"/>
                </a:spcAft>
                <a:buClr>
                  <a:srgbClr val="FFFFFF"/>
                </a:buClr>
                <a:buSzPts val="1000"/>
                <a:buFont typeface="Roboto Medium"/>
                <a:buChar char="●"/>
              </a:pPr>
              <a:r>
                <a:rPr lang="en" sz="1000">
                  <a:solidFill>
                    <a:srgbClr val="FFFFFF"/>
                  </a:solidFill>
                  <a:latin typeface="Roboto Medium"/>
                  <a:ea typeface="Roboto Medium"/>
                  <a:cs typeface="Roboto Medium"/>
                  <a:sym typeface="Roboto Medium"/>
                </a:rPr>
                <a:t>Likes the fun wording like “Cat-vatar”</a:t>
              </a:r>
              <a:endParaRPr sz="1000">
                <a:solidFill>
                  <a:srgbClr val="FFFFFF"/>
                </a:solidFill>
                <a:latin typeface="Roboto Medium"/>
                <a:ea typeface="Roboto Medium"/>
                <a:cs typeface="Roboto Medium"/>
                <a:sym typeface="Roboto Medium"/>
              </a:endParaRPr>
            </a:p>
          </p:txBody>
        </p:sp>
      </p:grpSp>
      <p:sp>
        <p:nvSpPr>
          <p:cNvPr id="373" name="Google Shape;373;p31"/>
          <p:cNvSpPr txBox="1"/>
          <p:nvPr/>
        </p:nvSpPr>
        <p:spPr>
          <a:xfrm>
            <a:off x="283500" y="4293000"/>
            <a:ext cx="583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solidFill>
                  <a:schemeClr val="dk1"/>
                </a:solidFill>
              </a:rPr>
              <a:t>Wireframe feedback </a:t>
            </a:r>
            <a:endParaRPr sz="2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(some of this was already incorporated)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flipH="1">
            <a:off x="1909200" y="579000"/>
            <a:ext cx="5325600" cy="377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Preface - </a:t>
            </a:r>
            <a:endParaRPr sz="2000"/>
          </a:p>
          <a:p>
            <a:pPr indent="0" lvl="0" marL="0" rtl="0" algn="l">
              <a:spcBef>
                <a:spcPts val="0"/>
              </a:spcBef>
              <a:spcAft>
                <a:spcPts val="0"/>
              </a:spcAft>
              <a:buNone/>
            </a:pPr>
            <a:r>
              <a:t/>
            </a:r>
            <a:endParaRPr sz="1700"/>
          </a:p>
          <a:p>
            <a:pPr indent="0" lvl="0" marL="0" rtl="0" algn="l">
              <a:spcBef>
                <a:spcPts val="0"/>
              </a:spcBef>
              <a:spcAft>
                <a:spcPts val="0"/>
              </a:spcAft>
              <a:buNone/>
            </a:pPr>
            <a:r>
              <a:rPr lang="en"/>
              <a:t>I had this elaborate idea and realized the scope was too big for what time I had. But I also had half my slides already made. But then I worried my slides wouldn’t be enough so I also filled out the outline that was provided resulting in two submissions.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did I not stick to the outline in the first place? Well I wanted to go above and beyond. </a:t>
            </a:r>
            <a:r>
              <a:rPr lang="en"/>
              <a:t>Unfortunately</a:t>
            </a:r>
            <a:r>
              <a:rPr lang="en"/>
              <a:t> I had to shift gears but I am still happy with my research and solution.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Continue on for my edited down version. Slide 28 starts the outlined version. They are slightly different in </a:t>
            </a:r>
            <a:r>
              <a:rPr lang="en"/>
              <a:t>flow</a:t>
            </a:r>
            <a:r>
              <a:rPr lang="en"/>
              <a:t> and what data is presented. Major difference is detailed, walkthrough wireframe is in first one and screengrabs of work from figma is in second. Sorry I’m taking up your time submitting two version.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9" name="Google Shape;37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33"/>
          <p:cNvSpPr txBox="1"/>
          <p:nvPr/>
        </p:nvSpPr>
        <p:spPr>
          <a:xfrm>
            <a:off x="1103625" y="1468125"/>
            <a:ext cx="583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Incorporating a </a:t>
            </a:r>
            <a:r>
              <a:rPr b="1" lang="en">
                <a:solidFill>
                  <a:schemeClr val="dk1"/>
                </a:solidFill>
              </a:rPr>
              <a:t>s</a:t>
            </a:r>
            <a:r>
              <a:rPr b="1" lang="en">
                <a:solidFill>
                  <a:schemeClr val="dk1"/>
                </a:solidFill>
              </a:rPr>
              <a:t>peedy</a:t>
            </a:r>
            <a:r>
              <a:rPr lang="en">
                <a:solidFill>
                  <a:schemeClr val="dk1"/>
                </a:solidFill>
              </a:rPr>
              <a:t>, </a:t>
            </a:r>
            <a:r>
              <a:rPr b="1" lang="en">
                <a:solidFill>
                  <a:schemeClr val="dk1"/>
                </a:solidFill>
              </a:rPr>
              <a:t>bite-sized,</a:t>
            </a:r>
            <a:r>
              <a:rPr lang="en">
                <a:solidFill>
                  <a:schemeClr val="dk1"/>
                </a:solidFill>
              </a:rPr>
              <a:t> </a:t>
            </a:r>
            <a:r>
              <a:rPr b="1" lang="en">
                <a:solidFill>
                  <a:schemeClr val="dk1"/>
                </a:solidFill>
              </a:rPr>
              <a:t>social interactive</a:t>
            </a:r>
            <a:r>
              <a:rPr lang="en">
                <a:solidFill>
                  <a:schemeClr val="dk1"/>
                </a:solidFill>
              </a:rPr>
              <a:t>, and </a:t>
            </a:r>
            <a:r>
              <a:rPr b="1" lang="en">
                <a:solidFill>
                  <a:schemeClr val="dk1"/>
                </a:solidFill>
              </a:rPr>
              <a:t>lightweight </a:t>
            </a:r>
            <a:r>
              <a:rPr lang="en">
                <a:solidFill>
                  <a:schemeClr val="dk1"/>
                </a:solidFill>
              </a:rPr>
              <a:t>signup was a success</a:t>
            </a:r>
            <a:r>
              <a:rPr b="1" lang="en">
                <a:solidFill>
                  <a:schemeClr val="dk1"/>
                </a:solidFill>
              </a:rPr>
              <a:t>!</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was some confusion on the sign up page, so next iteration will incorporate rigorous modify &gt; test &gt; modify cycle until the balance is perfected. It must be </a:t>
            </a:r>
            <a:r>
              <a:rPr b="1" lang="en">
                <a:solidFill>
                  <a:schemeClr val="dk1"/>
                </a:solidFill>
              </a:rPr>
              <a:t>simple</a:t>
            </a:r>
            <a:r>
              <a:rPr lang="en">
                <a:solidFill>
                  <a:schemeClr val="dk1"/>
                </a:solidFill>
              </a:rPr>
              <a:t>, yet </a:t>
            </a:r>
            <a:r>
              <a:rPr b="1" lang="en">
                <a:solidFill>
                  <a:schemeClr val="dk1"/>
                </a:solidFill>
              </a:rPr>
              <a:t>intuitive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User value</a:t>
            </a:r>
            <a:r>
              <a:rPr lang="en">
                <a:solidFill>
                  <a:schemeClr val="dk1"/>
                </a:solidFill>
              </a:rPr>
              <a:t> has been </a:t>
            </a:r>
            <a:r>
              <a:rPr b="1" lang="en">
                <a:solidFill>
                  <a:schemeClr val="dk1"/>
                </a:solidFill>
              </a:rPr>
              <a:t>found</a:t>
            </a:r>
            <a:r>
              <a:rPr lang="en">
                <a:solidFill>
                  <a:schemeClr val="dk1"/>
                </a:solidFill>
              </a:rPr>
              <a:t> and </a:t>
            </a:r>
            <a:r>
              <a:rPr b="1" lang="en">
                <a:solidFill>
                  <a:schemeClr val="dk1"/>
                </a:solidFill>
              </a:rPr>
              <a:t>solution implemented</a:t>
            </a:r>
            <a:r>
              <a:rPr lang="en">
                <a:solidFill>
                  <a:schemeClr val="dk1"/>
                </a:solidFill>
              </a:rPr>
              <a:t>. Cat-tastic </a:t>
            </a:r>
            <a:r>
              <a:rPr b="1" lang="en">
                <a:solidFill>
                  <a:schemeClr val="dk1"/>
                </a:solidFill>
              </a:rPr>
              <a:t>sign up</a:t>
            </a:r>
            <a:r>
              <a:rPr lang="en">
                <a:solidFill>
                  <a:schemeClr val="dk1"/>
                </a:solidFill>
              </a:rPr>
              <a:t> </a:t>
            </a:r>
            <a:r>
              <a:rPr b="1" lang="en">
                <a:solidFill>
                  <a:schemeClr val="dk1"/>
                </a:solidFill>
              </a:rPr>
              <a:t>percentages</a:t>
            </a:r>
            <a:r>
              <a:rPr lang="en">
                <a:solidFill>
                  <a:schemeClr val="dk1"/>
                </a:solidFill>
              </a:rPr>
              <a:t> are about to go to the </a:t>
            </a:r>
            <a:r>
              <a:rPr b="1" lang="en">
                <a:solidFill>
                  <a:schemeClr val="dk1"/>
                </a:solidFill>
              </a:rPr>
              <a:t>moon</a:t>
            </a:r>
            <a:r>
              <a:rPr lang="en">
                <a:solidFill>
                  <a:schemeClr val="dk1"/>
                </a:solidFil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 Research</a:t>
            </a:r>
            <a:endParaRPr/>
          </a:p>
          <a:p>
            <a:pPr indent="0" lvl="0" marL="0" rtl="0" algn="l">
              <a:spcBef>
                <a:spcPts val="0"/>
              </a:spcBef>
              <a:spcAft>
                <a:spcPts val="0"/>
              </a:spcAft>
              <a:buNone/>
            </a:pPr>
            <a:r>
              <a:rPr lang="en" sz="3600"/>
              <a:t>  </a:t>
            </a:r>
            <a:r>
              <a:rPr lang="en" sz="3000"/>
              <a:t>Works cited </a:t>
            </a:r>
            <a:endParaRPr sz="3000"/>
          </a:p>
        </p:txBody>
      </p:sp>
      <p:sp>
        <p:nvSpPr>
          <p:cNvPr id="391" name="Google Shape;39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Survey #1 Q &amp; A - </a:t>
            </a:r>
            <a:r>
              <a:rPr lang="en" sz="3000" u="sng">
                <a:solidFill>
                  <a:schemeClr val="hlink"/>
                </a:solidFill>
                <a:hlinkClick r:id="rId3"/>
              </a:rPr>
              <a:t>Click Me!</a:t>
            </a:r>
            <a:endParaRPr sz="3000"/>
          </a:p>
          <a:p>
            <a:pPr indent="0" lvl="0" marL="0" rtl="0" algn="l">
              <a:spcBef>
                <a:spcPts val="0"/>
              </a:spcBef>
              <a:spcAft>
                <a:spcPts val="0"/>
              </a:spcAft>
              <a:buClr>
                <a:schemeClr val="dk1"/>
              </a:buClr>
              <a:buSzPts val="1100"/>
              <a:buFont typeface="Arial"/>
              <a:buNone/>
            </a:pPr>
            <a:r>
              <a:rPr lang="en" sz="3000"/>
              <a:t>Survey #2 Q &amp; A - </a:t>
            </a:r>
            <a:r>
              <a:rPr lang="en" sz="3000" u="sng">
                <a:solidFill>
                  <a:schemeClr val="hlink"/>
                </a:solidFill>
                <a:hlinkClick r:id="rId4"/>
              </a:rPr>
              <a:t>Click Me!</a:t>
            </a:r>
            <a:endParaRPr sz="3000"/>
          </a:p>
          <a:p>
            <a:pPr indent="0" lvl="0" marL="0" rtl="0" algn="l">
              <a:spcBef>
                <a:spcPts val="0"/>
              </a:spcBef>
              <a:spcAft>
                <a:spcPts val="0"/>
              </a:spcAft>
              <a:buNone/>
            </a:pPr>
            <a:r>
              <a:t/>
            </a:r>
            <a:endParaRPr sz="1000"/>
          </a:p>
        </p:txBody>
      </p:sp>
      <p:sp>
        <p:nvSpPr>
          <p:cNvPr id="397" name="Google Shape;39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36"/>
          <p:cNvSpPr txBox="1"/>
          <p:nvPr>
            <p:ph type="title"/>
          </p:nvPr>
        </p:nvSpPr>
        <p:spPr>
          <a:xfrm>
            <a:off x="200775" y="155850"/>
            <a:ext cx="8772600" cy="46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Scope Prevention / Future Features</a:t>
            </a:r>
            <a:r>
              <a:rPr lang="en" sz="3600"/>
              <a:t> - </a:t>
            </a:r>
            <a:endParaRPr sz="3600"/>
          </a:p>
          <a:p>
            <a:pPr indent="0" lvl="0" marL="0" rtl="0" algn="l">
              <a:spcBef>
                <a:spcPts val="0"/>
              </a:spcBef>
              <a:spcAft>
                <a:spcPts val="0"/>
              </a:spcAft>
              <a:buNone/>
            </a:pPr>
            <a:r>
              <a:t/>
            </a:r>
            <a:endParaRPr sz="1800"/>
          </a:p>
          <a:p>
            <a:pPr indent="0" lvl="0" marL="0" rtl="0" algn="l">
              <a:spcBef>
                <a:spcPts val="0"/>
              </a:spcBef>
              <a:spcAft>
                <a:spcPts val="0"/>
              </a:spcAft>
              <a:buNone/>
            </a:pPr>
            <a:r>
              <a:rPr lang="en" sz="1400"/>
              <a:t>So I had more research that I decided was going too far into scope in the short amount of time that was left. I had to shrink the scope to make it more specific. One of the things I cut was Gamification (the next slide has some stats).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also wanted to get more business and money aspects. I wanted the user value to equal the company value. I wanted to show how this new signup will translate to money. I had ideas for ads and coupons and ways to bolster sign ups through targeted pet ads. I found some advertisement links I wanted to use (</a:t>
            </a:r>
            <a:r>
              <a:rPr lang="en" sz="1400" u="sng">
                <a:solidFill>
                  <a:schemeClr val="hlink"/>
                </a:solidFill>
                <a:hlinkClick r:id="rId3"/>
              </a:rPr>
              <a:t>here</a:t>
            </a:r>
            <a:r>
              <a:rPr lang="en" sz="1400"/>
              <a:t>, </a:t>
            </a:r>
            <a:r>
              <a:rPr lang="en" sz="1400" u="sng">
                <a:solidFill>
                  <a:schemeClr val="hlink"/>
                </a:solidFill>
                <a:hlinkClick r:id="rId4"/>
              </a:rPr>
              <a:t>here</a:t>
            </a:r>
            <a:r>
              <a:rPr lang="en" sz="1400"/>
              <a:t>, </a:t>
            </a:r>
            <a:r>
              <a:rPr lang="en" sz="1400" u="sng">
                <a:solidFill>
                  <a:schemeClr val="hlink"/>
                </a:solidFill>
                <a:hlinkClick r:id="rId5"/>
              </a:rPr>
              <a:t>here</a:t>
            </a:r>
            <a:r>
              <a:rPr lang="en" sz="1400"/>
              <a:t>, </a:t>
            </a:r>
            <a:r>
              <a:rPr lang="en" sz="1400" u="sng">
                <a:solidFill>
                  <a:schemeClr val="hlink"/>
                </a:solidFill>
                <a:hlinkClick r:id="rId6"/>
              </a:rPr>
              <a:t>here</a:t>
            </a:r>
            <a:r>
              <a:rPr lang="en" sz="1400"/>
              <a:t>, </a:t>
            </a:r>
            <a:r>
              <a:rPr lang="en" sz="1400" u="sng">
                <a:solidFill>
                  <a:schemeClr val="hlink"/>
                </a:solidFill>
                <a:hlinkClick r:id="rId7"/>
              </a:rPr>
              <a:t>here</a:t>
            </a:r>
            <a:r>
              <a:rPr lang="en" sz="1400"/>
              <a:t>, </a:t>
            </a:r>
            <a:r>
              <a:rPr lang="en" sz="1400" u="sng">
                <a:solidFill>
                  <a:schemeClr val="hlink"/>
                </a:solidFill>
                <a:hlinkClick r:id="rId8"/>
              </a:rPr>
              <a:t>here</a:t>
            </a:r>
            <a:r>
              <a:rPr lang="en" sz="1400"/>
              <a:t>, </a:t>
            </a:r>
            <a:r>
              <a:rPr lang="en" sz="1400" u="sng">
                <a:solidFill>
                  <a:schemeClr val="hlink"/>
                </a:solidFill>
                <a:hlinkClick r:id="rId9"/>
              </a:rPr>
              <a:t>here</a:t>
            </a:r>
            <a:r>
              <a:rPr lang="en" sz="1400"/>
              <a:t>, </a:t>
            </a:r>
            <a:r>
              <a:rPr lang="en" sz="1400" u="sng">
                <a:solidFill>
                  <a:schemeClr val="hlink"/>
                </a:solidFill>
                <a:hlinkClick r:id="rId10"/>
              </a:rPr>
              <a:t>here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 wanted to do more competitive research but there wasn’t a lot of specific data I was looking for out on the web.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 huge portion I toned down (that hannah brought up) was diving deep into the life cycle of an app. To create not only a better signup but create a life cycle of continuous user need and use. How to keep the user using this app.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37"/>
          <p:cNvSpPr txBox="1"/>
          <p:nvPr/>
        </p:nvSpPr>
        <p:spPr>
          <a:xfrm>
            <a:off x="486000" y="293625"/>
            <a:ext cx="583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Gamification — (Promising)</a:t>
            </a:r>
            <a:endParaRPr sz="2500"/>
          </a:p>
        </p:txBody>
      </p:sp>
      <p:grpSp>
        <p:nvGrpSpPr>
          <p:cNvPr id="410" name="Google Shape;410;p37"/>
          <p:cNvGrpSpPr/>
          <p:nvPr/>
        </p:nvGrpSpPr>
        <p:grpSpPr>
          <a:xfrm>
            <a:off x="1969043" y="1411656"/>
            <a:ext cx="1494612" cy="1372645"/>
            <a:chOff x="3872538" y="716175"/>
            <a:chExt cx="1494613" cy="2320225"/>
          </a:xfrm>
        </p:grpSpPr>
        <p:sp>
          <p:nvSpPr>
            <p:cNvPr id="411" name="Google Shape;411;p37"/>
            <p:cNvSpPr/>
            <p:nvPr/>
          </p:nvSpPr>
          <p:spPr>
            <a:xfrm>
              <a:off x="3915750" y="716175"/>
              <a:ext cx="1451400" cy="2267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872538"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3992686" y="1986707"/>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Unlocking new avatar accessories</a:t>
              </a:r>
              <a:endParaRPr sz="1000">
                <a:solidFill>
                  <a:srgbClr val="1D7E74"/>
                </a:solidFill>
                <a:latin typeface="Roboto Medium"/>
                <a:ea typeface="Roboto Medium"/>
                <a:cs typeface="Roboto Medium"/>
                <a:sym typeface="Roboto Medium"/>
              </a:endParaRPr>
            </a:p>
          </p:txBody>
        </p:sp>
        <p:sp>
          <p:nvSpPr>
            <p:cNvPr id="414" name="Google Shape;414;p37"/>
            <p:cNvSpPr/>
            <p:nvPr/>
          </p:nvSpPr>
          <p:spPr>
            <a:xfrm>
              <a:off x="3955209"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80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415" name="Google Shape;415;p37"/>
          <p:cNvGrpSpPr/>
          <p:nvPr/>
        </p:nvGrpSpPr>
        <p:grpSpPr>
          <a:xfrm>
            <a:off x="5856300" y="1411644"/>
            <a:ext cx="1494600" cy="1372645"/>
            <a:chOff x="2349900" y="716175"/>
            <a:chExt cx="1494600" cy="2320225"/>
          </a:xfrm>
        </p:grpSpPr>
        <p:sp>
          <p:nvSpPr>
            <p:cNvPr id="416" name="Google Shape;416;p37"/>
            <p:cNvSpPr/>
            <p:nvPr/>
          </p:nvSpPr>
          <p:spPr>
            <a:xfrm>
              <a:off x="2393100"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2349900"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2448448" y="2123624"/>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Collecting digital items</a:t>
              </a:r>
              <a:endParaRPr sz="1000">
                <a:solidFill>
                  <a:srgbClr val="1D7E74"/>
                </a:solidFill>
                <a:latin typeface="Roboto Medium"/>
                <a:ea typeface="Roboto Medium"/>
                <a:cs typeface="Roboto Medium"/>
                <a:sym typeface="Roboto Medium"/>
              </a:endParaRPr>
            </a:p>
          </p:txBody>
        </p:sp>
        <p:sp>
          <p:nvSpPr>
            <p:cNvPr id="419" name="Google Shape;419;p37"/>
            <p:cNvSpPr/>
            <p:nvPr/>
          </p:nvSpPr>
          <p:spPr>
            <a:xfrm>
              <a:off x="2432571"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40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420" name="Google Shape;420;p37"/>
          <p:cNvGrpSpPr/>
          <p:nvPr/>
        </p:nvGrpSpPr>
        <p:grpSpPr>
          <a:xfrm>
            <a:off x="3912707" y="1411643"/>
            <a:ext cx="1494613" cy="1372645"/>
            <a:chOff x="3872538" y="716175"/>
            <a:chExt cx="1494613" cy="2320225"/>
          </a:xfrm>
        </p:grpSpPr>
        <p:sp>
          <p:nvSpPr>
            <p:cNvPr id="421" name="Google Shape;421;p37"/>
            <p:cNvSpPr/>
            <p:nvPr/>
          </p:nvSpPr>
          <p:spPr>
            <a:xfrm>
              <a:off x="3915750" y="716175"/>
              <a:ext cx="1451400" cy="2267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872538"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971061" y="2123624"/>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Play Mobile Games</a:t>
              </a:r>
              <a:endParaRPr sz="1000">
                <a:solidFill>
                  <a:srgbClr val="1D7E74"/>
                </a:solidFill>
                <a:latin typeface="Roboto Medium"/>
                <a:ea typeface="Roboto Medium"/>
                <a:cs typeface="Roboto Medium"/>
                <a:sym typeface="Roboto Medium"/>
              </a:endParaRPr>
            </a:p>
          </p:txBody>
        </p:sp>
        <p:sp>
          <p:nvSpPr>
            <p:cNvPr id="424" name="Google Shape;424;p37"/>
            <p:cNvSpPr/>
            <p:nvPr/>
          </p:nvSpPr>
          <p:spPr>
            <a:xfrm>
              <a:off x="3955209"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60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sp>
        <p:nvSpPr>
          <p:cNvPr id="425" name="Google Shape;425;p37"/>
          <p:cNvSpPr txBox="1"/>
          <p:nvPr/>
        </p:nvSpPr>
        <p:spPr>
          <a:xfrm>
            <a:off x="354900" y="3332925"/>
            <a:ext cx="4217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Results -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100"/>
              <a:t>High aptitude for wanting to unlock accessories dedicated to your avatar. More than half play mobile games, thus prompting a fit for gamification. Not </a:t>
            </a:r>
            <a:r>
              <a:rPr lang="en" sz="1100"/>
              <a:t>specifically</a:t>
            </a:r>
            <a:r>
              <a:rPr lang="en" sz="1100"/>
              <a:t> wanting to collect items, so focus on simplicity. Connect gamification to just the avatar.</a:t>
            </a:r>
            <a:endParaRPr sz="1100"/>
          </a:p>
        </p:txBody>
      </p:sp>
      <p:sp>
        <p:nvSpPr>
          <p:cNvPr id="426" name="Google Shape;426;p37"/>
          <p:cNvSpPr txBox="1"/>
          <p:nvPr/>
        </p:nvSpPr>
        <p:spPr>
          <a:xfrm>
            <a:off x="4572000" y="3332925"/>
            <a:ext cx="4217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Further Questioning</a:t>
            </a:r>
            <a:r>
              <a:rPr lang="en" sz="1500"/>
              <a:t> -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100"/>
              <a:t>Understanding why collecting items is lower than unlocking new accessories. Essentially they are the same thing. Also further understanding the intricacies of what the user considered a “mobile game.” Some may use apps in the form of a game without noticing.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Cat-Tastic</a:t>
            </a:r>
            <a:r>
              <a:rPr lang="en"/>
              <a:t> Case Study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311700" y="383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47" name="Google Shape;447;p41"/>
          <p:cNvSpPr txBox="1"/>
          <p:nvPr>
            <p:ph idx="1" type="body"/>
          </p:nvPr>
        </p:nvSpPr>
        <p:spPr>
          <a:xfrm>
            <a:off x="311700" y="1217850"/>
            <a:ext cx="2808000" cy="354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lang="en"/>
              <a:t>Introduction</a:t>
            </a:r>
            <a:endParaRPr b="1"/>
          </a:p>
          <a:p>
            <a:pPr indent="-292100" lvl="1" marL="914400" rtl="0" algn="l">
              <a:spcBef>
                <a:spcPts val="0"/>
              </a:spcBef>
              <a:spcAft>
                <a:spcPts val="0"/>
              </a:spcAft>
              <a:buSzPts val="1000"/>
              <a:buAutoNum type="alphaLcPeriod"/>
            </a:pPr>
            <a:r>
              <a:rPr lang="en" sz="1000"/>
              <a:t>Overview</a:t>
            </a:r>
            <a:endParaRPr sz="1000"/>
          </a:p>
          <a:p>
            <a:pPr indent="-292100" lvl="1" marL="914400" rtl="0" algn="l">
              <a:spcBef>
                <a:spcPts val="0"/>
              </a:spcBef>
              <a:spcAft>
                <a:spcPts val="0"/>
              </a:spcAft>
              <a:buSzPts val="1000"/>
              <a:buAutoNum type="alphaLcPeriod"/>
            </a:pPr>
            <a:r>
              <a:rPr lang="en" sz="1000"/>
              <a:t>Problem Definition</a:t>
            </a:r>
            <a:endParaRPr sz="1000"/>
          </a:p>
          <a:p>
            <a:pPr indent="-292100" lvl="1" marL="914400" rtl="0" algn="l">
              <a:spcBef>
                <a:spcPts val="0"/>
              </a:spcBef>
              <a:spcAft>
                <a:spcPts val="0"/>
              </a:spcAft>
              <a:buSzPts val="1000"/>
              <a:buAutoNum type="alphaLcPeriod"/>
            </a:pPr>
            <a:r>
              <a:rPr lang="en" sz="1000"/>
              <a:t>Users &amp; Audience</a:t>
            </a:r>
            <a:endParaRPr sz="1000"/>
          </a:p>
          <a:p>
            <a:pPr indent="-292100" lvl="1" marL="914400" rtl="0" algn="l">
              <a:spcBef>
                <a:spcPts val="0"/>
              </a:spcBef>
              <a:spcAft>
                <a:spcPts val="0"/>
              </a:spcAft>
              <a:buSzPts val="1000"/>
              <a:buAutoNum type="alphaLcPeriod"/>
            </a:pPr>
            <a:r>
              <a:rPr lang="en" sz="1000"/>
              <a:t>Roles &amp; Responsibilities</a:t>
            </a:r>
            <a:endParaRPr sz="1000"/>
          </a:p>
          <a:p>
            <a:pPr indent="-292100" lvl="1" marL="914400" rtl="0" algn="l">
              <a:spcBef>
                <a:spcPts val="0"/>
              </a:spcBef>
              <a:spcAft>
                <a:spcPts val="0"/>
              </a:spcAft>
              <a:buSzPts val="1000"/>
              <a:buAutoNum type="alphaLcPeriod"/>
            </a:pPr>
            <a:r>
              <a:rPr lang="en" sz="1000"/>
              <a:t>Scope &amp; Constraints</a:t>
            </a:r>
            <a:endParaRPr sz="1000"/>
          </a:p>
          <a:p>
            <a:pPr indent="-304800" lvl="0" marL="457200" rtl="0" algn="l">
              <a:spcBef>
                <a:spcPts val="0"/>
              </a:spcBef>
              <a:spcAft>
                <a:spcPts val="0"/>
              </a:spcAft>
              <a:buSzPts val="1200"/>
              <a:buAutoNum type="arabicPeriod"/>
            </a:pPr>
            <a:r>
              <a:rPr b="1" lang="en"/>
              <a:t>Process</a:t>
            </a:r>
            <a:endParaRPr b="1"/>
          </a:p>
          <a:p>
            <a:pPr indent="-292100" lvl="1" marL="914400" rtl="0" algn="l">
              <a:spcBef>
                <a:spcPts val="0"/>
              </a:spcBef>
              <a:spcAft>
                <a:spcPts val="0"/>
              </a:spcAft>
              <a:buSzPts val="1000"/>
              <a:buAutoNum type="alphaLcPeriod"/>
            </a:pPr>
            <a:r>
              <a:rPr lang="en" sz="1000"/>
              <a:t>Market Research &amp; Competitive Analysis</a:t>
            </a:r>
            <a:endParaRPr sz="1000"/>
          </a:p>
          <a:p>
            <a:pPr indent="-292100" lvl="1" marL="914400" rtl="0" algn="l">
              <a:spcBef>
                <a:spcPts val="0"/>
              </a:spcBef>
              <a:spcAft>
                <a:spcPts val="0"/>
              </a:spcAft>
              <a:buSzPts val="1000"/>
              <a:buAutoNum type="alphaLcPeriod"/>
            </a:pPr>
            <a:r>
              <a:rPr lang="en" sz="1000"/>
              <a:t>User Research &amp; Interviews</a:t>
            </a:r>
            <a:endParaRPr sz="1000"/>
          </a:p>
          <a:p>
            <a:pPr indent="-292100" lvl="1" marL="914400" rtl="0" algn="l">
              <a:spcBef>
                <a:spcPts val="0"/>
              </a:spcBef>
              <a:spcAft>
                <a:spcPts val="0"/>
              </a:spcAft>
              <a:buSzPts val="1000"/>
              <a:buAutoNum type="alphaLcPeriod"/>
            </a:pPr>
            <a:r>
              <a:rPr lang="en" sz="1000"/>
              <a:t>Ideation</a:t>
            </a:r>
            <a:endParaRPr sz="1000"/>
          </a:p>
          <a:p>
            <a:pPr indent="-292100" lvl="1" marL="914400" rtl="0" algn="l">
              <a:spcBef>
                <a:spcPts val="0"/>
              </a:spcBef>
              <a:spcAft>
                <a:spcPts val="0"/>
              </a:spcAft>
              <a:buSzPts val="1000"/>
              <a:buAutoNum type="alphaLcPeriod"/>
            </a:pPr>
            <a:r>
              <a:rPr lang="en" sz="1000"/>
              <a:t>Prototyping</a:t>
            </a:r>
            <a:endParaRPr sz="1000"/>
          </a:p>
          <a:p>
            <a:pPr indent="-292100" lvl="1" marL="914400" rtl="0" algn="l">
              <a:spcBef>
                <a:spcPts val="0"/>
              </a:spcBef>
              <a:spcAft>
                <a:spcPts val="0"/>
              </a:spcAft>
              <a:buSzPts val="1000"/>
              <a:buAutoNum type="alphaLcPeriod"/>
            </a:pPr>
            <a:r>
              <a:rPr lang="en" sz="1000"/>
              <a:t>Affinity &amp; Usability Testing</a:t>
            </a:r>
            <a:endParaRPr sz="1000"/>
          </a:p>
          <a:p>
            <a:pPr indent="-292100" lvl="1" marL="914400" rtl="0" algn="l">
              <a:spcBef>
                <a:spcPts val="0"/>
              </a:spcBef>
              <a:spcAft>
                <a:spcPts val="0"/>
              </a:spcAft>
              <a:buSzPts val="1000"/>
              <a:buAutoNum type="alphaLcPeriod"/>
            </a:pPr>
            <a:r>
              <a:rPr lang="en" sz="1000"/>
              <a:t>Iteration</a:t>
            </a:r>
            <a:endParaRPr sz="1000"/>
          </a:p>
          <a:p>
            <a:pPr indent="-304800" lvl="0" marL="457200" rtl="0" algn="l">
              <a:spcBef>
                <a:spcPts val="0"/>
              </a:spcBef>
              <a:spcAft>
                <a:spcPts val="0"/>
              </a:spcAft>
              <a:buSzPts val="1200"/>
              <a:buAutoNum type="arabicPeriod"/>
            </a:pPr>
            <a:r>
              <a:rPr b="1" lang="en"/>
              <a:t>Outcomes</a:t>
            </a:r>
            <a:endParaRPr b="1"/>
          </a:p>
          <a:p>
            <a:pPr indent="-292100" lvl="1" marL="914400" rtl="0" algn="l">
              <a:spcBef>
                <a:spcPts val="0"/>
              </a:spcBef>
              <a:spcAft>
                <a:spcPts val="0"/>
              </a:spcAft>
              <a:buSzPts val="1000"/>
              <a:buAutoNum type="alphaLcPeriod"/>
            </a:pPr>
            <a:r>
              <a:rPr lang="en" sz="1000"/>
              <a:t>Results</a:t>
            </a:r>
            <a:endParaRPr sz="1000"/>
          </a:p>
          <a:p>
            <a:pPr indent="-292100" lvl="1" marL="914400" rtl="0" algn="l">
              <a:spcBef>
                <a:spcPts val="0"/>
              </a:spcBef>
              <a:spcAft>
                <a:spcPts val="0"/>
              </a:spcAft>
              <a:buSzPts val="1000"/>
              <a:buAutoNum type="alphaLcPeriod"/>
            </a:pPr>
            <a:r>
              <a:rPr lang="en" sz="1000"/>
              <a:t>Challenges</a:t>
            </a:r>
            <a:endParaRPr sz="1000"/>
          </a:p>
          <a:p>
            <a:pPr indent="-292100" lvl="1" marL="914400" rtl="0" algn="l">
              <a:spcBef>
                <a:spcPts val="0"/>
              </a:spcBef>
              <a:spcAft>
                <a:spcPts val="0"/>
              </a:spcAft>
              <a:buSzPts val="1000"/>
              <a:buAutoNum type="alphaLcPeriod"/>
            </a:pPr>
            <a:r>
              <a:rPr lang="en" sz="1000"/>
              <a:t>Lessons Learned</a:t>
            </a:r>
            <a:endParaRPr sz="1000"/>
          </a:p>
          <a:p>
            <a:pPr indent="-292100" lvl="1" marL="914400" rtl="0" algn="l">
              <a:spcBef>
                <a:spcPts val="0"/>
              </a:spcBef>
              <a:spcAft>
                <a:spcPts val="0"/>
              </a:spcAft>
              <a:buSzPts val="1000"/>
              <a:buAutoNum type="alphaLcPeriod"/>
            </a:pPr>
            <a:r>
              <a:rPr lang="en" sz="1000"/>
              <a:t>Opportunities</a:t>
            </a:r>
            <a:endParaRPr sz="1000"/>
          </a:p>
        </p:txBody>
      </p:sp>
      <p:sp>
        <p:nvSpPr>
          <p:cNvPr id="448" name="Google Shape;44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300600"/>
            <a:ext cx="2808000" cy="50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5" name="Google Shape;65;p15"/>
          <p:cNvSpPr txBox="1"/>
          <p:nvPr>
            <p:ph idx="1" type="body"/>
          </p:nvPr>
        </p:nvSpPr>
        <p:spPr>
          <a:xfrm>
            <a:off x="311700" y="888600"/>
            <a:ext cx="6259500" cy="405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lang="en"/>
              <a:t>Overview</a:t>
            </a:r>
            <a:endParaRPr b="1"/>
          </a:p>
          <a:p>
            <a:pPr indent="-292100" lvl="1" marL="914400" rtl="0" algn="l">
              <a:spcBef>
                <a:spcPts val="0"/>
              </a:spcBef>
              <a:spcAft>
                <a:spcPts val="0"/>
              </a:spcAft>
              <a:buSzPts val="1000"/>
              <a:buAutoNum type="alphaLcPeriod"/>
            </a:pPr>
            <a:r>
              <a:rPr lang="en" sz="1000"/>
              <a:t>The Application, The Problem, The Solution</a:t>
            </a:r>
            <a:endParaRPr sz="1000"/>
          </a:p>
          <a:p>
            <a:pPr indent="-304800" lvl="0" marL="457200" rtl="0" algn="l">
              <a:spcBef>
                <a:spcPts val="0"/>
              </a:spcBef>
              <a:spcAft>
                <a:spcPts val="0"/>
              </a:spcAft>
              <a:buSzPts val="1200"/>
              <a:buAutoNum type="arabicPeriod"/>
            </a:pPr>
            <a:r>
              <a:rPr b="1" lang="en"/>
              <a:t>Market Research - Finding User Value</a:t>
            </a:r>
            <a:endParaRPr b="1"/>
          </a:p>
          <a:p>
            <a:pPr indent="-292100" lvl="1" marL="914400" rtl="0" algn="l">
              <a:spcBef>
                <a:spcPts val="0"/>
              </a:spcBef>
              <a:spcAft>
                <a:spcPts val="0"/>
              </a:spcAft>
              <a:buSzPts val="1000"/>
              <a:buAutoNum type="alphaLcPeriod"/>
            </a:pPr>
            <a:r>
              <a:rPr lang="en" sz="1000"/>
              <a:t>App Discovery, App Usage, App Referral</a:t>
            </a:r>
            <a:endParaRPr sz="1000"/>
          </a:p>
          <a:p>
            <a:pPr indent="-292100" lvl="1" marL="914400" rtl="0" algn="l">
              <a:spcBef>
                <a:spcPts val="0"/>
              </a:spcBef>
              <a:spcAft>
                <a:spcPts val="0"/>
              </a:spcAft>
              <a:buSzPts val="1000"/>
              <a:buAutoNum type="alphaLcPeriod"/>
            </a:pPr>
            <a:r>
              <a:rPr lang="en" sz="1000"/>
              <a:t>App Discovery - User Research</a:t>
            </a:r>
            <a:endParaRPr sz="1000"/>
          </a:p>
          <a:p>
            <a:pPr indent="-292100" lvl="1" marL="914400" rtl="0" algn="l">
              <a:spcBef>
                <a:spcPts val="0"/>
              </a:spcBef>
              <a:spcAft>
                <a:spcPts val="0"/>
              </a:spcAft>
              <a:buSzPts val="1000"/>
              <a:buAutoNum type="alphaLcPeriod"/>
            </a:pPr>
            <a:r>
              <a:rPr lang="en" sz="1000"/>
              <a:t>App Usage - User Research</a:t>
            </a:r>
            <a:endParaRPr sz="1000"/>
          </a:p>
          <a:p>
            <a:pPr indent="-292100" lvl="1" marL="914400" rtl="0" algn="l">
              <a:spcBef>
                <a:spcPts val="0"/>
              </a:spcBef>
              <a:spcAft>
                <a:spcPts val="0"/>
              </a:spcAft>
              <a:buSzPts val="1000"/>
              <a:buAutoNum type="alphaLcPeriod"/>
            </a:pPr>
            <a:r>
              <a:rPr lang="en" sz="1000"/>
              <a:t>App Referral - User Research</a:t>
            </a:r>
            <a:endParaRPr sz="1000"/>
          </a:p>
          <a:p>
            <a:pPr indent="-292100" lvl="1" marL="914400" rtl="0" algn="l">
              <a:spcBef>
                <a:spcPts val="0"/>
              </a:spcBef>
              <a:spcAft>
                <a:spcPts val="0"/>
              </a:spcAft>
              <a:buSzPts val="1000"/>
              <a:buAutoNum type="alphaLcPeriod"/>
            </a:pPr>
            <a:r>
              <a:rPr lang="en" sz="1000"/>
              <a:t>User Survey Results for Signups</a:t>
            </a:r>
            <a:endParaRPr sz="1000">
              <a:solidFill>
                <a:schemeClr val="dk1"/>
              </a:solidFill>
            </a:endParaRPr>
          </a:p>
          <a:p>
            <a:pPr indent="-292100" lvl="1" marL="914400" rtl="0" algn="l">
              <a:spcBef>
                <a:spcPts val="0"/>
              </a:spcBef>
              <a:spcAft>
                <a:spcPts val="0"/>
              </a:spcAft>
              <a:buSzPts val="1000"/>
              <a:buAutoNum type="alphaLcPeriod"/>
            </a:pPr>
            <a:r>
              <a:rPr lang="en" sz="1000"/>
              <a:t>User Value - Filtered Results </a:t>
            </a:r>
            <a:endParaRPr sz="1000"/>
          </a:p>
          <a:p>
            <a:pPr indent="-292100" lvl="1" marL="914400" rtl="0" algn="l">
              <a:spcBef>
                <a:spcPts val="0"/>
              </a:spcBef>
              <a:spcAft>
                <a:spcPts val="0"/>
              </a:spcAft>
              <a:buSzPts val="1000"/>
              <a:buAutoNum type="alphaLcPeriod"/>
            </a:pPr>
            <a:r>
              <a:rPr lang="en" sz="1000"/>
              <a:t>Solution Breakdown</a:t>
            </a:r>
            <a:endParaRPr sz="1000"/>
          </a:p>
          <a:p>
            <a:pPr indent="-304800" lvl="0" marL="457200" rtl="0" algn="l">
              <a:spcBef>
                <a:spcPts val="0"/>
              </a:spcBef>
              <a:spcAft>
                <a:spcPts val="0"/>
              </a:spcAft>
              <a:buSzPts val="1200"/>
              <a:buAutoNum type="arabicPeriod"/>
            </a:pPr>
            <a:r>
              <a:rPr b="1" lang="en"/>
              <a:t>Wireframes</a:t>
            </a:r>
            <a:endParaRPr b="1"/>
          </a:p>
          <a:p>
            <a:pPr indent="-292100" lvl="1" marL="914400" rtl="0" algn="l">
              <a:spcBef>
                <a:spcPts val="0"/>
              </a:spcBef>
              <a:spcAft>
                <a:spcPts val="0"/>
              </a:spcAft>
              <a:buSzPts val="1000"/>
              <a:buAutoNum type="alphaLcPeriod"/>
            </a:pPr>
            <a:r>
              <a:rPr lang="en" sz="1000"/>
              <a:t>Breakdown of wireframe and solution walkthrough</a:t>
            </a:r>
            <a:endParaRPr sz="1000"/>
          </a:p>
          <a:p>
            <a:pPr indent="-292100" lvl="1" marL="914400" rtl="0" algn="l">
              <a:spcBef>
                <a:spcPts val="0"/>
              </a:spcBef>
              <a:spcAft>
                <a:spcPts val="0"/>
              </a:spcAft>
              <a:buSzPts val="1000"/>
              <a:buAutoNum type="alphaLcPeriod"/>
            </a:pPr>
            <a:r>
              <a:rPr lang="en" sz="1000"/>
              <a:t>Wireframe Feedback</a:t>
            </a:r>
            <a:endParaRPr b="1"/>
          </a:p>
          <a:p>
            <a:pPr indent="-304800" lvl="0" marL="457200" rtl="0" algn="l">
              <a:spcBef>
                <a:spcPts val="0"/>
              </a:spcBef>
              <a:spcAft>
                <a:spcPts val="0"/>
              </a:spcAft>
              <a:buSzPts val="1200"/>
              <a:buAutoNum type="arabicPeriod"/>
            </a:pPr>
            <a:r>
              <a:rPr b="1" lang="en"/>
              <a:t>Conclusion</a:t>
            </a:r>
            <a:endParaRPr b="1"/>
          </a:p>
          <a:p>
            <a:pPr indent="-304800" lvl="0" marL="457200" rtl="0" algn="l">
              <a:spcBef>
                <a:spcPts val="0"/>
              </a:spcBef>
              <a:spcAft>
                <a:spcPts val="0"/>
              </a:spcAft>
              <a:buSzPts val="1200"/>
              <a:buAutoNum type="arabicPeriod"/>
            </a:pPr>
            <a:r>
              <a:rPr b="1" lang="en"/>
              <a:t>Market Research - Works Cited</a:t>
            </a:r>
            <a:endParaRPr b="1"/>
          </a:p>
          <a:p>
            <a:pPr indent="-292100" lvl="1" marL="914400" rtl="0" algn="l">
              <a:spcBef>
                <a:spcPts val="0"/>
              </a:spcBef>
              <a:spcAft>
                <a:spcPts val="0"/>
              </a:spcAft>
              <a:buSzPts val="1000"/>
              <a:buAutoNum type="alphaLcPeriod"/>
            </a:pPr>
            <a:r>
              <a:rPr lang="en" sz="1000"/>
              <a:t>Survey #1 &amp; Survey #2 hyperlinks</a:t>
            </a:r>
            <a:endParaRPr sz="1000"/>
          </a:p>
          <a:p>
            <a:pPr indent="-304800" lvl="0" marL="457200" rtl="0" algn="l">
              <a:spcBef>
                <a:spcPts val="0"/>
              </a:spcBef>
              <a:spcAft>
                <a:spcPts val="0"/>
              </a:spcAft>
              <a:buSzPts val="1200"/>
              <a:buAutoNum type="arabicPeriod"/>
            </a:pPr>
            <a:r>
              <a:rPr b="1" lang="en"/>
              <a:t>Scope Prevention / Future Features</a:t>
            </a:r>
            <a:endParaRPr b="1"/>
          </a:p>
          <a:p>
            <a:pPr indent="-292100" lvl="1" marL="914400" rtl="0" algn="l">
              <a:spcBef>
                <a:spcPts val="0"/>
              </a:spcBef>
              <a:spcAft>
                <a:spcPts val="0"/>
              </a:spcAft>
              <a:buSzPts val="1000"/>
              <a:buAutoNum type="alphaLcPeriod"/>
            </a:pPr>
            <a:r>
              <a:rPr lang="en" sz="1000"/>
              <a:t>Rundown of scope preventions and </a:t>
            </a:r>
            <a:r>
              <a:rPr lang="en" sz="1000"/>
              <a:t>Future</a:t>
            </a:r>
            <a:r>
              <a:rPr lang="en" sz="1000"/>
              <a:t> </a:t>
            </a:r>
            <a:r>
              <a:rPr lang="en" sz="1000"/>
              <a:t>Features</a:t>
            </a:r>
            <a:endParaRPr sz="1000"/>
          </a:p>
          <a:p>
            <a:pPr indent="-292100" lvl="1" marL="914400" rtl="0" algn="l">
              <a:spcBef>
                <a:spcPts val="0"/>
              </a:spcBef>
              <a:spcAft>
                <a:spcPts val="0"/>
              </a:spcAft>
              <a:buSzPts val="1000"/>
              <a:buAutoNum type="alphaLcPeriod"/>
            </a:pPr>
            <a:r>
              <a:rPr lang="en" sz="1000"/>
              <a:t>Unused - Gamification</a:t>
            </a:r>
            <a:endParaRPr sz="1000"/>
          </a:p>
        </p:txBody>
      </p:sp>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4" name="Google Shape;454;p4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Overview</a:t>
            </a:r>
            <a:endParaRPr/>
          </a:p>
          <a:p>
            <a:pPr indent="-342900" lvl="0" marL="457200" rtl="0" algn="l">
              <a:spcBef>
                <a:spcPts val="0"/>
              </a:spcBef>
              <a:spcAft>
                <a:spcPts val="0"/>
              </a:spcAft>
              <a:buSzPts val="1800"/>
              <a:buAutoNum type="arabicPeriod"/>
            </a:pPr>
            <a:r>
              <a:rPr lang="en"/>
              <a:t>Problem Definition</a:t>
            </a:r>
            <a:endParaRPr/>
          </a:p>
          <a:p>
            <a:pPr indent="-342900" lvl="0" marL="457200" rtl="0" algn="l">
              <a:spcBef>
                <a:spcPts val="0"/>
              </a:spcBef>
              <a:spcAft>
                <a:spcPts val="0"/>
              </a:spcAft>
              <a:buSzPts val="1800"/>
              <a:buAutoNum type="arabicPeriod"/>
            </a:pPr>
            <a:r>
              <a:rPr lang="en"/>
              <a:t>Users &amp; Audience</a:t>
            </a:r>
            <a:endParaRPr/>
          </a:p>
          <a:p>
            <a:pPr indent="-342900" lvl="0" marL="457200" rtl="0" algn="l">
              <a:spcBef>
                <a:spcPts val="0"/>
              </a:spcBef>
              <a:spcAft>
                <a:spcPts val="0"/>
              </a:spcAft>
              <a:buSzPts val="1800"/>
              <a:buAutoNum type="arabicPeriod"/>
            </a:pPr>
            <a:r>
              <a:rPr lang="en"/>
              <a:t>Roles &amp; Responsibilities</a:t>
            </a:r>
            <a:endParaRPr/>
          </a:p>
          <a:p>
            <a:pPr indent="-342900" lvl="0" marL="457200" rtl="0" algn="l">
              <a:spcBef>
                <a:spcPts val="0"/>
              </a:spcBef>
              <a:spcAft>
                <a:spcPts val="0"/>
              </a:spcAft>
              <a:buSzPts val="1800"/>
              <a:buAutoNum type="arabicPeriod"/>
            </a:pPr>
            <a:r>
              <a:rPr lang="en"/>
              <a:t>Scope &amp; Constraints</a:t>
            </a:r>
            <a:endParaRPr/>
          </a:p>
        </p:txBody>
      </p:sp>
      <p:sp>
        <p:nvSpPr>
          <p:cNvPr id="455" name="Google Shape;455;p4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Setting the stage</a:t>
            </a:r>
            <a:endParaRPr i="1"/>
          </a:p>
        </p:txBody>
      </p:sp>
      <p:sp>
        <p:nvSpPr>
          <p:cNvPr id="456" name="Google Shape;45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5028850" y="450150"/>
            <a:ext cx="3655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1600"/>
              </a:spcBef>
              <a:spcAft>
                <a:spcPts val="0"/>
              </a:spcAft>
              <a:buNone/>
            </a:pPr>
            <a:r>
              <a:rPr lang="en" sz="1400"/>
              <a:t>Cat-tastic needs </a:t>
            </a:r>
            <a:r>
              <a:rPr b="1" lang="en" sz="1400"/>
              <a:t>more signups</a:t>
            </a:r>
            <a:r>
              <a:rPr lang="en" sz="1400"/>
              <a:t>. Only </a:t>
            </a:r>
            <a:r>
              <a:rPr lang="en" sz="1400">
                <a:solidFill>
                  <a:srgbClr val="D83829"/>
                </a:solidFill>
              </a:rPr>
              <a:t>30%</a:t>
            </a:r>
            <a:r>
              <a:rPr lang="en" sz="1400"/>
              <a:t> of 2,000 daily users sign up. That’s only </a:t>
            </a:r>
            <a:r>
              <a:rPr b="1" lang="en" sz="1400"/>
              <a:t>600</a:t>
            </a:r>
            <a:r>
              <a:rPr lang="en" sz="1400"/>
              <a:t> users. </a:t>
            </a:r>
            <a:endParaRPr sz="1400"/>
          </a:p>
          <a:p>
            <a:pPr indent="0" lvl="0" marL="0" rtl="0" algn="l">
              <a:lnSpc>
                <a:spcPct val="115000"/>
              </a:lnSpc>
              <a:spcBef>
                <a:spcPts val="1600"/>
              </a:spcBef>
              <a:spcAft>
                <a:spcPts val="1600"/>
              </a:spcAft>
              <a:buClr>
                <a:schemeClr val="dk1"/>
              </a:buClr>
              <a:buSzPts val="1100"/>
              <a:buFont typeface="Arial"/>
              <a:buNone/>
            </a:pPr>
            <a:r>
              <a:rPr lang="en" sz="1400"/>
              <a:t>The solution would be a </a:t>
            </a:r>
            <a:r>
              <a:rPr b="1" lang="en" sz="1400"/>
              <a:t>Quick</a:t>
            </a:r>
            <a:r>
              <a:rPr lang="en" sz="1400"/>
              <a:t>, </a:t>
            </a:r>
            <a:r>
              <a:rPr b="1" lang="en" sz="1400"/>
              <a:t>simple</a:t>
            </a:r>
            <a:r>
              <a:rPr lang="en" sz="1400"/>
              <a:t>, and </a:t>
            </a:r>
            <a:r>
              <a:rPr b="1" lang="en" sz="1400"/>
              <a:t>engaging sign-in</a:t>
            </a:r>
            <a:r>
              <a:rPr lang="en" sz="1400"/>
              <a:t> process. Imbued in this process is </a:t>
            </a:r>
            <a:r>
              <a:rPr b="1" lang="en" sz="1400"/>
              <a:t>gamification</a:t>
            </a:r>
            <a:r>
              <a:rPr lang="en" sz="1400"/>
              <a:t> and </a:t>
            </a:r>
            <a:r>
              <a:rPr b="1" lang="en" sz="1400"/>
              <a:t>ad</a:t>
            </a:r>
            <a:r>
              <a:rPr lang="en" sz="1400"/>
              <a:t> based </a:t>
            </a:r>
            <a:r>
              <a:rPr b="1" lang="en" sz="1400"/>
              <a:t>FOMO</a:t>
            </a:r>
            <a:r>
              <a:rPr lang="en" sz="1400"/>
              <a:t>. </a:t>
            </a:r>
            <a:endParaRPr i="1"/>
          </a:p>
        </p:txBody>
      </p:sp>
      <p:sp>
        <p:nvSpPr>
          <p:cNvPr id="462" name="Google Shape;46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3" name="Google Shape;463;p43"/>
          <p:cNvPicPr preferRelativeResize="0"/>
          <p:nvPr/>
        </p:nvPicPr>
        <p:blipFill>
          <a:blip r:embed="rId3">
            <a:alphaModFix/>
          </a:blip>
          <a:stretch>
            <a:fillRect/>
          </a:stretch>
        </p:blipFill>
        <p:spPr>
          <a:xfrm>
            <a:off x="459600" y="428550"/>
            <a:ext cx="4112400" cy="4112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469" name="Google Shape;46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dk1"/>
                </a:solidFill>
              </a:rPr>
              <a:t>Cat-tastic needs </a:t>
            </a:r>
            <a:r>
              <a:rPr b="1" lang="en" sz="1400">
                <a:solidFill>
                  <a:schemeClr val="dk1"/>
                </a:solidFill>
              </a:rPr>
              <a:t>more signups</a:t>
            </a:r>
            <a:r>
              <a:rPr lang="en" sz="1400">
                <a:solidFill>
                  <a:schemeClr val="dk1"/>
                </a:solidFill>
              </a:rPr>
              <a:t>. Only </a:t>
            </a:r>
            <a:r>
              <a:rPr lang="en" sz="1400">
                <a:solidFill>
                  <a:srgbClr val="D83829"/>
                </a:solidFill>
              </a:rPr>
              <a:t>30%</a:t>
            </a:r>
            <a:r>
              <a:rPr lang="en" sz="1400">
                <a:solidFill>
                  <a:schemeClr val="dk1"/>
                </a:solidFill>
              </a:rPr>
              <a:t> of 2,000 daily users sign up. That’s only </a:t>
            </a:r>
            <a:r>
              <a:rPr b="1" lang="en" sz="1400">
                <a:solidFill>
                  <a:schemeClr val="dk1"/>
                </a:solidFill>
              </a:rPr>
              <a:t>600</a:t>
            </a:r>
            <a:r>
              <a:rPr lang="en" sz="1400">
                <a:solidFill>
                  <a:schemeClr val="dk1"/>
                </a:solidFill>
              </a:rPr>
              <a:t> users. </a:t>
            </a:r>
            <a:endParaRPr i="1"/>
          </a:p>
        </p:txBody>
      </p:sp>
      <p:sp>
        <p:nvSpPr>
          <p:cNvPr id="470" name="Google Shape;47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&amp; Audience</a:t>
            </a:r>
            <a:endParaRPr/>
          </a:p>
        </p:txBody>
      </p:sp>
      <p:sp>
        <p:nvSpPr>
          <p:cNvPr id="476" name="Google Shape;476;p45"/>
          <p:cNvSpPr txBox="1"/>
          <p:nvPr>
            <p:ph idx="1" type="body"/>
          </p:nvPr>
        </p:nvSpPr>
        <p:spPr>
          <a:xfrm>
            <a:off x="311700" y="1152475"/>
            <a:ext cx="8520600" cy="37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Describe the group(s) of people who would use the solution you created to solve a problem they have. </a:t>
            </a:r>
            <a:endParaRPr i="1"/>
          </a:p>
          <a:p>
            <a:pPr indent="0" lvl="0" marL="0" rtl="0" algn="l">
              <a:spcBef>
                <a:spcPts val="1600"/>
              </a:spcBef>
              <a:spcAft>
                <a:spcPts val="0"/>
              </a:spcAft>
              <a:buNone/>
            </a:pPr>
            <a:r>
              <a:rPr i="1" lang="en" sz="1500"/>
              <a:t>Essentially this process can be used for most sign up flows. Sites/apps needing more user info may need an extra step or two and also how they incorporate interactivity, but the idea of bitesize, interactive, non intrusive, speedy sign up flow is universal. But for this app, c</a:t>
            </a:r>
            <a:r>
              <a:rPr i="1" lang="en" sz="1500"/>
              <a:t>at owners, </a:t>
            </a:r>
            <a:r>
              <a:rPr i="1" lang="en" sz="1500"/>
              <a:t>social</a:t>
            </a:r>
            <a:r>
              <a:rPr i="1" lang="en" sz="1500"/>
              <a:t> media users, people who enjoy posting pictures of their cats, anyone who likes a simple and interactive signup process. </a:t>
            </a:r>
            <a:endParaRPr i="1" sz="1500"/>
          </a:p>
          <a:p>
            <a:pPr indent="-342900" lvl="0" marL="457200" rtl="0" algn="l">
              <a:spcBef>
                <a:spcPts val="1600"/>
              </a:spcBef>
              <a:spcAft>
                <a:spcPts val="0"/>
              </a:spcAft>
              <a:buSzPts val="1800"/>
              <a:buChar char="●"/>
            </a:pPr>
            <a:r>
              <a:rPr i="1" lang="en"/>
              <a:t>Share what you know and have learned about them.</a:t>
            </a:r>
            <a:endParaRPr i="1"/>
          </a:p>
          <a:p>
            <a:pPr indent="0" lvl="0" marL="0" rtl="0" algn="l">
              <a:spcBef>
                <a:spcPts val="1600"/>
              </a:spcBef>
              <a:spcAft>
                <a:spcPts val="0"/>
              </a:spcAft>
              <a:buNone/>
            </a:pPr>
            <a:r>
              <a:rPr i="1" lang="en" sz="1500"/>
              <a:t>And the survey says - Speed, Speed, Speed!</a:t>
            </a:r>
            <a:endParaRPr i="1" sz="1500"/>
          </a:p>
          <a:p>
            <a:pPr indent="-342900" lvl="0" marL="457200" rtl="0" algn="l">
              <a:spcBef>
                <a:spcPts val="1600"/>
              </a:spcBef>
              <a:spcAft>
                <a:spcPts val="0"/>
              </a:spcAft>
              <a:buSzPts val="1800"/>
              <a:buChar char="●"/>
            </a:pPr>
            <a:r>
              <a:rPr i="1" lang="en"/>
              <a:t>Give just enough detail, but don’t overload us at this point.</a:t>
            </a:r>
            <a:endParaRPr i="1"/>
          </a:p>
        </p:txBody>
      </p:sp>
      <p:sp>
        <p:nvSpPr>
          <p:cNvPr id="477" name="Google Shape;47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&amp; Responsibilities</a:t>
            </a:r>
            <a:endParaRPr/>
          </a:p>
        </p:txBody>
      </p:sp>
      <p:sp>
        <p:nvSpPr>
          <p:cNvPr id="483" name="Google Shape;48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Take this slide to describe who played what role, and who was responsible for what.</a:t>
            </a:r>
            <a:endParaRPr i="1"/>
          </a:p>
          <a:p>
            <a:pPr indent="0" lvl="0" marL="0" rtl="0" algn="l">
              <a:spcBef>
                <a:spcPts val="1600"/>
              </a:spcBef>
              <a:spcAft>
                <a:spcPts val="0"/>
              </a:spcAft>
              <a:buNone/>
            </a:pPr>
            <a:r>
              <a:rPr i="1" lang="en" sz="1500"/>
              <a:t>We didn’t assign anyone a specific role. We offered feedback and assistance where </a:t>
            </a:r>
            <a:r>
              <a:rPr i="1" lang="en" sz="1500"/>
              <a:t>applicable to each other</a:t>
            </a:r>
            <a:r>
              <a:rPr i="1" lang="en" sz="1500"/>
              <a:t>. Set up a Kanban, sent out user surveys, feedback on wireframes / user flows, etc. </a:t>
            </a:r>
            <a:endParaRPr i="1" sz="1500"/>
          </a:p>
          <a:p>
            <a:pPr indent="-342900" lvl="0" marL="457200" rtl="0" algn="l">
              <a:spcBef>
                <a:spcPts val="1600"/>
              </a:spcBef>
              <a:spcAft>
                <a:spcPts val="0"/>
              </a:spcAft>
              <a:buSzPts val="1800"/>
              <a:buChar char="●"/>
            </a:pPr>
            <a:r>
              <a:rPr i="1" lang="en"/>
              <a:t>For this course, you are a UX team of one. It will all be on you.</a:t>
            </a:r>
            <a:endParaRPr i="1"/>
          </a:p>
          <a:p>
            <a:pPr indent="-342900" lvl="0" marL="457200" rtl="0" algn="l">
              <a:spcBef>
                <a:spcPts val="0"/>
              </a:spcBef>
              <a:spcAft>
                <a:spcPts val="0"/>
              </a:spcAft>
              <a:buSzPts val="1800"/>
              <a:buChar char="●"/>
            </a:pPr>
            <a:r>
              <a:rPr i="1" lang="en"/>
              <a:t>In the future, you will be able to break it down into various roles that can specialize in one or two aspects of the work.</a:t>
            </a:r>
            <a:endParaRPr i="1"/>
          </a:p>
        </p:txBody>
      </p:sp>
      <p:sp>
        <p:nvSpPr>
          <p:cNvPr id="484" name="Google Shape;48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0" name="Google Shape;490;p47"/>
          <p:cNvPicPr preferRelativeResize="0"/>
          <p:nvPr/>
        </p:nvPicPr>
        <p:blipFill>
          <a:blip r:embed="rId3">
            <a:alphaModFix/>
          </a:blip>
          <a:stretch>
            <a:fillRect/>
          </a:stretch>
        </p:blipFill>
        <p:spPr>
          <a:xfrm>
            <a:off x="2172638" y="237913"/>
            <a:ext cx="4798725" cy="4667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&amp; Constraints</a:t>
            </a:r>
            <a:endParaRPr/>
          </a:p>
        </p:txBody>
      </p:sp>
      <p:sp>
        <p:nvSpPr>
          <p:cNvPr id="496" name="Google Shape;49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Tell us about the parameters of the work and any special circumstances or limitations that influenced the solution you created.</a:t>
            </a:r>
            <a:endParaRPr i="1"/>
          </a:p>
          <a:p>
            <a:pPr indent="0" lvl="0" marL="0" rtl="0" algn="l">
              <a:spcBef>
                <a:spcPts val="1600"/>
              </a:spcBef>
              <a:spcAft>
                <a:spcPts val="0"/>
              </a:spcAft>
              <a:buNone/>
            </a:pPr>
            <a:r>
              <a:rPr i="1" lang="en" sz="1500"/>
              <a:t>Working with the overwhelming hatred to biometrics was interesting. It’s such a simple solution and the fear of someone cutting off fingers to break into their device is a real fear. </a:t>
            </a:r>
            <a:endParaRPr i="1" sz="1500"/>
          </a:p>
          <a:p>
            <a:pPr indent="0" lvl="0" marL="0" rtl="0" algn="l">
              <a:spcBef>
                <a:spcPts val="1600"/>
              </a:spcBef>
              <a:spcAft>
                <a:spcPts val="0"/>
              </a:spcAft>
              <a:buNone/>
            </a:pPr>
            <a:r>
              <a:rPr i="1" lang="en" sz="1500"/>
              <a:t>The simpler you make a design the more </a:t>
            </a:r>
            <a:r>
              <a:rPr i="1" lang="en" sz="1500"/>
              <a:t>opportunities</a:t>
            </a:r>
            <a:r>
              <a:rPr i="1" lang="en" sz="1500"/>
              <a:t> for </a:t>
            </a:r>
            <a:r>
              <a:rPr i="1" lang="en" sz="1500"/>
              <a:t>misinterpretation</a:t>
            </a:r>
            <a:r>
              <a:rPr i="1" lang="en" sz="1500"/>
              <a:t>. </a:t>
            </a:r>
            <a:endParaRPr i="1" sz="1500"/>
          </a:p>
          <a:p>
            <a:pPr indent="-342900" lvl="0" marL="457200" rtl="0" algn="l">
              <a:spcBef>
                <a:spcPts val="1600"/>
              </a:spcBef>
              <a:spcAft>
                <a:spcPts val="0"/>
              </a:spcAft>
              <a:buSzPts val="1800"/>
              <a:buChar char="●"/>
            </a:pPr>
            <a:r>
              <a:rPr i="1" lang="en"/>
              <a:t>For example, your solution might have been required to have a physical presence in a specific location.</a:t>
            </a:r>
            <a:endParaRPr i="1"/>
          </a:p>
          <a:p>
            <a:pPr indent="-342900" lvl="0" marL="457200" rtl="0" algn="l">
              <a:spcBef>
                <a:spcPts val="0"/>
              </a:spcBef>
              <a:spcAft>
                <a:spcPts val="0"/>
              </a:spcAft>
              <a:buSzPts val="1800"/>
              <a:buChar char="●"/>
            </a:pPr>
            <a:r>
              <a:rPr i="1" lang="en"/>
              <a:t>Or, the solution needed to fit into an existing application.</a:t>
            </a:r>
            <a:endParaRPr i="1"/>
          </a:p>
        </p:txBody>
      </p:sp>
      <p:sp>
        <p:nvSpPr>
          <p:cNvPr id="497" name="Google Shape;49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503" name="Google Shape;503;p4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Market Research &amp; Competitive Analysis</a:t>
            </a:r>
            <a:endParaRPr/>
          </a:p>
          <a:p>
            <a:pPr indent="-342900" lvl="0" marL="457200" rtl="0" algn="l">
              <a:spcBef>
                <a:spcPts val="0"/>
              </a:spcBef>
              <a:spcAft>
                <a:spcPts val="0"/>
              </a:spcAft>
              <a:buSzPts val="1800"/>
              <a:buAutoNum type="arabicPeriod"/>
            </a:pPr>
            <a:r>
              <a:rPr lang="en"/>
              <a:t>User Research &amp; Interviews</a:t>
            </a:r>
            <a:endParaRPr/>
          </a:p>
          <a:p>
            <a:pPr indent="-342900" lvl="0" marL="457200" rtl="0" algn="l">
              <a:spcBef>
                <a:spcPts val="0"/>
              </a:spcBef>
              <a:spcAft>
                <a:spcPts val="0"/>
              </a:spcAft>
              <a:buSzPts val="1800"/>
              <a:buAutoNum type="arabicPeriod"/>
            </a:pPr>
            <a:r>
              <a:rPr lang="en"/>
              <a:t>Ideation</a:t>
            </a:r>
            <a:endParaRPr/>
          </a:p>
          <a:p>
            <a:pPr indent="-342900" lvl="0" marL="457200" rtl="0" algn="l">
              <a:spcBef>
                <a:spcPts val="0"/>
              </a:spcBef>
              <a:spcAft>
                <a:spcPts val="0"/>
              </a:spcAft>
              <a:buSzPts val="1800"/>
              <a:buAutoNum type="arabicPeriod"/>
            </a:pPr>
            <a:r>
              <a:rPr lang="en"/>
              <a:t>Prototyping</a:t>
            </a:r>
            <a:endParaRPr/>
          </a:p>
          <a:p>
            <a:pPr indent="-342900" lvl="0" marL="457200" rtl="0" algn="l">
              <a:spcBef>
                <a:spcPts val="0"/>
              </a:spcBef>
              <a:spcAft>
                <a:spcPts val="0"/>
              </a:spcAft>
              <a:buSzPts val="1800"/>
              <a:buAutoNum type="arabicPeriod"/>
            </a:pPr>
            <a:r>
              <a:rPr lang="en"/>
              <a:t>Affinity &amp; Usability Testing</a:t>
            </a:r>
            <a:endParaRPr/>
          </a:p>
          <a:p>
            <a:pPr indent="-342900" lvl="0" marL="457200" rtl="0" algn="l">
              <a:spcBef>
                <a:spcPts val="0"/>
              </a:spcBef>
              <a:spcAft>
                <a:spcPts val="0"/>
              </a:spcAft>
              <a:buSzPts val="1800"/>
              <a:buAutoNum type="arabicPeriod"/>
            </a:pPr>
            <a:r>
              <a:rPr lang="en"/>
              <a:t>Iteration</a:t>
            </a:r>
            <a:endParaRPr/>
          </a:p>
        </p:txBody>
      </p:sp>
      <p:sp>
        <p:nvSpPr>
          <p:cNvPr id="504" name="Google Shape;504;p4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happened, and why</a:t>
            </a:r>
            <a:endParaRPr/>
          </a:p>
        </p:txBody>
      </p:sp>
      <p:sp>
        <p:nvSpPr>
          <p:cNvPr id="505" name="Google Shape;50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261075" y="0"/>
            <a:ext cx="8520600" cy="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Research &amp; Competitive Analysis</a:t>
            </a:r>
            <a:endParaRPr/>
          </a:p>
        </p:txBody>
      </p:sp>
      <p:sp>
        <p:nvSpPr>
          <p:cNvPr id="511" name="Google Shape;511;p50"/>
          <p:cNvSpPr txBox="1"/>
          <p:nvPr>
            <p:ph idx="1" type="body"/>
          </p:nvPr>
        </p:nvSpPr>
        <p:spPr>
          <a:xfrm>
            <a:off x="261075" y="604796"/>
            <a:ext cx="8520600" cy="43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Who else has this problem? - </a:t>
            </a:r>
            <a:r>
              <a:rPr i="1" lang="en" sz="1500"/>
              <a:t>Any social media company NEEDS more signups. So they are all essentially in same boat. Most top tier, like Instagram, have it down to a science, but there is always room for improvement. </a:t>
            </a:r>
            <a:endParaRPr i="1" sz="1500"/>
          </a:p>
          <a:p>
            <a:pPr indent="-342900" lvl="0" marL="457200" rtl="0" algn="l">
              <a:spcBef>
                <a:spcPts val="0"/>
              </a:spcBef>
              <a:spcAft>
                <a:spcPts val="0"/>
              </a:spcAft>
              <a:buSzPts val="1800"/>
              <a:buChar char="●"/>
            </a:pPr>
            <a:r>
              <a:rPr i="1" lang="en"/>
              <a:t>What other solutions are out there? - </a:t>
            </a:r>
            <a:r>
              <a:rPr i="1" lang="en" sz="1500"/>
              <a:t>Most have filtered it down to the essentials. Speedy flow with bare minimum required information has been the universal go-to. Introduce security in the mix, this is where apps differ. Verification code is widely used but can cause a huge </a:t>
            </a:r>
            <a:r>
              <a:rPr i="1" lang="en" sz="1500"/>
              <a:t>roadblock</a:t>
            </a:r>
            <a:r>
              <a:rPr i="1" lang="en" sz="1500"/>
              <a:t>. Especially if code can only be sent via cell phone. </a:t>
            </a:r>
            <a:endParaRPr i="1" sz="1500"/>
          </a:p>
          <a:p>
            <a:pPr indent="-342900" lvl="0" marL="457200" rtl="0" algn="l">
              <a:spcBef>
                <a:spcPts val="0"/>
              </a:spcBef>
              <a:spcAft>
                <a:spcPts val="0"/>
              </a:spcAft>
              <a:buSzPts val="1800"/>
              <a:buChar char="●"/>
            </a:pPr>
            <a:r>
              <a:rPr i="1" lang="en"/>
              <a:t>Who is using them? - </a:t>
            </a:r>
            <a:r>
              <a:rPr i="1" lang="en" sz="1500"/>
              <a:t>Most top tier; Instagram, Facebook, TikTok. </a:t>
            </a:r>
            <a:endParaRPr i="1" sz="1500"/>
          </a:p>
          <a:p>
            <a:pPr indent="-342900" lvl="0" marL="457200" rtl="0" algn="l">
              <a:spcBef>
                <a:spcPts val="0"/>
              </a:spcBef>
              <a:spcAft>
                <a:spcPts val="0"/>
              </a:spcAft>
              <a:buSzPts val="1800"/>
              <a:buChar char="●"/>
            </a:pPr>
            <a:r>
              <a:rPr i="1" lang="en"/>
              <a:t>How are they performing? - </a:t>
            </a:r>
            <a:r>
              <a:rPr i="1" lang="en" sz="1500"/>
              <a:t>The ebb and flow of user wants and needs dictate this field. You can have the greatest sign up page or none at all, but if users don’t like your app, they won’t use it. </a:t>
            </a:r>
            <a:endParaRPr i="1" sz="1500"/>
          </a:p>
          <a:p>
            <a:pPr indent="-342900" lvl="0" marL="457200" rtl="0" algn="l">
              <a:spcBef>
                <a:spcPts val="0"/>
              </a:spcBef>
              <a:spcAft>
                <a:spcPts val="0"/>
              </a:spcAft>
              <a:buSzPts val="1800"/>
              <a:buChar char="●"/>
            </a:pPr>
            <a:r>
              <a:rPr i="1" lang="en"/>
              <a:t>What are their flaws? - </a:t>
            </a:r>
            <a:r>
              <a:rPr i="1" lang="en" sz="1500"/>
              <a:t>Where do I start? But to be specific to sign ups, probably bot creations. Not necessarily a flaw but a solution needs to be implemented. </a:t>
            </a:r>
            <a:endParaRPr i="1" sz="1500"/>
          </a:p>
          <a:p>
            <a:pPr indent="-342900" lvl="0" marL="457200" rtl="0" algn="l">
              <a:spcBef>
                <a:spcPts val="0"/>
              </a:spcBef>
              <a:spcAft>
                <a:spcPts val="0"/>
              </a:spcAft>
              <a:buSzPts val="1800"/>
              <a:buChar char="●"/>
            </a:pPr>
            <a:r>
              <a:rPr i="1" lang="en"/>
              <a:t>Where are the opportunities for this solution? - </a:t>
            </a:r>
            <a:r>
              <a:rPr i="1" lang="en" sz="1500"/>
              <a:t>This solution is universal and can be implemented on most sign up pages. </a:t>
            </a:r>
            <a:endParaRPr i="1" sz="1500"/>
          </a:p>
        </p:txBody>
      </p:sp>
      <p:sp>
        <p:nvSpPr>
          <p:cNvPr id="512" name="Google Shape;51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1"/>
          <p:cNvSpPr txBox="1"/>
          <p:nvPr>
            <p:ph idx="1" type="body"/>
          </p:nvPr>
        </p:nvSpPr>
        <p:spPr>
          <a:xfrm>
            <a:off x="-44550" y="4663225"/>
            <a:ext cx="48651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1500"/>
              <a:t>Add photos and screenshots of your research</a:t>
            </a:r>
            <a:endParaRPr i="1" sz="1500"/>
          </a:p>
        </p:txBody>
      </p:sp>
      <p:sp>
        <p:nvSpPr>
          <p:cNvPr id="518" name="Google Shape;51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51"/>
          <p:cNvPicPr preferRelativeResize="0"/>
          <p:nvPr/>
        </p:nvPicPr>
        <p:blipFill rotWithShape="1">
          <a:blip r:embed="rId3">
            <a:alphaModFix/>
          </a:blip>
          <a:srcRect b="0" l="47492" r="7250" t="0"/>
          <a:stretch/>
        </p:blipFill>
        <p:spPr>
          <a:xfrm>
            <a:off x="594725" y="873325"/>
            <a:ext cx="1666157" cy="2761200"/>
          </a:xfrm>
          <a:prstGeom prst="rect">
            <a:avLst/>
          </a:prstGeom>
          <a:noFill/>
          <a:ln>
            <a:noFill/>
          </a:ln>
        </p:spPr>
      </p:pic>
      <p:pic>
        <p:nvPicPr>
          <p:cNvPr id="520" name="Google Shape;520;p51"/>
          <p:cNvPicPr preferRelativeResize="0"/>
          <p:nvPr/>
        </p:nvPicPr>
        <p:blipFill rotWithShape="1">
          <a:blip r:embed="rId4">
            <a:alphaModFix/>
          </a:blip>
          <a:srcRect b="0" l="19231" r="21081" t="0"/>
          <a:stretch/>
        </p:blipFill>
        <p:spPr>
          <a:xfrm>
            <a:off x="2295975" y="873300"/>
            <a:ext cx="2197450" cy="2761250"/>
          </a:xfrm>
          <a:prstGeom prst="rect">
            <a:avLst/>
          </a:prstGeom>
          <a:noFill/>
          <a:ln>
            <a:noFill/>
          </a:ln>
        </p:spPr>
      </p:pic>
      <p:pic>
        <p:nvPicPr>
          <p:cNvPr id="521" name="Google Shape;521;p51"/>
          <p:cNvPicPr preferRelativeResize="0"/>
          <p:nvPr/>
        </p:nvPicPr>
        <p:blipFill rotWithShape="1">
          <a:blip r:embed="rId5">
            <a:alphaModFix/>
          </a:blip>
          <a:srcRect b="0" l="22024" r="23848" t="0"/>
          <a:stretch/>
        </p:blipFill>
        <p:spPr>
          <a:xfrm>
            <a:off x="4538642" y="873316"/>
            <a:ext cx="1992825" cy="2761222"/>
          </a:xfrm>
          <a:prstGeom prst="rect">
            <a:avLst/>
          </a:prstGeom>
          <a:noFill/>
          <a:ln>
            <a:noFill/>
          </a:ln>
        </p:spPr>
      </p:pic>
      <p:pic>
        <p:nvPicPr>
          <p:cNvPr id="522" name="Google Shape;522;p51"/>
          <p:cNvPicPr preferRelativeResize="0"/>
          <p:nvPr/>
        </p:nvPicPr>
        <p:blipFill rotWithShape="1">
          <a:blip r:embed="rId6">
            <a:alphaModFix/>
          </a:blip>
          <a:srcRect b="0" l="23232" r="22637" t="0"/>
          <a:stretch/>
        </p:blipFill>
        <p:spPr>
          <a:xfrm>
            <a:off x="6556450" y="873300"/>
            <a:ext cx="1992825" cy="2761250"/>
          </a:xfrm>
          <a:prstGeom prst="rect">
            <a:avLst/>
          </a:prstGeom>
          <a:noFill/>
          <a:ln>
            <a:noFill/>
          </a:ln>
        </p:spPr>
      </p:pic>
      <p:sp>
        <p:nvSpPr>
          <p:cNvPr id="523" name="Google Shape;523;p51"/>
          <p:cNvSpPr txBox="1"/>
          <p:nvPr/>
        </p:nvSpPr>
        <p:spPr>
          <a:xfrm>
            <a:off x="1012100" y="268900"/>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Competitive Analysis - Instagram </a:t>
            </a:r>
            <a:r>
              <a:rPr lang="en"/>
              <a:t>Sign Up</a:t>
            </a:r>
            <a:r>
              <a:rPr lang="en"/>
              <a:t> Flow (source </a:t>
            </a:r>
            <a:r>
              <a:rPr lang="en" u="sng">
                <a:solidFill>
                  <a:schemeClr val="hlink"/>
                </a:solidFill>
                <a:hlinkClick r:id="rId7"/>
              </a:rPr>
              <a:t>wikihow</a:t>
            </a:r>
            <a:r>
              <a:rPr lang="en"/>
              <a:t>)</a:t>
            </a:r>
            <a:endParaRPr/>
          </a:p>
        </p:txBody>
      </p:sp>
      <p:sp>
        <p:nvSpPr>
          <p:cNvPr id="524" name="Google Shape;524;p51"/>
          <p:cNvSpPr txBox="1"/>
          <p:nvPr/>
        </p:nvSpPr>
        <p:spPr>
          <a:xfrm>
            <a:off x="856250" y="3953950"/>
            <a:ext cx="64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Simple and specific. 4 steps, personal account/contact info, birthday (for legal reasons), and verification. All the information you would need up front.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idx="1" type="body"/>
          </p:nvPr>
        </p:nvSpPr>
        <p:spPr>
          <a:xfrm>
            <a:off x="-44550" y="4663225"/>
            <a:ext cx="48651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1500"/>
              <a:t>Add photos and screenshots of your research</a:t>
            </a:r>
            <a:endParaRPr i="1" sz="1500"/>
          </a:p>
        </p:txBody>
      </p:sp>
      <p:sp>
        <p:nvSpPr>
          <p:cNvPr id="530" name="Google Shape;53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52"/>
          <p:cNvPicPr preferRelativeResize="0"/>
          <p:nvPr/>
        </p:nvPicPr>
        <p:blipFill>
          <a:blip r:embed="rId3">
            <a:alphaModFix/>
          </a:blip>
          <a:stretch>
            <a:fillRect/>
          </a:stretch>
        </p:blipFill>
        <p:spPr>
          <a:xfrm>
            <a:off x="3646631" y="911376"/>
            <a:ext cx="2229987" cy="3651675"/>
          </a:xfrm>
          <a:prstGeom prst="rect">
            <a:avLst/>
          </a:prstGeom>
          <a:noFill/>
          <a:ln>
            <a:noFill/>
          </a:ln>
        </p:spPr>
      </p:pic>
      <p:sp>
        <p:nvSpPr>
          <p:cNvPr id="532" name="Google Shape;532;p52"/>
          <p:cNvSpPr txBox="1"/>
          <p:nvPr/>
        </p:nvSpPr>
        <p:spPr>
          <a:xfrm>
            <a:off x="3840175" y="193500"/>
            <a:ext cx="184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Instagram post to use as reference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Research &amp; Interviews</a:t>
            </a:r>
            <a:endParaRPr/>
          </a:p>
        </p:txBody>
      </p:sp>
      <p:sp>
        <p:nvSpPr>
          <p:cNvPr id="538" name="Google Shape;538;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Who did you talk to? - </a:t>
            </a:r>
            <a:r>
              <a:rPr i="1" lang="en" sz="1500"/>
              <a:t>groupmates</a:t>
            </a:r>
            <a:endParaRPr i="1" sz="1500"/>
          </a:p>
          <a:p>
            <a:pPr indent="-342900" lvl="0" marL="457200" rtl="0" algn="l">
              <a:spcBef>
                <a:spcPts val="0"/>
              </a:spcBef>
              <a:spcAft>
                <a:spcPts val="0"/>
              </a:spcAft>
              <a:buSzPts val="1800"/>
              <a:buChar char="●"/>
            </a:pPr>
            <a:r>
              <a:rPr i="1" lang="en"/>
              <a:t>Why did you talk to them? - </a:t>
            </a:r>
            <a:r>
              <a:rPr i="1" lang="en" sz="1500"/>
              <a:t>accessable</a:t>
            </a:r>
            <a:endParaRPr i="1" sz="1500"/>
          </a:p>
          <a:p>
            <a:pPr indent="-342900" lvl="0" marL="457200" rtl="0" algn="l">
              <a:spcBef>
                <a:spcPts val="0"/>
              </a:spcBef>
              <a:spcAft>
                <a:spcPts val="0"/>
              </a:spcAft>
              <a:buSzPts val="1800"/>
              <a:buChar char="●"/>
            </a:pPr>
            <a:r>
              <a:rPr i="1" lang="en"/>
              <a:t>What did you learn? - </a:t>
            </a:r>
            <a:r>
              <a:rPr i="1" lang="en" sz="1500"/>
              <a:t>Very different and unique perspectives making a solution more difficult. Also a lack of education surrounding the security of storing a biometric. </a:t>
            </a:r>
            <a:endParaRPr i="1" sz="1500"/>
          </a:p>
          <a:p>
            <a:pPr indent="-342900" lvl="0" marL="457200" rtl="0" algn="l">
              <a:spcBef>
                <a:spcPts val="0"/>
              </a:spcBef>
              <a:spcAft>
                <a:spcPts val="0"/>
              </a:spcAft>
              <a:buSzPts val="1800"/>
              <a:buChar char="●"/>
            </a:pPr>
            <a:r>
              <a:rPr i="1" lang="en"/>
              <a:t>What sort of frustrations did they have? - </a:t>
            </a:r>
            <a:r>
              <a:rPr i="1" lang="en" sz="1500"/>
              <a:t>Biometrics was a common hatred</a:t>
            </a:r>
            <a:endParaRPr i="1" sz="1500"/>
          </a:p>
          <a:p>
            <a:pPr indent="-342900" lvl="0" marL="457200" rtl="0" algn="l">
              <a:spcBef>
                <a:spcPts val="0"/>
              </a:spcBef>
              <a:spcAft>
                <a:spcPts val="0"/>
              </a:spcAft>
              <a:buSzPts val="1800"/>
              <a:buChar char="●"/>
            </a:pPr>
            <a:r>
              <a:rPr i="1" lang="en"/>
              <a:t>What was a highlight or striking quote from the interviews? - </a:t>
            </a:r>
            <a:r>
              <a:rPr i="1" lang="en" sz="1500"/>
              <a:t>The fear of losing an eye or finger if someone wants to break into their phone</a:t>
            </a:r>
            <a:endParaRPr i="1" sz="1500"/>
          </a:p>
          <a:p>
            <a:pPr indent="-342900" lvl="0" marL="457200" rtl="0" algn="l">
              <a:spcBef>
                <a:spcPts val="0"/>
              </a:spcBef>
              <a:spcAft>
                <a:spcPts val="0"/>
              </a:spcAft>
              <a:buSzPts val="1800"/>
              <a:buChar char="●"/>
            </a:pPr>
            <a:r>
              <a:rPr i="1" lang="en"/>
              <a:t>What surprised you most? - </a:t>
            </a:r>
            <a:r>
              <a:rPr i="1" lang="en" sz="1500"/>
              <a:t>That biometrics was so hated. </a:t>
            </a:r>
            <a:endParaRPr i="1" sz="1500"/>
          </a:p>
          <a:p>
            <a:pPr indent="0" lvl="0" marL="0" rtl="0" algn="l">
              <a:spcBef>
                <a:spcPts val="1600"/>
              </a:spcBef>
              <a:spcAft>
                <a:spcPts val="1600"/>
              </a:spcAft>
              <a:buNone/>
            </a:pPr>
            <a:r>
              <a:t/>
            </a:r>
            <a:endParaRPr i="1"/>
          </a:p>
        </p:txBody>
      </p:sp>
      <p:sp>
        <p:nvSpPr>
          <p:cNvPr id="539" name="Google Shape;539;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your personas and/or photos and screenshots of your user research</a:t>
            </a:r>
            <a:endParaRPr i="1"/>
          </a:p>
        </p:txBody>
      </p:sp>
      <p:sp>
        <p:nvSpPr>
          <p:cNvPr id="545" name="Google Shape;545;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54"/>
          <p:cNvSpPr txBox="1"/>
          <p:nvPr>
            <p:ph idx="4294967295" type="title"/>
          </p:nvPr>
        </p:nvSpPr>
        <p:spPr>
          <a:xfrm>
            <a:off x="311700" y="1604400"/>
            <a:ext cx="6367800" cy="15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Survey #1 Q &amp; A - </a:t>
            </a:r>
            <a:r>
              <a:rPr lang="en" sz="3000" u="sng">
                <a:solidFill>
                  <a:schemeClr val="hlink"/>
                </a:solidFill>
                <a:hlinkClick r:id="rId3"/>
              </a:rPr>
              <a:t>Click Me!</a:t>
            </a:r>
            <a:endParaRPr sz="3000"/>
          </a:p>
          <a:p>
            <a:pPr indent="0" lvl="0" marL="0" rtl="0" algn="l">
              <a:spcBef>
                <a:spcPts val="0"/>
              </a:spcBef>
              <a:spcAft>
                <a:spcPts val="0"/>
              </a:spcAft>
              <a:buNone/>
            </a:pPr>
            <a:r>
              <a:rPr lang="en" sz="3000"/>
              <a:t>Survey #2 Q &amp; A - </a:t>
            </a:r>
            <a:r>
              <a:rPr lang="en" sz="3000" u="sng">
                <a:solidFill>
                  <a:schemeClr val="hlink"/>
                </a:solidFill>
                <a:hlinkClick r:id="rId4"/>
              </a:rPr>
              <a:t>Click Me!</a:t>
            </a:r>
            <a:endParaRPr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your personas and/or photos and screenshots of your user research</a:t>
            </a:r>
            <a:endParaRPr i="1"/>
          </a:p>
        </p:txBody>
      </p:sp>
      <p:sp>
        <p:nvSpPr>
          <p:cNvPr id="552" name="Google Shape;55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55"/>
          <p:cNvPicPr preferRelativeResize="0"/>
          <p:nvPr/>
        </p:nvPicPr>
        <p:blipFill>
          <a:blip r:embed="rId3">
            <a:alphaModFix/>
          </a:blip>
          <a:stretch>
            <a:fillRect/>
          </a:stretch>
        </p:blipFill>
        <p:spPr>
          <a:xfrm>
            <a:off x="152400" y="920600"/>
            <a:ext cx="8839202" cy="2576588"/>
          </a:xfrm>
          <a:prstGeom prst="rect">
            <a:avLst/>
          </a:prstGeom>
          <a:noFill/>
          <a:ln>
            <a:noFill/>
          </a:ln>
        </p:spPr>
      </p:pic>
      <p:sp>
        <p:nvSpPr>
          <p:cNvPr id="554" name="Google Shape;554;p55"/>
          <p:cNvSpPr txBox="1"/>
          <p:nvPr/>
        </p:nvSpPr>
        <p:spPr>
          <a:xfrm>
            <a:off x="311700" y="178150"/>
            <a:ext cx="63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Affinity Mapping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your personas and/or photos and screenshots of your user research</a:t>
            </a:r>
            <a:endParaRPr i="1"/>
          </a:p>
        </p:txBody>
      </p:sp>
      <p:sp>
        <p:nvSpPr>
          <p:cNvPr id="560" name="Google Shape;560;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1" name="Google Shape;561;p56"/>
          <p:cNvPicPr preferRelativeResize="0"/>
          <p:nvPr/>
        </p:nvPicPr>
        <p:blipFill>
          <a:blip r:embed="rId3">
            <a:alphaModFix/>
          </a:blip>
          <a:stretch>
            <a:fillRect/>
          </a:stretch>
        </p:blipFill>
        <p:spPr>
          <a:xfrm>
            <a:off x="423050" y="500949"/>
            <a:ext cx="4160925" cy="3634226"/>
          </a:xfrm>
          <a:prstGeom prst="rect">
            <a:avLst/>
          </a:prstGeom>
          <a:noFill/>
          <a:ln>
            <a:noFill/>
          </a:ln>
        </p:spPr>
      </p:pic>
      <p:pic>
        <p:nvPicPr>
          <p:cNvPr id="562" name="Google Shape;562;p56"/>
          <p:cNvPicPr preferRelativeResize="0"/>
          <p:nvPr/>
        </p:nvPicPr>
        <p:blipFill>
          <a:blip r:embed="rId4">
            <a:alphaModFix/>
          </a:blip>
          <a:stretch>
            <a:fillRect/>
          </a:stretch>
        </p:blipFill>
        <p:spPr>
          <a:xfrm>
            <a:off x="7423358" y="500950"/>
            <a:ext cx="1553243" cy="3729625"/>
          </a:xfrm>
          <a:prstGeom prst="rect">
            <a:avLst/>
          </a:prstGeom>
          <a:noFill/>
          <a:ln>
            <a:noFill/>
          </a:ln>
        </p:spPr>
      </p:pic>
      <p:pic>
        <p:nvPicPr>
          <p:cNvPr id="563" name="Google Shape;563;p56"/>
          <p:cNvPicPr preferRelativeResize="0"/>
          <p:nvPr/>
        </p:nvPicPr>
        <p:blipFill>
          <a:blip r:embed="rId5">
            <a:alphaModFix/>
          </a:blip>
          <a:stretch>
            <a:fillRect/>
          </a:stretch>
        </p:blipFill>
        <p:spPr>
          <a:xfrm>
            <a:off x="4931362" y="500950"/>
            <a:ext cx="2254712" cy="3729625"/>
          </a:xfrm>
          <a:prstGeom prst="rect">
            <a:avLst/>
          </a:prstGeom>
          <a:noFill/>
          <a:ln>
            <a:noFill/>
          </a:ln>
        </p:spPr>
      </p:pic>
      <p:sp>
        <p:nvSpPr>
          <p:cNvPr id="564" name="Google Shape;564;p56"/>
          <p:cNvSpPr txBox="1"/>
          <p:nvPr/>
        </p:nvSpPr>
        <p:spPr>
          <a:xfrm>
            <a:off x="160350" y="100750"/>
            <a:ext cx="63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Affinity Mapping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your personas and/or photos and screenshots of your user research</a:t>
            </a:r>
            <a:endParaRPr i="1"/>
          </a:p>
        </p:txBody>
      </p:sp>
      <p:sp>
        <p:nvSpPr>
          <p:cNvPr id="570" name="Google Shape;570;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57"/>
          <p:cNvPicPr preferRelativeResize="0"/>
          <p:nvPr/>
        </p:nvPicPr>
        <p:blipFill>
          <a:blip r:embed="rId3">
            <a:alphaModFix/>
          </a:blip>
          <a:stretch>
            <a:fillRect/>
          </a:stretch>
        </p:blipFill>
        <p:spPr>
          <a:xfrm>
            <a:off x="727487" y="800073"/>
            <a:ext cx="7689024" cy="3213425"/>
          </a:xfrm>
          <a:prstGeom prst="rect">
            <a:avLst/>
          </a:prstGeom>
          <a:noFill/>
          <a:ln>
            <a:noFill/>
          </a:ln>
        </p:spPr>
      </p:pic>
      <p:sp>
        <p:nvSpPr>
          <p:cNvPr id="572" name="Google Shape;572;p57"/>
          <p:cNvSpPr txBox="1"/>
          <p:nvPr/>
        </p:nvSpPr>
        <p:spPr>
          <a:xfrm>
            <a:off x="311700" y="178150"/>
            <a:ext cx="63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Affinity Mapping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Ideation</a:t>
            </a:r>
            <a:endParaRPr/>
          </a:p>
        </p:txBody>
      </p:sp>
      <p:sp>
        <p:nvSpPr>
          <p:cNvPr id="578" name="Google Shape;57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process did you follow to generate ideas? - </a:t>
            </a:r>
            <a:r>
              <a:rPr i="1" lang="en" sz="1500"/>
              <a:t>survey, hybrid personas (based on survey users. Not pictured. Used survey users as a type of persona), </a:t>
            </a:r>
            <a:r>
              <a:rPr i="1" lang="en" sz="1500"/>
              <a:t>wireframe</a:t>
            </a:r>
            <a:r>
              <a:rPr i="1" lang="en" sz="1500"/>
              <a:t>, kanban.</a:t>
            </a:r>
            <a:endParaRPr i="1" sz="1500"/>
          </a:p>
          <a:p>
            <a:pPr indent="-342900" lvl="0" marL="457200" rtl="0" algn="l">
              <a:spcBef>
                <a:spcPts val="0"/>
              </a:spcBef>
              <a:spcAft>
                <a:spcPts val="0"/>
              </a:spcAft>
              <a:buSzPts val="1800"/>
              <a:buChar char="●"/>
            </a:pPr>
            <a:r>
              <a:rPr i="1" lang="en"/>
              <a:t>How many did you come up with? - </a:t>
            </a:r>
            <a:r>
              <a:rPr i="1" lang="en" sz="1500"/>
              <a:t>Solution? One. Well I had other ideas but they were features to add to magnify this solution but scope was too big to finish on time.</a:t>
            </a:r>
            <a:endParaRPr i="1" sz="1500"/>
          </a:p>
          <a:p>
            <a:pPr indent="-342900" lvl="0" marL="457200" rtl="0" algn="l">
              <a:spcBef>
                <a:spcPts val="0"/>
              </a:spcBef>
              <a:spcAft>
                <a:spcPts val="0"/>
              </a:spcAft>
              <a:buSzPts val="1800"/>
              <a:buChar char="●"/>
            </a:pPr>
            <a:r>
              <a:rPr i="1" lang="en"/>
              <a:t>How did you narrow them down?</a:t>
            </a:r>
            <a:r>
              <a:rPr i="1" lang="en" sz="1500"/>
              <a:t> Time constraints.</a:t>
            </a:r>
            <a:endParaRPr i="1" sz="1500"/>
          </a:p>
          <a:p>
            <a:pPr indent="-342900" lvl="0" marL="457200" rtl="0" algn="l">
              <a:spcBef>
                <a:spcPts val="0"/>
              </a:spcBef>
              <a:spcAft>
                <a:spcPts val="0"/>
              </a:spcAft>
              <a:buSzPts val="1800"/>
              <a:buChar char="●"/>
            </a:pPr>
            <a:r>
              <a:rPr i="1" lang="en"/>
              <a:t>Which ones did you pick to move forward with? </a:t>
            </a:r>
            <a:r>
              <a:rPr i="1" lang="en" sz="1500"/>
              <a:t>The simple yet effective solution that is universally accepted. </a:t>
            </a:r>
            <a:endParaRPr i="1" sz="1500"/>
          </a:p>
          <a:p>
            <a:pPr indent="0" lvl="0" marL="0" rtl="0" algn="l">
              <a:spcBef>
                <a:spcPts val="1600"/>
              </a:spcBef>
              <a:spcAft>
                <a:spcPts val="1600"/>
              </a:spcAft>
              <a:buNone/>
            </a:pPr>
            <a:r>
              <a:rPr i="1" lang="en" sz="1500"/>
              <a:t>(I may have </a:t>
            </a:r>
            <a:r>
              <a:rPr i="1" lang="en" sz="1500"/>
              <a:t>misunderstood</a:t>
            </a:r>
            <a:r>
              <a:rPr i="1" lang="en" sz="1500"/>
              <a:t> these questions. I’m assuming it’s talking about ideas/solutions)</a:t>
            </a:r>
            <a:endParaRPr i="1" sz="1500"/>
          </a:p>
        </p:txBody>
      </p:sp>
      <p:sp>
        <p:nvSpPr>
          <p:cNvPr id="579" name="Google Shape;57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photos, screenshots, and mockups of your solution</a:t>
            </a:r>
            <a:endParaRPr i="1"/>
          </a:p>
        </p:txBody>
      </p:sp>
      <p:sp>
        <p:nvSpPr>
          <p:cNvPr id="585" name="Google Shape;58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6" name="Google Shape;586;p59"/>
          <p:cNvPicPr preferRelativeResize="0"/>
          <p:nvPr/>
        </p:nvPicPr>
        <p:blipFill>
          <a:blip r:embed="rId3">
            <a:alphaModFix/>
          </a:blip>
          <a:stretch>
            <a:fillRect/>
          </a:stretch>
        </p:blipFill>
        <p:spPr>
          <a:xfrm>
            <a:off x="101775" y="891525"/>
            <a:ext cx="8839203" cy="24876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Prototyping</a:t>
            </a:r>
            <a:endParaRPr/>
          </a:p>
        </p:txBody>
      </p:sp>
      <p:sp>
        <p:nvSpPr>
          <p:cNvPr id="592" name="Google Shape;59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How did you approach making your prototype? - </a:t>
            </a:r>
            <a:r>
              <a:rPr i="1" lang="en" sz="1500"/>
              <a:t>Since cat-tastic doesn’t exist, I wanted to make the initial landing page </a:t>
            </a:r>
            <a:r>
              <a:rPr i="1" lang="en" sz="1500"/>
              <a:t>recognizable</a:t>
            </a:r>
            <a:r>
              <a:rPr i="1" lang="en" sz="1500"/>
              <a:t> to set a good foundation for the rest of the wireframe to not waste time or confuse the user while presenting something new to them. So I made it look like I</a:t>
            </a:r>
            <a:r>
              <a:rPr i="1" lang="en" sz="1500"/>
              <a:t>nstagram </a:t>
            </a:r>
            <a:endParaRPr i="1" sz="1500"/>
          </a:p>
          <a:p>
            <a:pPr indent="-342900" lvl="0" marL="457200" rtl="0" algn="l">
              <a:spcBef>
                <a:spcPts val="0"/>
              </a:spcBef>
              <a:spcAft>
                <a:spcPts val="0"/>
              </a:spcAft>
              <a:buSzPts val="1800"/>
              <a:buChar char="●"/>
            </a:pPr>
            <a:r>
              <a:rPr i="1" lang="en"/>
              <a:t>Did you make wireframes or sketches? - </a:t>
            </a:r>
            <a:r>
              <a:rPr i="1" lang="en" sz="1600"/>
              <a:t>Wireframes</a:t>
            </a:r>
            <a:endParaRPr i="1" sz="1600"/>
          </a:p>
          <a:p>
            <a:pPr indent="-342900" lvl="0" marL="457200" rtl="0" algn="l">
              <a:spcBef>
                <a:spcPts val="0"/>
              </a:spcBef>
              <a:spcAft>
                <a:spcPts val="0"/>
              </a:spcAft>
              <a:buSzPts val="1800"/>
              <a:buChar char="●"/>
            </a:pPr>
            <a:r>
              <a:rPr i="1" lang="en"/>
              <a:t>What were the requirements for the prototype? - </a:t>
            </a:r>
            <a:r>
              <a:rPr i="1" lang="en" sz="1500"/>
              <a:t>I don’t fully understand this question. I don’t </a:t>
            </a:r>
            <a:r>
              <a:rPr i="1" lang="en" sz="1500"/>
              <a:t>believe</a:t>
            </a:r>
            <a:r>
              <a:rPr i="1" lang="en" sz="1500"/>
              <a:t> there were any requirements. I mean I gave myself some to fit the research. Fun, bite-sized, interactive, speedy. </a:t>
            </a:r>
            <a:endParaRPr i="1" sz="1500"/>
          </a:p>
          <a:p>
            <a:pPr indent="-342900" lvl="0" marL="457200" rtl="0" algn="l">
              <a:spcBef>
                <a:spcPts val="0"/>
              </a:spcBef>
              <a:spcAft>
                <a:spcPts val="0"/>
              </a:spcAft>
              <a:buSzPts val="1800"/>
              <a:buChar char="●"/>
            </a:pPr>
            <a:r>
              <a:rPr i="1" lang="en"/>
              <a:t>What challenges did you face while making it? </a:t>
            </a:r>
            <a:r>
              <a:rPr i="1" lang="en" sz="1500"/>
              <a:t>The process includes animations and I lack that skill. Also </a:t>
            </a:r>
            <a:r>
              <a:rPr i="1" lang="en" sz="1500"/>
              <a:t>it's</a:t>
            </a:r>
            <a:r>
              <a:rPr i="1" lang="en" sz="1500"/>
              <a:t> confusing to convey animations in static pictures. The low fidelity version was too vague and confused users. So I had to mix high and low fidelity.</a:t>
            </a:r>
            <a:endParaRPr i="1" sz="1500"/>
          </a:p>
        </p:txBody>
      </p:sp>
      <p:sp>
        <p:nvSpPr>
          <p:cNvPr id="593" name="Google Shape;593;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photos and screenshots of your prototype</a:t>
            </a:r>
            <a:endParaRPr i="1"/>
          </a:p>
        </p:txBody>
      </p:sp>
      <p:sp>
        <p:nvSpPr>
          <p:cNvPr id="599" name="Google Shape;599;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0" name="Google Shape;600;p61"/>
          <p:cNvPicPr preferRelativeResize="0"/>
          <p:nvPr/>
        </p:nvPicPr>
        <p:blipFill>
          <a:blip r:embed="rId3">
            <a:alphaModFix/>
          </a:blip>
          <a:stretch>
            <a:fillRect/>
          </a:stretch>
        </p:blipFill>
        <p:spPr>
          <a:xfrm>
            <a:off x="0" y="747687"/>
            <a:ext cx="1509409" cy="2940139"/>
          </a:xfrm>
          <a:prstGeom prst="rect">
            <a:avLst/>
          </a:prstGeom>
          <a:noFill/>
          <a:ln>
            <a:noFill/>
          </a:ln>
        </p:spPr>
      </p:pic>
      <p:pic>
        <p:nvPicPr>
          <p:cNvPr id="601" name="Google Shape;601;p61"/>
          <p:cNvPicPr preferRelativeResize="0"/>
          <p:nvPr/>
        </p:nvPicPr>
        <p:blipFill>
          <a:blip r:embed="rId4">
            <a:alphaModFix/>
          </a:blip>
          <a:stretch>
            <a:fillRect/>
          </a:stretch>
        </p:blipFill>
        <p:spPr>
          <a:xfrm>
            <a:off x="1509410" y="767149"/>
            <a:ext cx="1492631" cy="2940139"/>
          </a:xfrm>
          <a:prstGeom prst="rect">
            <a:avLst/>
          </a:prstGeom>
          <a:noFill/>
          <a:ln>
            <a:noFill/>
          </a:ln>
        </p:spPr>
      </p:pic>
      <p:pic>
        <p:nvPicPr>
          <p:cNvPr id="602" name="Google Shape;602;p61"/>
          <p:cNvPicPr preferRelativeResize="0"/>
          <p:nvPr/>
        </p:nvPicPr>
        <p:blipFill>
          <a:blip r:embed="rId5">
            <a:alphaModFix/>
          </a:blip>
          <a:stretch>
            <a:fillRect/>
          </a:stretch>
        </p:blipFill>
        <p:spPr>
          <a:xfrm>
            <a:off x="3002043" y="718088"/>
            <a:ext cx="1533707" cy="2940138"/>
          </a:xfrm>
          <a:prstGeom prst="rect">
            <a:avLst/>
          </a:prstGeom>
          <a:noFill/>
          <a:ln>
            <a:noFill/>
          </a:ln>
        </p:spPr>
      </p:pic>
      <p:pic>
        <p:nvPicPr>
          <p:cNvPr id="603" name="Google Shape;603;p61"/>
          <p:cNvPicPr preferRelativeResize="0"/>
          <p:nvPr/>
        </p:nvPicPr>
        <p:blipFill>
          <a:blip r:embed="rId6">
            <a:alphaModFix/>
          </a:blip>
          <a:stretch>
            <a:fillRect/>
          </a:stretch>
        </p:blipFill>
        <p:spPr>
          <a:xfrm>
            <a:off x="4535750" y="721392"/>
            <a:ext cx="1533700" cy="2933543"/>
          </a:xfrm>
          <a:prstGeom prst="rect">
            <a:avLst/>
          </a:prstGeom>
          <a:noFill/>
          <a:ln>
            <a:noFill/>
          </a:ln>
        </p:spPr>
      </p:pic>
      <p:pic>
        <p:nvPicPr>
          <p:cNvPr id="604" name="Google Shape;604;p61"/>
          <p:cNvPicPr preferRelativeResize="0"/>
          <p:nvPr/>
        </p:nvPicPr>
        <p:blipFill>
          <a:blip r:embed="rId7">
            <a:alphaModFix/>
          </a:blip>
          <a:stretch>
            <a:fillRect/>
          </a:stretch>
        </p:blipFill>
        <p:spPr>
          <a:xfrm>
            <a:off x="6069450" y="718107"/>
            <a:ext cx="1533700" cy="2871530"/>
          </a:xfrm>
          <a:prstGeom prst="rect">
            <a:avLst/>
          </a:prstGeom>
          <a:noFill/>
          <a:ln>
            <a:noFill/>
          </a:ln>
        </p:spPr>
      </p:pic>
      <p:pic>
        <p:nvPicPr>
          <p:cNvPr id="605" name="Google Shape;605;p61"/>
          <p:cNvPicPr preferRelativeResize="0"/>
          <p:nvPr/>
        </p:nvPicPr>
        <p:blipFill>
          <a:blip r:embed="rId8">
            <a:alphaModFix/>
          </a:blip>
          <a:stretch>
            <a:fillRect/>
          </a:stretch>
        </p:blipFill>
        <p:spPr>
          <a:xfrm>
            <a:off x="7603150" y="678200"/>
            <a:ext cx="1533700" cy="29215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nvSpPr>
        <p:spPr>
          <a:xfrm>
            <a:off x="779625" y="710550"/>
            <a:ext cx="583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Cat-tastic</a:t>
            </a:r>
            <a:r>
              <a:rPr lang="en"/>
              <a:t> is a </a:t>
            </a:r>
            <a:r>
              <a:rPr b="1" lang="en"/>
              <a:t>social</a:t>
            </a:r>
            <a:r>
              <a:rPr b="1" lang="en"/>
              <a:t> media</a:t>
            </a:r>
            <a:r>
              <a:rPr lang="en"/>
              <a:t> application </a:t>
            </a:r>
            <a:r>
              <a:rPr lang="en"/>
              <a:t>similar</a:t>
            </a:r>
            <a:r>
              <a:rPr lang="en"/>
              <a:t> to </a:t>
            </a:r>
            <a:r>
              <a:rPr b="1" lang="en"/>
              <a:t>Instagram</a:t>
            </a:r>
            <a:r>
              <a:rPr lang="en"/>
              <a:t>. </a:t>
            </a:r>
            <a:endParaRPr/>
          </a:p>
          <a:p>
            <a:pPr indent="0" lvl="0" marL="0" rtl="0" algn="l">
              <a:spcBef>
                <a:spcPts val="0"/>
              </a:spcBef>
              <a:spcAft>
                <a:spcPts val="0"/>
              </a:spcAft>
              <a:buNone/>
            </a:pPr>
            <a:r>
              <a:rPr lang="en"/>
              <a:t>A user posts </a:t>
            </a:r>
            <a:r>
              <a:rPr b="1" lang="en"/>
              <a:t>pictures of their cats</a:t>
            </a:r>
            <a:r>
              <a:rPr lang="en"/>
              <a:t> and other users like and comment those posts. </a:t>
            </a:r>
            <a:endParaRPr/>
          </a:p>
        </p:txBody>
      </p:sp>
      <p:sp>
        <p:nvSpPr>
          <p:cNvPr id="79" name="Google Shape;79;p17"/>
          <p:cNvSpPr txBox="1"/>
          <p:nvPr/>
        </p:nvSpPr>
        <p:spPr>
          <a:xfrm>
            <a:off x="779625" y="2520975"/>
            <a:ext cx="5832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rPr>
              <a:t>Cat-tastic needs </a:t>
            </a:r>
            <a:r>
              <a:rPr b="1" lang="en">
                <a:solidFill>
                  <a:schemeClr val="dk1"/>
                </a:solidFill>
              </a:rPr>
              <a:t>more signups</a:t>
            </a:r>
            <a:r>
              <a:rPr lang="en">
                <a:solidFill>
                  <a:schemeClr val="dk1"/>
                </a:solidFill>
              </a:rPr>
              <a:t>. Only </a:t>
            </a:r>
            <a:r>
              <a:rPr lang="en">
                <a:solidFill>
                  <a:srgbClr val="D83829"/>
                </a:solidFill>
              </a:rPr>
              <a:t>30%</a:t>
            </a:r>
            <a:r>
              <a:rPr lang="en">
                <a:solidFill>
                  <a:schemeClr val="dk1"/>
                </a:solidFill>
              </a:rPr>
              <a:t> of 2,000 daily users sign up. That’s only </a:t>
            </a:r>
            <a:r>
              <a:rPr b="1" lang="en">
                <a:solidFill>
                  <a:schemeClr val="dk1"/>
                </a:solidFill>
              </a:rPr>
              <a:t>600</a:t>
            </a:r>
            <a:r>
              <a:rPr lang="en">
                <a:solidFill>
                  <a:schemeClr val="dk1"/>
                </a:solidFill>
              </a:rPr>
              <a:t> users. </a:t>
            </a:r>
            <a:endParaRPr>
              <a:solidFill>
                <a:schemeClr val="dk1"/>
              </a:solidFill>
            </a:endParaRPr>
          </a:p>
        </p:txBody>
      </p:sp>
      <p:sp>
        <p:nvSpPr>
          <p:cNvPr id="80" name="Google Shape;80;p17"/>
          <p:cNvSpPr txBox="1"/>
          <p:nvPr/>
        </p:nvSpPr>
        <p:spPr>
          <a:xfrm>
            <a:off x="344775" y="2028375"/>
            <a:ext cx="583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The Problem </a:t>
            </a:r>
            <a:endParaRPr sz="2000"/>
          </a:p>
        </p:txBody>
      </p:sp>
      <p:sp>
        <p:nvSpPr>
          <p:cNvPr id="81" name="Google Shape;81;p17"/>
          <p:cNvSpPr txBox="1"/>
          <p:nvPr/>
        </p:nvSpPr>
        <p:spPr>
          <a:xfrm>
            <a:off x="344775" y="217950"/>
            <a:ext cx="583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The Application </a:t>
            </a:r>
            <a:endParaRPr sz="2000"/>
          </a:p>
        </p:txBody>
      </p:sp>
      <p:sp>
        <p:nvSpPr>
          <p:cNvPr id="82" name="Google Shape;82;p17"/>
          <p:cNvSpPr txBox="1"/>
          <p:nvPr/>
        </p:nvSpPr>
        <p:spPr>
          <a:xfrm>
            <a:off x="344775" y="3655500"/>
            <a:ext cx="289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The Solution</a:t>
            </a:r>
            <a:endParaRPr sz="2000"/>
          </a:p>
        </p:txBody>
      </p:sp>
      <p:sp>
        <p:nvSpPr>
          <p:cNvPr id="83" name="Google Shape;83;p17"/>
          <p:cNvSpPr txBox="1"/>
          <p:nvPr/>
        </p:nvSpPr>
        <p:spPr>
          <a:xfrm>
            <a:off x="779625" y="4148100"/>
            <a:ext cx="5832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a:solidFill>
                  <a:schemeClr val="dk1"/>
                </a:solidFill>
              </a:rPr>
              <a:t>Quick</a:t>
            </a:r>
            <a:r>
              <a:rPr lang="en">
                <a:solidFill>
                  <a:schemeClr val="dk1"/>
                </a:solidFill>
              </a:rPr>
              <a:t>, </a:t>
            </a:r>
            <a:r>
              <a:rPr b="1" lang="en">
                <a:solidFill>
                  <a:schemeClr val="dk1"/>
                </a:solidFill>
              </a:rPr>
              <a:t>simple</a:t>
            </a:r>
            <a:r>
              <a:rPr lang="en">
                <a:solidFill>
                  <a:schemeClr val="dk1"/>
                </a:solidFill>
              </a:rPr>
              <a:t>, and </a:t>
            </a:r>
            <a:r>
              <a:rPr b="1" lang="en">
                <a:solidFill>
                  <a:schemeClr val="dk1"/>
                </a:solidFill>
              </a:rPr>
              <a:t>engaging sign-in</a:t>
            </a:r>
            <a:r>
              <a:rPr lang="en">
                <a:solidFill>
                  <a:schemeClr val="dk1"/>
                </a:solidFill>
              </a:rPr>
              <a:t> process. Imbued in this process is </a:t>
            </a:r>
            <a:r>
              <a:rPr b="1" lang="en">
                <a:solidFill>
                  <a:schemeClr val="dk1"/>
                </a:solidFill>
              </a:rPr>
              <a:t>gamification</a:t>
            </a:r>
            <a:r>
              <a:rPr lang="en">
                <a:solidFill>
                  <a:schemeClr val="dk1"/>
                </a:solidFill>
              </a:rPr>
              <a:t> and </a:t>
            </a:r>
            <a:r>
              <a:rPr b="1" lang="en">
                <a:solidFill>
                  <a:schemeClr val="dk1"/>
                </a:solidFill>
              </a:rPr>
              <a:t>ad</a:t>
            </a:r>
            <a:r>
              <a:rPr lang="en">
                <a:solidFill>
                  <a:schemeClr val="dk1"/>
                </a:solidFill>
              </a:rPr>
              <a:t> based </a:t>
            </a:r>
            <a:r>
              <a:rPr b="1" lang="en">
                <a:solidFill>
                  <a:schemeClr val="dk1"/>
                </a:solidFill>
              </a:rPr>
              <a:t>FOMO</a:t>
            </a:r>
            <a:r>
              <a:rPr lang="en">
                <a:solidFill>
                  <a:schemeClr val="dk1"/>
                </a:solidFill>
              </a:rPr>
              <a:t>. </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Affinity &amp; Usability Testing</a:t>
            </a:r>
            <a:endParaRPr/>
          </a:p>
        </p:txBody>
      </p:sp>
      <p:sp>
        <p:nvSpPr>
          <p:cNvPr id="611" name="Google Shape;611;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How did testing your prototype go? - </a:t>
            </a:r>
            <a:r>
              <a:rPr i="1" lang="en" sz="1500"/>
              <a:t>not as smoothly as I expected, which is a good thing. I was able to change a few things to make sure the initial idea is relayed properly. </a:t>
            </a:r>
            <a:endParaRPr i="1" sz="1500"/>
          </a:p>
          <a:p>
            <a:pPr indent="-342900" lvl="0" marL="457200" rtl="0" algn="l">
              <a:spcBef>
                <a:spcPts val="0"/>
              </a:spcBef>
              <a:spcAft>
                <a:spcPts val="0"/>
              </a:spcAft>
              <a:buSzPts val="1800"/>
              <a:buChar char="●"/>
            </a:pPr>
            <a:r>
              <a:rPr i="1" lang="en"/>
              <a:t>What were the pain points? </a:t>
            </a:r>
            <a:r>
              <a:rPr i="1" lang="en" sz="1500"/>
              <a:t>More negatives than positives. But most negatives were not even about the user flow. The solution was the user flow, which was a success. But realizing how much more work is involved on the mundane was a pain point. Spending time on what </a:t>
            </a:r>
            <a:r>
              <a:rPr i="1" lang="en" sz="1500"/>
              <a:t>should've</a:t>
            </a:r>
            <a:r>
              <a:rPr i="1" lang="en" sz="1500"/>
              <a:t> been evident. But that’s UX and is fun and necessary to </a:t>
            </a:r>
            <a:r>
              <a:rPr i="1" lang="en" sz="1500"/>
              <a:t>learn</a:t>
            </a:r>
            <a:r>
              <a:rPr i="1" lang="en" sz="1500"/>
              <a:t>. </a:t>
            </a:r>
            <a:endParaRPr i="1" sz="1500"/>
          </a:p>
          <a:p>
            <a:pPr indent="-342900" lvl="0" marL="457200" rtl="0" algn="l">
              <a:spcBef>
                <a:spcPts val="0"/>
              </a:spcBef>
              <a:spcAft>
                <a:spcPts val="0"/>
              </a:spcAft>
              <a:buSzPts val="1800"/>
              <a:buChar char="●"/>
            </a:pPr>
            <a:r>
              <a:rPr i="1" lang="en"/>
              <a:t>What was successful? </a:t>
            </a:r>
            <a:r>
              <a:rPr i="1" lang="en" sz="1500"/>
              <a:t>The researched portion. Fun, interactive, bite-sized, non-</a:t>
            </a:r>
            <a:r>
              <a:rPr i="1" lang="en" sz="1500"/>
              <a:t>interruptive</a:t>
            </a:r>
            <a:r>
              <a:rPr i="1" lang="en" sz="1500"/>
              <a:t> user flow. </a:t>
            </a:r>
            <a:endParaRPr i="1" sz="1500"/>
          </a:p>
          <a:p>
            <a:pPr indent="-342900" lvl="0" marL="457200" rtl="0" algn="l">
              <a:spcBef>
                <a:spcPts val="0"/>
              </a:spcBef>
              <a:spcAft>
                <a:spcPts val="0"/>
              </a:spcAft>
              <a:buSzPts val="1800"/>
              <a:buChar char="●"/>
            </a:pPr>
            <a:r>
              <a:rPr i="1" lang="en"/>
              <a:t>What did you learn? </a:t>
            </a:r>
            <a:r>
              <a:rPr i="1" lang="en" sz="1500"/>
              <a:t>Be specific in the design even though this is a wireframe. Make sure each step is clear and understandable. That people are afraid of biometric and refuse to use it so don’t make it </a:t>
            </a:r>
            <a:r>
              <a:rPr i="1" lang="en" sz="1500"/>
              <a:t>prominent</a:t>
            </a:r>
            <a:r>
              <a:rPr i="1" lang="en" sz="1500"/>
              <a:t>. </a:t>
            </a:r>
            <a:endParaRPr i="1" sz="1500"/>
          </a:p>
        </p:txBody>
      </p:sp>
      <p:sp>
        <p:nvSpPr>
          <p:cNvPr id="612" name="Google Shape;61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photos and screenshots of your affinity or usability testing</a:t>
            </a:r>
            <a:endParaRPr i="1"/>
          </a:p>
        </p:txBody>
      </p:sp>
      <p:sp>
        <p:nvSpPr>
          <p:cNvPr id="618" name="Google Shape;618;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63"/>
          <p:cNvPicPr preferRelativeResize="0"/>
          <p:nvPr/>
        </p:nvPicPr>
        <p:blipFill>
          <a:blip r:embed="rId3">
            <a:alphaModFix/>
          </a:blip>
          <a:stretch>
            <a:fillRect/>
          </a:stretch>
        </p:blipFill>
        <p:spPr>
          <a:xfrm>
            <a:off x="1020238" y="122025"/>
            <a:ext cx="7103537" cy="3925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4"/>
          <p:cNvSpPr txBox="1"/>
          <p:nvPr>
            <p:ph type="title"/>
          </p:nvPr>
        </p:nvSpPr>
        <p:spPr>
          <a:xfrm>
            <a:off x="109200" y="8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625" name="Google Shape;625;p64"/>
          <p:cNvSpPr txBox="1"/>
          <p:nvPr>
            <p:ph idx="1" type="body"/>
          </p:nvPr>
        </p:nvSpPr>
        <p:spPr>
          <a:xfrm>
            <a:off x="109200" y="653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did you change? </a:t>
            </a:r>
            <a:r>
              <a:rPr i="1" lang="en" sz="1500"/>
              <a:t>I spent more time making sure the initial </a:t>
            </a:r>
            <a:r>
              <a:rPr i="1" lang="en" sz="1500"/>
              <a:t>design</a:t>
            </a:r>
            <a:r>
              <a:rPr i="1" lang="en" sz="1500"/>
              <a:t> was understandable before I moved on to big changes. For instance I added a picture of a cat to show that it moves off screen instead of being resized. It also connects the user faster to the idea of a cat instagram type app. They are more likely to understand the </a:t>
            </a:r>
            <a:r>
              <a:rPr i="1" lang="en" sz="1500"/>
              <a:t>emotional</a:t>
            </a:r>
            <a:r>
              <a:rPr i="1" lang="en" sz="1500"/>
              <a:t> connection and the wireframe will feel more real helping the feedback be more genuine. Also I added instructions to what is happening during the user flow. </a:t>
            </a:r>
            <a:endParaRPr i="1" sz="1500"/>
          </a:p>
          <a:p>
            <a:pPr indent="-342900" lvl="0" marL="457200" rtl="0" algn="l">
              <a:spcBef>
                <a:spcPts val="0"/>
              </a:spcBef>
              <a:spcAft>
                <a:spcPts val="0"/>
              </a:spcAft>
              <a:buSzPts val="1800"/>
              <a:buChar char="●"/>
            </a:pPr>
            <a:r>
              <a:rPr i="1" lang="en"/>
              <a:t>How did you approach making changes? </a:t>
            </a:r>
            <a:r>
              <a:rPr i="1" lang="en" sz="1500"/>
              <a:t>I didn’t want to get off track modifying details if the psychology behind the solution didn’t work. I had to focus on feedback that called out something specific to the signup process and made sure the underlying user flow worked first. </a:t>
            </a:r>
            <a:endParaRPr i="1" sz="1500"/>
          </a:p>
          <a:p>
            <a:pPr indent="-342900" lvl="0" marL="457200" rtl="0" algn="l">
              <a:spcBef>
                <a:spcPts val="0"/>
              </a:spcBef>
              <a:spcAft>
                <a:spcPts val="0"/>
              </a:spcAft>
              <a:buSzPts val="1800"/>
              <a:buChar char="●"/>
            </a:pPr>
            <a:r>
              <a:rPr i="1" lang="en"/>
              <a:t>Why did you change those things? - </a:t>
            </a:r>
            <a:r>
              <a:rPr i="1" lang="en" sz="1500"/>
              <a:t>I needed to change some minor details to make sure the next set of feedback was related to the user flow.</a:t>
            </a:r>
            <a:endParaRPr i="1" sz="1200"/>
          </a:p>
          <a:p>
            <a:pPr indent="-342900" lvl="0" marL="457200" rtl="0" algn="l">
              <a:spcBef>
                <a:spcPts val="0"/>
              </a:spcBef>
              <a:spcAft>
                <a:spcPts val="0"/>
              </a:spcAft>
              <a:buSzPts val="1800"/>
              <a:buChar char="●"/>
            </a:pPr>
            <a:r>
              <a:rPr i="1" lang="en"/>
              <a:t>What were the results of changing them? </a:t>
            </a:r>
            <a:r>
              <a:rPr i="1" lang="en" sz="1500"/>
              <a:t>The feedback was more focused on the signup process this time and it really helped understand the psyche of if the solution connected with the user. </a:t>
            </a:r>
            <a:endParaRPr i="1" sz="1500"/>
          </a:p>
        </p:txBody>
      </p:sp>
      <p:sp>
        <p:nvSpPr>
          <p:cNvPr id="626" name="Google Shape;626;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Add photos and screenshots that show how your solution has changed in response to research insights</a:t>
            </a:r>
            <a:endParaRPr i="1"/>
          </a:p>
        </p:txBody>
      </p:sp>
      <p:sp>
        <p:nvSpPr>
          <p:cNvPr id="632" name="Google Shape;632;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3" name="Google Shape;633;p65"/>
          <p:cNvPicPr preferRelativeResize="0"/>
          <p:nvPr/>
        </p:nvPicPr>
        <p:blipFill>
          <a:blip r:embed="rId3">
            <a:alphaModFix/>
          </a:blip>
          <a:stretch>
            <a:fillRect/>
          </a:stretch>
        </p:blipFill>
        <p:spPr>
          <a:xfrm>
            <a:off x="311700" y="921913"/>
            <a:ext cx="3274600" cy="2561099"/>
          </a:xfrm>
          <a:prstGeom prst="rect">
            <a:avLst/>
          </a:prstGeom>
          <a:noFill/>
          <a:ln>
            <a:noFill/>
          </a:ln>
        </p:spPr>
      </p:pic>
      <p:pic>
        <p:nvPicPr>
          <p:cNvPr id="634" name="Google Shape;634;p65"/>
          <p:cNvPicPr preferRelativeResize="0"/>
          <p:nvPr/>
        </p:nvPicPr>
        <p:blipFill>
          <a:blip r:embed="rId4">
            <a:alphaModFix/>
          </a:blip>
          <a:stretch>
            <a:fillRect/>
          </a:stretch>
        </p:blipFill>
        <p:spPr>
          <a:xfrm>
            <a:off x="4150425" y="796813"/>
            <a:ext cx="4799849" cy="2811276"/>
          </a:xfrm>
          <a:prstGeom prst="rect">
            <a:avLst/>
          </a:prstGeom>
          <a:noFill/>
          <a:ln>
            <a:noFill/>
          </a:ln>
        </p:spPr>
      </p:pic>
      <p:cxnSp>
        <p:nvCxnSpPr>
          <p:cNvPr id="635" name="Google Shape;635;p65"/>
          <p:cNvCxnSpPr/>
          <p:nvPr/>
        </p:nvCxnSpPr>
        <p:spPr>
          <a:xfrm>
            <a:off x="3928500" y="243000"/>
            <a:ext cx="0" cy="3675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41" name="Google Shape;641;p6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Results</a:t>
            </a:r>
            <a:endParaRPr/>
          </a:p>
          <a:p>
            <a:pPr indent="-342900" lvl="0" marL="457200" rtl="0" algn="l">
              <a:spcBef>
                <a:spcPts val="0"/>
              </a:spcBef>
              <a:spcAft>
                <a:spcPts val="0"/>
              </a:spcAft>
              <a:buSzPts val="1800"/>
              <a:buAutoNum type="arabicPeriod"/>
            </a:pPr>
            <a:r>
              <a:rPr lang="en"/>
              <a:t>Challenges</a:t>
            </a:r>
            <a:endParaRPr/>
          </a:p>
          <a:p>
            <a:pPr indent="-342900" lvl="0" marL="457200" rtl="0" algn="l">
              <a:spcBef>
                <a:spcPts val="0"/>
              </a:spcBef>
              <a:spcAft>
                <a:spcPts val="0"/>
              </a:spcAft>
              <a:buSzPts val="1800"/>
              <a:buAutoNum type="arabicPeriod"/>
            </a:pPr>
            <a:r>
              <a:rPr lang="en"/>
              <a:t>Lessons Learned</a:t>
            </a:r>
            <a:endParaRPr/>
          </a:p>
          <a:p>
            <a:pPr indent="-342900" lvl="0" marL="457200" rtl="0" algn="l">
              <a:spcBef>
                <a:spcPts val="0"/>
              </a:spcBef>
              <a:spcAft>
                <a:spcPts val="0"/>
              </a:spcAft>
              <a:buSzPts val="1800"/>
              <a:buAutoNum type="arabicPeriod"/>
            </a:pPr>
            <a:r>
              <a:rPr lang="en"/>
              <a:t>Opportunities</a:t>
            </a:r>
            <a:endParaRPr/>
          </a:p>
        </p:txBody>
      </p:sp>
      <p:sp>
        <p:nvSpPr>
          <p:cNvPr id="642" name="Google Shape;642;p6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things ended</a:t>
            </a:r>
            <a:endParaRPr/>
          </a:p>
        </p:txBody>
      </p:sp>
      <p:sp>
        <p:nvSpPr>
          <p:cNvPr id="643" name="Google Shape;643;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49" name="Google Shape;64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were the ultimate results of your solution? - </a:t>
            </a:r>
            <a:r>
              <a:rPr i="1" lang="en" sz="1500"/>
              <a:t>Overall it connected well with users. I just have to make sure icons and flow are more clear.</a:t>
            </a:r>
            <a:endParaRPr i="1" sz="1500"/>
          </a:p>
          <a:p>
            <a:pPr indent="-342900" lvl="0" marL="457200" rtl="0" algn="l">
              <a:spcBef>
                <a:spcPts val="0"/>
              </a:spcBef>
              <a:spcAft>
                <a:spcPts val="0"/>
              </a:spcAft>
              <a:buSzPts val="1800"/>
              <a:buChar char="●"/>
            </a:pPr>
            <a:r>
              <a:rPr i="1" lang="en"/>
              <a:t>Was it successful? Did it fail? - </a:t>
            </a:r>
            <a:r>
              <a:rPr i="1" lang="en" sz="1500"/>
              <a:t>U</a:t>
            </a:r>
            <a:r>
              <a:rPr i="1" lang="en" sz="1500"/>
              <a:t>ser flow was successful. Finding balance between simple yet </a:t>
            </a:r>
            <a:r>
              <a:rPr i="1" lang="en" sz="1500"/>
              <a:t>intuitive</a:t>
            </a:r>
            <a:r>
              <a:rPr i="1" lang="en" sz="1500"/>
              <a:t>. </a:t>
            </a:r>
            <a:endParaRPr i="1" sz="1500"/>
          </a:p>
          <a:p>
            <a:pPr indent="-342900" lvl="0" marL="457200" rtl="0" algn="l">
              <a:spcBef>
                <a:spcPts val="0"/>
              </a:spcBef>
              <a:spcAft>
                <a:spcPts val="0"/>
              </a:spcAft>
              <a:buSzPts val="1800"/>
              <a:buChar char="●"/>
            </a:pPr>
            <a:r>
              <a:rPr i="1" lang="en"/>
              <a:t>Why? - </a:t>
            </a:r>
            <a:r>
              <a:rPr i="1" lang="en" sz="1500"/>
              <a:t>Once it was clarified what was happening, the users were happy with the bite-sized, fun, signup flow.</a:t>
            </a:r>
            <a:endParaRPr i="1" sz="1500"/>
          </a:p>
          <a:p>
            <a:pPr indent="-342900" lvl="0" marL="457200" rtl="0" algn="l">
              <a:spcBef>
                <a:spcPts val="0"/>
              </a:spcBef>
              <a:spcAft>
                <a:spcPts val="0"/>
              </a:spcAft>
              <a:buSzPts val="1800"/>
              <a:buChar char="●"/>
            </a:pPr>
            <a:r>
              <a:rPr i="1" lang="en"/>
              <a:t>Remember  - it’s okay to create a solution that fails.</a:t>
            </a:r>
            <a:endParaRPr i="1"/>
          </a:p>
          <a:p>
            <a:pPr indent="-342900" lvl="0" marL="457200" rtl="0" algn="l">
              <a:spcBef>
                <a:spcPts val="0"/>
              </a:spcBef>
              <a:spcAft>
                <a:spcPts val="0"/>
              </a:spcAft>
              <a:buSzPts val="1800"/>
              <a:buChar char="●"/>
            </a:pPr>
            <a:r>
              <a:rPr i="1" lang="en"/>
              <a:t>What’s important is what you learned.</a:t>
            </a:r>
            <a:endParaRPr i="1"/>
          </a:p>
        </p:txBody>
      </p:sp>
      <p:sp>
        <p:nvSpPr>
          <p:cNvPr id="650" name="Google Shape;650;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656" name="Google Shape;65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challenges did you face while creating and testing this solution? - </a:t>
            </a:r>
            <a:r>
              <a:rPr i="1" lang="en" sz="1500"/>
              <a:t>Positive feedback didn’t go much into detail. Negative feedback was were the users explained why.</a:t>
            </a:r>
            <a:endParaRPr i="1" sz="1500"/>
          </a:p>
          <a:p>
            <a:pPr indent="-342900" lvl="0" marL="457200" rtl="0" algn="l">
              <a:spcBef>
                <a:spcPts val="0"/>
              </a:spcBef>
              <a:spcAft>
                <a:spcPts val="0"/>
              </a:spcAft>
              <a:buSzPts val="1800"/>
              <a:buChar char="●"/>
            </a:pPr>
            <a:r>
              <a:rPr i="1" lang="en"/>
              <a:t>What part was hardest? </a:t>
            </a:r>
            <a:r>
              <a:rPr i="1" lang="en" sz="1500"/>
              <a:t>Collecting outside data that was specific to this solution. Also the need to cut the scope because of the short amount of time. </a:t>
            </a:r>
            <a:endParaRPr i="1" sz="1500"/>
          </a:p>
          <a:p>
            <a:pPr indent="-342900" lvl="0" marL="457200" rtl="0" algn="l">
              <a:spcBef>
                <a:spcPts val="0"/>
              </a:spcBef>
              <a:spcAft>
                <a:spcPts val="0"/>
              </a:spcAft>
              <a:buSzPts val="1800"/>
              <a:buChar char="●"/>
            </a:pPr>
            <a:r>
              <a:rPr i="1" lang="en"/>
              <a:t>How did you overcome it? </a:t>
            </a:r>
            <a:r>
              <a:rPr i="1" lang="en" sz="1500"/>
              <a:t>Focus on user value. Understand any data can be valuable if looked at in a certain perspective. </a:t>
            </a:r>
            <a:endParaRPr i="1" sz="1500"/>
          </a:p>
        </p:txBody>
      </p:sp>
      <p:sp>
        <p:nvSpPr>
          <p:cNvPr id="657" name="Google Shape;657;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663" name="Google Shape;663;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did you learn? - </a:t>
            </a:r>
            <a:r>
              <a:rPr i="1" lang="en" sz="1500"/>
              <a:t>Focus on foundation. Scope can come later. Educate the public on safe use biometrics. </a:t>
            </a:r>
            <a:endParaRPr i="1" sz="1500"/>
          </a:p>
          <a:p>
            <a:pPr indent="-342900" lvl="0" marL="457200" rtl="0" algn="l">
              <a:spcBef>
                <a:spcPts val="0"/>
              </a:spcBef>
              <a:spcAft>
                <a:spcPts val="0"/>
              </a:spcAft>
              <a:buSzPts val="1800"/>
              <a:buChar char="●"/>
            </a:pPr>
            <a:r>
              <a:rPr i="1" lang="en"/>
              <a:t>What takeaways would you share with others? - </a:t>
            </a:r>
            <a:r>
              <a:rPr i="1" lang="en" sz="1500"/>
              <a:t>Focus on foundation. Scope can come later. (I know this is copying but it’s a great takeaway)</a:t>
            </a:r>
            <a:endParaRPr i="1"/>
          </a:p>
          <a:p>
            <a:pPr indent="-342900" lvl="0" marL="457200" rtl="0" algn="l">
              <a:spcBef>
                <a:spcPts val="0"/>
              </a:spcBef>
              <a:spcAft>
                <a:spcPts val="0"/>
              </a:spcAft>
              <a:buSzPts val="1800"/>
              <a:buChar char="●"/>
            </a:pPr>
            <a:r>
              <a:rPr i="1" lang="en"/>
              <a:t>What will you apply in the future? - </a:t>
            </a:r>
            <a:r>
              <a:rPr i="1" lang="en" sz="1500"/>
              <a:t>Focusing on foundation. (it really is a good lesson and I need to use it myself)</a:t>
            </a:r>
            <a:endParaRPr i="1"/>
          </a:p>
        </p:txBody>
      </p:sp>
      <p:sp>
        <p:nvSpPr>
          <p:cNvPr id="664" name="Google Shape;664;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a:t>
            </a:r>
            <a:endParaRPr/>
          </a:p>
        </p:txBody>
      </p:sp>
      <p:sp>
        <p:nvSpPr>
          <p:cNvPr id="670" name="Google Shape;670;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What opportunities are still left in this solution? - </a:t>
            </a:r>
            <a:r>
              <a:rPr i="1" lang="en" sz="1500"/>
              <a:t>Gamification. Referrals. How to turn turn clicks into dollars. Clarify some of the sign up steps. </a:t>
            </a:r>
            <a:endParaRPr i="1" sz="1500"/>
          </a:p>
          <a:p>
            <a:pPr indent="-342900" lvl="0" marL="457200" rtl="0" algn="l">
              <a:spcBef>
                <a:spcPts val="0"/>
              </a:spcBef>
              <a:spcAft>
                <a:spcPts val="0"/>
              </a:spcAft>
              <a:buSzPts val="1800"/>
              <a:buChar char="●"/>
            </a:pPr>
            <a:r>
              <a:rPr i="1" lang="en"/>
              <a:t>What would you do differently, if given the chance? - </a:t>
            </a:r>
            <a:r>
              <a:rPr i="1" lang="en" sz="1500"/>
              <a:t>If I had more time I’d make the scope bigger. I would also do more iteration testing to refine results. </a:t>
            </a:r>
            <a:endParaRPr i="1" sz="1500"/>
          </a:p>
          <a:p>
            <a:pPr indent="-342900" lvl="0" marL="457200" rtl="0" algn="l">
              <a:spcBef>
                <a:spcPts val="0"/>
              </a:spcBef>
              <a:spcAft>
                <a:spcPts val="0"/>
              </a:spcAft>
              <a:buSzPts val="1800"/>
              <a:buChar char="●"/>
            </a:pPr>
            <a:r>
              <a:rPr i="1" lang="en"/>
              <a:t>If you were moving forward with another iteration, what direction would you take? - </a:t>
            </a:r>
            <a:r>
              <a:rPr i="1" lang="en" sz="1500"/>
              <a:t>Understand the company value of why more signups are important and add solutions into the process that makes the user value and company value connect.</a:t>
            </a:r>
            <a:endParaRPr i="1" sz="1500"/>
          </a:p>
        </p:txBody>
      </p:sp>
      <p:sp>
        <p:nvSpPr>
          <p:cNvPr id="671" name="Google Shape;671;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sp>
        <p:nvSpPr>
          <p:cNvPr id="677" name="Google Shape;677;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 Research</a:t>
            </a:r>
            <a:endParaRPr/>
          </a:p>
          <a:p>
            <a:pPr indent="0" lvl="0" marL="0" rtl="0" algn="l">
              <a:spcBef>
                <a:spcPts val="0"/>
              </a:spcBef>
              <a:spcAft>
                <a:spcPts val="0"/>
              </a:spcAft>
              <a:buNone/>
            </a:pPr>
            <a:r>
              <a:rPr lang="en" sz="3600"/>
              <a:t>  Finding User Value</a:t>
            </a:r>
            <a:r>
              <a:rPr lang="en"/>
              <a:t> </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5" name="Google Shape;95;p19"/>
          <p:cNvGrpSpPr/>
          <p:nvPr/>
        </p:nvGrpSpPr>
        <p:grpSpPr>
          <a:xfrm>
            <a:off x="300599" y="1934788"/>
            <a:ext cx="2796913" cy="1289700"/>
            <a:chOff x="478724" y="1986800"/>
            <a:chExt cx="2796913" cy="1289700"/>
          </a:xfrm>
        </p:grpSpPr>
        <p:sp>
          <p:nvSpPr>
            <p:cNvPr id="96" name="Google Shape;96;p19"/>
            <p:cNvSpPr txBox="1"/>
            <p:nvPr/>
          </p:nvSpPr>
          <p:spPr>
            <a:xfrm>
              <a:off x="478724" y="1986800"/>
              <a:ext cx="19689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App Discovery</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Ways a user is introduced to  an app and decide to use it.  </a:t>
              </a:r>
              <a:endParaRPr b="1" sz="800">
                <a:latin typeface="Roboto"/>
                <a:ea typeface="Roboto"/>
                <a:cs typeface="Roboto"/>
                <a:sym typeface="Roboto"/>
              </a:endParaRPr>
            </a:p>
          </p:txBody>
        </p:sp>
        <p:cxnSp>
          <p:nvCxnSpPr>
            <p:cNvPr id="97" name="Google Shape;97;p19"/>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98" name="Google Shape;98;p19"/>
          <p:cNvGrpSpPr/>
          <p:nvPr/>
        </p:nvGrpSpPr>
        <p:grpSpPr>
          <a:xfrm>
            <a:off x="5031713" y="1008338"/>
            <a:ext cx="3610650" cy="1289700"/>
            <a:chOff x="5209838" y="1060350"/>
            <a:chExt cx="3610650" cy="1289700"/>
          </a:xfrm>
        </p:grpSpPr>
        <p:sp>
          <p:nvSpPr>
            <p:cNvPr id="99" name="Google Shape;99;p19"/>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App </a:t>
              </a:r>
              <a:r>
                <a:rPr b="1" lang="en" sz="1200">
                  <a:latin typeface="Roboto"/>
                  <a:ea typeface="Roboto"/>
                  <a:cs typeface="Roboto"/>
                  <a:sym typeface="Roboto"/>
                </a:rPr>
                <a:t>Referral</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Similar to discovery but </a:t>
              </a:r>
              <a:r>
                <a:rPr lang="en" sz="800">
                  <a:latin typeface="Roboto"/>
                  <a:ea typeface="Roboto"/>
                  <a:cs typeface="Roboto"/>
                  <a:sym typeface="Roboto"/>
                </a:rPr>
                <a:t>analyzing</a:t>
              </a:r>
              <a:r>
                <a:rPr lang="en" sz="800">
                  <a:latin typeface="Roboto"/>
                  <a:ea typeface="Roboto"/>
                  <a:cs typeface="Roboto"/>
                  <a:sym typeface="Roboto"/>
                </a:rPr>
                <a:t> the social aspect of sharing an app to another. And the added dynamic of FOMO. </a:t>
              </a:r>
              <a:endParaRPr b="1" sz="800">
                <a:latin typeface="Roboto"/>
                <a:ea typeface="Roboto"/>
                <a:cs typeface="Roboto"/>
                <a:sym typeface="Roboto"/>
              </a:endParaRPr>
            </a:p>
          </p:txBody>
        </p:sp>
        <p:cxnSp>
          <p:nvCxnSpPr>
            <p:cNvPr id="100" name="Google Shape;100;p19"/>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01" name="Google Shape;101;p19"/>
          <p:cNvGrpSpPr/>
          <p:nvPr/>
        </p:nvGrpSpPr>
        <p:grpSpPr>
          <a:xfrm>
            <a:off x="5031713" y="2968438"/>
            <a:ext cx="3610650" cy="1289700"/>
            <a:chOff x="5209838" y="3020450"/>
            <a:chExt cx="3610650" cy="1289700"/>
          </a:xfrm>
        </p:grpSpPr>
        <p:sp>
          <p:nvSpPr>
            <p:cNvPr id="102" name="Google Shape;102;p19"/>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App Usage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Downloading and signups are focus here. Roadblocks and frustrations explored. . </a:t>
              </a:r>
              <a:endParaRPr b="1" sz="800">
                <a:latin typeface="Roboto"/>
                <a:ea typeface="Roboto"/>
                <a:cs typeface="Roboto"/>
                <a:sym typeface="Roboto"/>
              </a:endParaRPr>
            </a:p>
          </p:txBody>
        </p:sp>
        <p:cxnSp>
          <p:nvCxnSpPr>
            <p:cNvPr id="103" name="Google Shape;103;p19"/>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04" name="Google Shape;104;p19"/>
          <p:cNvGrpSpPr/>
          <p:nvPr/>
        </p:nvGrpSpPr>
        <p:grpSpPr>
          <a:xfrm>
            <a:off x="2484088" y="676451"/>
            <a:ext cx="3814835" cy="3790597"/>
            <a:chOff x="2662213" y="676344"/>
            <a:chExt cx="3814835" cy="3790597"/>
          </a:xfrm>
        </p:grpSpPr>
        <p:sp>
          <p:nvSpPr>
            <p:cNvPr id="105" name="Google Shape;105;p19"/>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9"/>
            <p:cNvGrpSpPr/>
            <p:nvPr/>
          </p:nvGrpSpPr>
          <p:grpSpPr>
            <a:xfrm rot="-7200165">
              <a:off x="3337679" y="2826785"/>
              <a:ext cx="585011" cy="585536"/>
              <a:chOff x="1967628" y="812211"/>
              <a:chExt cx="588000" cy="588000"/>
            </a:xfrm>
          </p:grpSpPr>
          <p:sp>
            <p:nvSpPr>
              <p:cNvPr id="109" name="Google Shape;109;p19"/>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9"/>
            <p:cNvGrpSpPr/>
            <p:nvPr/>
          </p:nvGrpSpPr>
          <p:grpSpPr>
            <a:xfrm>
              <a:off x="4264097" y="1180331"/>
              <a:ext cx="585001" cy="585530"/>
              <a:chOff x="1970048" y="811613"/>
              <a:chExt cx="588000" cy="588000"/>
            </a:xfrm>
          </p:grpSpPr>
          <p:sp>
            <p:nvSpPr>
              <p:cNvPr id="112" name="Google Shape;112;p19"/>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9"/>
            <p:cNvGrpSpPr/>
            <p:nvPr/>
          </p:nvGrpSpPr>
          <p:grpSpPr>
            <a:xfrm rot="7200165">
              <a:off x="5229930" y="2804716"/>
              <a:ext cx="585011" cy="585536"/>
              <a:chOff x="1977085" y="811649"/>
              <a:chExt cx="588000" cy="588000"/>
            </a:xfrm>
          </p:grpSpPr>
          <p:sp>
            <p:nvSpPr>
              <p:cNvPr id="115" name="Google Shape;115;p19"/>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9"/>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18" name="Google Shape;118;p19"/>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19" name="Google Shape;119;p19"/>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5" name="Google Shape;125;p20"/>
          <p:cNvGrpSpPr/>
          <p:nvPr/>
        </p:nvGrpSpPr>
        <p:grpSpPr>
          <a:xfrm>
            <a:off x="435283" y="1093035"/>
            <a:ext cx="1494613" cy="1398168"/>
            <a:chOff x="6917813" y="716175"/>
            <a:chExt cx="1494613" cy="2320225"/>
          </a:xfrm>
        </p:grpSpPr>
        <p:sp>
          <p:nvSpPr>
            <p:cNvPr id="126" name="Google Shape;126;p20"/>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7005636" y="1976420"/>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Use Apps to Connect With Others</a:t>
              </a:r>
              <a:endParaRPr sz="1000">
                <a:solidFill>
                  <a:srgbClr val="1D7E74"/>
                </a:solidFill>
                <a:latin typeface="Roboto Medium"/>
                <a:ea typeface="Roboto Medium"/>
                <a:cs typeface="Roboto Medium"/>
                <a:sym typeface="Roboto Medium"/>
              </a:endParaRPr>
            </a:p>
          </p:txBody>
        </p:sp>
        <p:sp>
          <p:nvSpPr>
            <p:cNvPr id="129" name="Google Shape;129;p20"/>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80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sp>
        <p:nvSpPr>
          <p:cNvPr id="130" name="Google Shape;130;p20"/>
          <p:cNvSpPr txBox="1"/>
          <p:nvPr/>
        </p:nvSpPr>
        <p:spPr>
          <a:xfrm>
            <a:off x="222675" y="251475"/>
            <a:ext cx="351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App Discovery</a:t>
            </a:r>
            <a:endParaRPr sz="2400"/>
          </a:p>
        </p:txBody>
      </p:sp>
      <p:grpSp>
        <p:nvGrpSpPr>
          <p:cNvPr id="131" name="Google Shape;131;p20"/>
          <p:cNvGrpSpPr/>
          <p:nvPr/>
        </p:nvGrpSpPr>
        <p:grpSpPr>
          <a:xfrm>
            <a:off x="2098383" y="1093035"/>
            <a:ext cx="1494613" cy="1398168"/>
            <a:chOff x="6917813" y="716175"/>
            <a:chExt cx="1494613" cy="2320225"/>
          </a:xfrm>
        </p:grpSpPr>
        <p:sp>
          <p:nvSpPr>
            <p:cNvPr id="132" name="Google Shape;132;p20"/>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994761" y="2127640"/>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Word of Mouth</a:t>
              </a:r>
              <a:endParaRPr sz="1000">
                <a:solidFill>
                  <a:srgbClr val="1D7E74"/>
                </a:solidFill>
                <a:latin typeface="Roboto Medium"/>
                <a:ea typeface="Roboto Medium"/>
                <a:cs typeface="Roboto Medium"/>
                <a:sym typeface="Roboto Medium"/>
              </a:endParaRPr>
            </a:p>
          </p:txBody>
        </p:sp>
        <p:sp>
          <p:nvSpPr>
            <p:cNvPr id="135" name="Google Shape;135;p20"/>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136" name="Google Shape;136;p20"/>
          <p:cNvGrpSpPr/>
          <p:nvPr/>
        </p:nvGrpSpPr>
        <p:grpSpPr>
          <a:xfrm>
            <a:off x="7355858" y="1093030"/>
            <a:ext cx="1494613" cy="1398168"/>
            <a:chOff x="6917813" y="716175"/>
            <a:chExt cx="1494613" cy="2320225"/>
          </a:xfrm>
        </p:grpSpPr>
        <p:sp>
          <p:nvSpPr>
            <p:cNvPr id="137" name="Google Shape;137;p20"/>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7071711" y="2043629"/>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Ads</a:t>
              </a:r>
              <a:endParaRPr sz="1000">
                <a:solidFill>
                  <a:srgbClr val="1D7E74"/>
                </a:solidFill>
                <a:latin typeface="Roboto Medium"/>
                <a:ea typeface="Roboto Medium"/>
                <a:cs typeface="Roboto Medium"/>
                <a:sym typeface="Roboto Medium"/>
              </a:endParaRPr>
            </a:p>
          </p:txBody>
        </p:sp>
        <p:sp>
          <p:nvSpPr>
            <p:cNvPr id="140" name="Google Shape;140;p20"/>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50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141" name="Google Shape;141;p20"/>
          <p:cNvGrpSpPr/>
          <p:nvPr/>
        </p:nvGrpSpPr>
        <p:grpSpPr>
          <a:xfrm>
            <a:off x="3870783" y="1093035"/>
            <a:ext cx="1494613" cy="1398168"/>
            <a:chOff x="6917813" y="716175"/>
            <a:chExt cx="1494613" cy="2320225"/>
          </a:xfrm>
        </p:grpSpPr>
        <p:sp>
          <p:nvSpPr>
            <p:cNvPr id="142" name="Google Shape;142;p20"/>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6991798" y="2077233"/>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Google Search</a:t>
              </a:r>
              <a:endParaRPr sz="1000">
                <a:solidFill>
                  <a:srgbClr val="1D7E74"/>
                </a:solidFill>
                <a:latin typeface="Roboto Medium"/>
                <a:ea typeface="Roboto Medium"/>
                <a:cs typeface="Roboto Medium"/>
                <a:sym typeface="Roboto Medium"/>
              </a:endParaRPr>
            </a:p>
          </p:txBody>
        </p:sp>
        <p:sp>
          <p:nvSpPr>
            <p:cNvPr id="145" name="Google Shape;145;p20"/>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146" name="Google Shape;146;p20"/>
          <p:cNvGrpSpPr/>
          <p:nvPr/>
        </p:nvGrpSpPr>
        <p:grpSpPr>
          <a:xfrm>
            <a:off x="5613383" y="1093022"/>
            <a:ext cx="1494613" cy="1398168"/>
            <a:chOff x="6917813" y="716175"/>
            <a:chExt cx="1494613" cy="2320225"/>
          </a:xfrm>
        </p:grpSpPr>
        <p:sp>
          <p:nvSpPr>
            <p:cNvPr id="147" name="Google Shape;147;p20"/>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7016361" y="1885501"/>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Download Apps</a:t>
              </a:r>
              <a:endParaRPr sz="10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Vs</a:t>
              </a:r>
              <a:endParaRPr sz="10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Web Apps</a:t>
              </a:r>
              <a:endParaRPr sz="1000">
                <a:solidFill>
                  <a:srgbClr val="1D7E74"/>
                </a:solidFill>
                <a:latin typeface="Roboto Medium"/>
                <a:ea typeface="Roboto Medium"/>
                <a:cs typeface="Roboto Medium"/>
                <a:sym typeface="Roboto Medium"/>
              </a:endParaRPr>
            </a:p>
          </p:txBody>
        </p:sp>
        <p:sp>
          <p:nvSpPr>
            <p:cNvPr id="150" name="Google Shape;150;p20"/>
            <p:cNvSpPr/>
            <p:nvPr/>
          </p:nvSpPr>
          <p:spPr>
            <a:xfrm>
              <a:off x="7000484"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sp>
        <p:nvSpPr>
          <p:cNvPr id="151" name="Google Shape;151;p20"/>
          <p:cNvSpPr txBox="1"/>
          <p:nvPr/>
        </p:nvSpPr>
        <p:spPr>
          <a:xfrm>
            <a:off x="273375" y="3169125"/>
            <a:ext cx="403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prefer to download an app vs using an app online. Users use apps to socialize. Word of mouth and Google search are a big </a:t>
            </a:r>
            <a:r>
              <a:rPr lang="en"/>
              <a:t>component</a:t>
            </a:r>
            <a:r>
              <a:rPr lang="en"/>
              <a:t> in discovery a new app. And half the time, ads help share the news of a new app. </a:t>
            </a:r>
            <a:endParaRPr/>
          </a:p>
        </p:txBody>
      </p:sp>
      <p:sp>
        <p:nvSpPr>
          <p:cNvPr id="152" name="Google Shape;152;p20"/>
          <p:cNvSpPr txBox="1"/>
          <p:nvPr/>
        </p:nvSpPr>
        <p:spPr>
          <a:xfrm>
            <a:off x="4572000" y="3169125"/>
            <a:ext cx="403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 value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Making sure app has a </a:t>
            </a:r>
            <a:r>
              <a:rPr lang="en"/>
              <a:t>mobile</a:t>
            </a:r>
            <a:r>
              <a:rPr lang="en"/>
              <a:t> version. Utilize the </a:t>
            </a:r>
            <a:r>
              <a:rPr lang="en"/>
              <a:t>social</a:t>
            </a:r>
            <a:r>
              <a:rPr lang="en"/>
              <a:t> aspect of the app. Find ways to get users to connect with people they know that don’t have the app yet. Look into ads and SEO tool.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2" type="sldNum"/>
          </p:nvPr>
        </p:nvSpPr>
        <p:spPr>
          <a:xfrm>
            <a:off x="8450170" y="44607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1"/>
          <p:cNvSpPr txBox="1"/>
          <p:nvPr/>
        </p:nvSpPr>
        <p:spPr>
          <a:xfrm>
            <a:off x="106125" y="79350"/>
            <a:ext cx="351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App Usage</a:t>
            </a:r>
            <a:endParaRPr sz="2400"/>
          </a:p>
        </p:txBody>
      </p:sp>
      <p:grpSp>
        <p:nvGrpSpPr>
          <p:cNvPr id="159" name="Google Shape;159;p21"/>
          <p:cNvGrpSpPr/>
          <p:nvPr/>
        </p:nvGrpSpPr>
        <p:grpSpPr>
          <a:xfrm>
            <a:off x="396629" y="1224454"/>
            <a:ext cx="1511551" cy="1552694"/>
            <a:chOff x="6900874" y="716175"/>
            <a:chExt cx="1511551" cy="2320225"/>
          </a:xfrm>
        </p:grpSpPr>
        <p:sp>
          <p:nvSpPr>
            <p:cNvPr id="160" name="Google Shape;160;p21"/>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6994761" y="1707809"/>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Has been prevented from downloading an app</a:t>
              </a:r>
              <a:endParaRPr sz="1000">
                <a:solidFill>
                  <a:srgbClr val="1D7E74"/>
                </a:solidFill>
                <a:latin typeface="Roboto Medium"/>
                <a:ea typeface="Roboto Medium"/>
                <a:cs typeface="Roboto Medium"/>
                <a:sym typeface="Roboto Medium"/>
              </a:endParaRPr>
            </a:p>
          </p:txBody>
        </p:sp>
        <p:sp>
          <p:nvSpPr>
            <p:cNvPr id="163" name="Google Shape;163;p21"/>
            <p:cNvSpPr/>
            <p:nvPr/>
          </p:nvSpPr>
          <p:spPr>
            <a:xfrm>
              <a:off x="6900874" y="894523"/>
              <a:ext cx="14514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100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164" name="Google Shape;164;p21"/>
          <p:cNvGrpSpPr/>
          <p:nvPr/>
        </p:nvGrpSpPr>
        <p:grpSpPr>
          <a:xfrm>
            <a:off x="3840026" y="2621770"/>
            <a:ext cx="1261453" cy="614164"/>
            <a:chOff x="6917813" y="716175"/>
            <a:chExt cx="1494613" cy="2320225"/>
          </a:xfrm>
        </p:grpSpPr>
        <p:sp>
          <p:nvSpPr>
            <p:cNvPr id="165" name="Google Shape;165;p21"/>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016355" y="1057616"/>
              <a:ext cx="12975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Hardware restrictions</a:t>
              </a:r>
              <a:endParaRPr sz="1000">
                <a:solidFill>
                  <a:srgbClr val="1D7E74"/>
                </a:solidFill>
                <a:latin typeface="Roboto Medium"/>
                <a:ea typeface="Roboto Medium"/>
                <a:cs typeface="Roboto Medium"/>
                <a:sym typeface="Roboto Medium"/>
              </a:endParaRPr>
            </a:p>
          </p:txBody>
        </p:sp>
      </p:grpSp>
      <p:grpSp>
        <p:nvGrpSpPr>
          <p:cNvPr id="168" name="Google Shape;168;p21"/>
          <p:cNvGrpSpPr/>
          <p:nvPr/>
        </p:nvGrpSpPr>
        <p:grpSpPr>
          <a:xfrm>
            <a:off x="3840026" y="1911385"/>
            <a:ext cx="1261453" cy="614164"/>
            <a:chOff x="6917813" y="716175"/>
            <a:chExt cx="1494613" cy="2320225"/>
          </a:xfrm>
        </p:grpSpPr>
        <p:sp>
          <p:nvSpPr>
            <p:cNvPr id="169" name="Google Shape;169;p21"/>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7016384" y="1092797"/>
              <a:ext cx="12975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Took too long to download</a:t>
              </a:r>
              <a:endParaRPr sz="1000">
                <a:solidFill>
                  <a:srgbClr val="1D7E74"/>
                </a:solidFill>
                <a:latin typeface="Roboto Medium"/>
                <a:ea typeface="Roboto Medium"/>
                <a:cs typeface="Roboto Medium"/>
                <a:sym typeface="Roboto Medium"/>
              </a:endParaRPr>
            </a:p>
          </p:txBody>
        </p:sp>
      </p:grpSp>
      <p:grpSp>
        <p:nvGrpSpPr>
          <p:cNvPr id="172" name="Google Shape;172;p21"/>
          <p:cNvGrpSpPr/>
          <p:nvPr/>
        </p:nvGrpSpPr>
        <p:grpSpPr>
          <a:xfrm>
            <a:off x="3836164" y="1248794"/>
            <a:ext cx="1261453" cy="614164"/>
            <a:chOff x="6917813" y="716175"/>
            <a:chExt cx="1494613" cy="2320225"/>
          </a:xfrm>
        </p:grpSpPr>
        <p:sp>
          <p:nvSpPr>
            <p:cNvPr id="173" name="Google Shape;173;p21"/>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7016384" y="1092845"/>
              <a:ext cx="12975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Not enough phone storage</a:t>
              </a:r>
              <a:endParaRPr sz="1000">
                <a:solidFill>
                  <a:srgbClr val="1D7E74"/>
                </a:solidFill>
                <a:latin typeface="Roboto Medium"/>
                <a:ea typeface="Roboto Medium"/>
                <a:cs typeface="Roboto Medium"/>
                <a:sym typeface="Roboto Medium"/>
              </a:endParaRPr>
            </a:p>
          </p:txBody>
        </p:sp>
      </p:grpSp>
      <p:grpSp>
        <p:nvGrpSpPr>
          <p:cNvPr id="176" name="Google Shape;176;p21"/>
          <p:cNvGrpSpPr/>
          <p:nvPr/>
        </p:nvGrpSpPr>
        <p:grpSpPr>
          <a:xfrm>
            <a:off x="3840026" y="586224"/>
            <a:ext cx="1261453" cy="614164"/>
            <a:chOff x="6917813" y="716175"/>
            <a:chExt cx="1494613" cy="2320225"/>
          </a:xfrm>
        </p:grpSpPr>
        <p:sp>
          <p:nvSpPr>
            <p:cNvPr id="177" name="Google Shape;177;p21"/>
            <p:cNvSpPr/>
            <p:nvPr/>
          </p:nvSpPr>
          <p:spPr>
            <a:xfrm>
              <a:off x="6961025"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691781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7016384" y="1287444"/>
              <a:ext cx="1297500" cy="14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Updates</a:t>
              </a:r>
              <a:endParaRPr sz="1000">
                <a:solidFill>
                  <a:srgbClr val="1D7E74"/>
                </a:solidFill>
                <a:latin typeface="Roboto Medium"/>
                <a:ea typeface="Roboto Medium"/>
                <a:cs typeface="Roboto Medium"/>
                <a:sym typeface="Roboto Medium"/>
              </a:endParaRPr>
            </a:p>
          </p:txBody>
        </p:sp>
      </p:grpSp>
      <p:sp>
        <p:nvSpPr>
          <p:cNvPr id="180" name="Google Shape;180;p21"/>
          <p:cNvSpPr txBox="1"/>
          <p:nvPr/>
        </p:nvSpPr>
        <p:spPr>
          <a:xfrm>
            <a:off x="1989100" y="586225"/>
            <a:ext cx="1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Downloading</a:t>
            </a:r>
            <a:endParaRPr/>
          </a:p>
        </p:txBody>
      </p:sp>
      <p:sp>
        <p:nvSpPr>
          <p:cNvPr id="181" name="Google Shape;181;p21"/>
          <p:cNvSpPr txBox="1"/>
          <p:nvPr/>
        </p:nvSpPr>
        <p:spPr>
          <a:xfrm>
            <a:off x="6796000" y="309713"/>
            <a:ext cx="10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Signup</a:t>
            </a:r>
            <a:endParaRPr/>
          </a:p>
        </p:txBody>
      </p:sp>
      <p:grpSp>
        <p:nvGrpSpPr>
          <p:cNvPr id="182" name="Google Shape;182;p21"/>
          <p:cNvGrpSpPr/>
          <p:nvPr/>
        </p:nvGrpSpPr>
        <p:grpSpPr>
          <a:xfrm>
            <a:off x="7397575" y="851406"/>
            <a:ext cx="1502075" cy="1405128"/>
            <a:chOff x="5395175" y="716175"/>
            <a:chExt cx="1502075" cy="2320225"/>
          </a:xfrm>
        </p:grpSpPr>
        <p:sp>
          <p:nvSpPr>
            <p:cNvPr id="183" name="Google Shape;183;p21"/>
            <p:cNvSpPr/>
            <p:nvPr/>
          </p:nvSpPr>
          <p:spPr>
            <a:xfrm>
              <a:off x="5438375" y="716175"/>
              <a:ext cx="1451700" cy="2267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5395175"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5472123" y="2022268"/>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Fully finish filling out bio</a:t>
              </a:r>
              <a:endParaRPr sz="1000">
                <a:solidFill>
                  <a:srgbClr val="1D7E74"/>
                </a:solidFill>
                <a:latin typeface="Roboto Medium"/>
                <a:ea typeface="Roboto Medium"/>
                <a:cs typeface="Roboto Medium"/>
                <a:sym typeface="Roboto Medium"/>
              </a:endParaRPr>
            </a:p>
          </p:txBody>
        </p:sp>
        <p:sp>
          <p:nvSpPr>
            <p:cNvPr id="186" name="Google Shape;186;p21"/>
            <p:cNvSpPr/>
            <p:nvPr/>
          </p:nvSpPr>
          <p:spPr>
            <a:xfrm>
              <a:off x="5445850" y="876175"/>
              <a:ext cx="14514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20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187" name="Google Shape;187;p21"/>
          <p:cNvGrpSpPr/>
          <p:nvPr/>
        </p:nvGrpSpPr>
        <p:grpSpPr>
          <a:xfrm>
            <a:off x="5560624" y="851416"/>
            <a:ext cx="1589748" cy="1405128"/>
            <a:chOff x="827263" y="716175"/>
            <a:chExt cx="1589748" cy="2320225"/>
          </a:xfrm>
        </p:grpSpPr>
        <p:sp>
          <p:nvSpPr>
            <p:cNvPr id="188" name="Google Shape;188;p21"/>
            <p:cNvSpPr/>
            <p:nvPr/>
          </p:nvSpPr>
          <p:spPr>
            <a:xfrm>
              <a:off x="870475" y="716175"/>
              <a:ext cx="1451400" cy="2267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827263"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1119511" y="2127486"/>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D7E74"/>
                  </a:solidFill>
                  <a:latin typeface="Roboto Medium"/>
                  <a:ea typeface="Roboto Medium"/>
                  <a:cs typeface="Roboto Medium"/>
                  <a:sym typeface="Roboto Medium"/>
                </a:rPr>
                <a:t>Speed</a:t>
              </a:r>
              <a:endParaRPr sz="1700">
                <a:solidFill>
                  <a:srgbClr val="1D7E74"/>
                </a:solidFill>
                <a:latin typeface="Roboto Medium"/>
                <a:ea typeface="Roboto Medium"/>
                <a:cs typeface="Roboto Medium"/>
                <a:sym typeface="Roboto Medium"/>
              </a:endParaRPr>
            </a:p>
          </p:txBody>
        </p:sp>
        <p:sp>
          <p:nvSpPr>
            <p:cNvPr id="191" name="Google Shape;191;p21"/>
            <p:cNvSpPr/>
            <p:nvPr/>
          </p:nvSpPr>
          <p:spPr>
            <a:xfrm>
              <a:off x="827275" y="886300"/>
              <a:ext cx="14514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100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cxnSp>
        <p:nvCxnSpPr>
          <p:cNvPr id="192" name="Google Shape;192;p21"/>
          <p:cNvCxnSpPr/>
          <p:nvPr/>
        </p:nvCxnSpPr>
        <p:spPr>
          <a:xfrm>
            <a:off x="5374175" y="363475"/>
            <a:ext cx="0" cy="32106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1"/>
          <p:cNvSpPr txBox="1"/>
          <p:nvPr/>
        </p:nvSpPr>
        <p:spPr>
          <a:xfrm>
            <a:off x="106125" y="3404875"/>
            <a:ext cx="403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users have been prevented from downloading an app. Some issues are hardware while others are software. Balancing restrictions you can’t control vs restrictions you can. And the obvious, speed is ruler. </a:t>
            </a:r>
            <a:endParaRPr/>
          </a:p>
        </p:txBody>
      </p:sp>
      <p:sp>
        <p:nvSpPr>
          <p:cNvPr id="194" name="Google Shape;194;p21"/>
          <p:cNvSpPr txBox="1"/>
          <p:nvPr/>
        </p:nvSpPr>
        <p:spPr>
          <a:xfrm>
            <a:off x="4414875" y="3645125"/>
            <a:ext cx="4035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Usability, lightweight, adaptive to all sorts of hardware. Speed. Small bio forms.</a:t>
            </a:r>
            <a:endParaRPr/>
          </a:p>
        </p:txBody>
      </p:sp>
      <p:grpSp>
        <p:nvGrpSpPr>
          <p:cNvPr id="195" name="Google Shape;195;p21"/>
          <p:cNvGrpSpPr/>
          <p:nvPr/>
        </p:nvGrpSpPr>
        <p:grpSpPr>
          <a:xfrm>
            <a:off x="6457675" y="2398005"/>
            <a:ext cx="1494600" cy="1247121"/>
            <a:chOff x="2349900" y="716175"/>
            <a:chExt cx="1494600" cy="2320225"/>
          </a:xfrm>
        </p:grpSpPr>
        <p:sp>
          <p:nvSpPr>
            <p:cNvPr id="196" name="Google Shape;196;p21"/>
            <p:cNvSpPr/>
            <p:nvPr/>
          </p:nvSpPr>
          <p:spPr>
            <a:xfrm>
              <a:off x="2393100" y="716175"/>
              <a:ext cx="1451400" cy="22200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2349900"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2432573" y="2106098"/>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Dense &gt; Wordy</a:t>
              </a:r>
              <a:endParaRPr sz="10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Forms</a:t>
              </a:r>
              <a:endParaRPr sz="1000">
                <a:solidFill>
                  <a:srgbClr val="1D7E74"/>
                </a:solidFill>
                <a:latin typeface="Roboto Medium"/>
                <a:ea typeface="Roboto Medium"/>
                <a:cs typeface="Roboto Medium"/>
                <a:sym typeface="Roboto Medium"/>
              </a:endParaRPr>
            </a:p>
          </p:txBody>
        </p:sp>
        <p:sp>
          <p:nvSpPr>
            <p:cNvPr id="199" name="Google Shape;199;p21"/>
            <p:cNvSpPr/>
            <p:nvPr/>
          </p:nvSpPr>
          <p:spPr>
            <a:xfrm>
              <a:off x="2432571"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80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grpSp>
        <p:nvGrpSpPr>
          <p:cNvPr id="200" name="Google Shape;200;p21"/>
          <p:cNvGrpSpPr/>
          <p:nvPr/>
        </p:nvGrpSpPr>
        <p:grpSpPr>
          <a:xfrm>
            <a:off x="2129607" y="1224432"/>
            <a:ext cx="1494613" cy="1159648"/>
            <a:chOff x="3872538" y="716175"/>
            <a:chExt cx="1494613" cy="2320225"/>
          </a:xfrm>
        </p:grpSpPr>
        <p:sp>
          <p:nvSpPr>
            <p:cNvPr id="201" name="Google Shape;201;p21"/>
            <p:cNvSpPr/>
            <p:nvPr/>
          </p:nvSpPr>
          <p:spPr>
            <a:xfrm>
              <a:off x="3915750" y="716175"/>
              <a:ext cx="1451400" cy="2267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3872538" y="769000"/>
              <a:ext cx="1451400" cy="2267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3971098" y="2197192"/>
              <a:ext cx="129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7E74"/>
                  </a:solidFill>
                  <a:latin typeface="Roboto Medium"/>
                  <a:ea typeface="Roboto Medium"/>
                  <a:cs typeface="Roboto Medium"/>
                  <a:sym typeface="Roboto Medium"/>
                </a:rPr>
                <a:t>Mobile &gt; Desktop</a:t>
              </a:r>
              <a:endParaRPr sz="1000">
                <a:solidFill>
                  <a:srgbClr val="1D7E74"/>
                </a:solidFill>
                <a:latin typeface="Roboto Medium"/>
                <a:ea typeface="Roboto Medium"/>
                <a:cs typeface="Roboto Medium"/>
                <a:sym typeface="Roboto Medium"/>
              </a:endParaRPr>
            </a:p>
          </p:txBody>
        </p:sp>
        <p:sp>
          <p:nvSpPr>
            <p:cNvPr id="204" name="Google Shape;204;p21"/>
            <p:cNvSpPr/>
            <p:nvPr/>
          </p:nvSpPr>
          <p:spPr>
            <a:xfrm>
              <a:off x="3955209" y="886306"/>
              <a:ext cx="12975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80</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