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73" r:id="rId8"/>
    <p:sldId id="262" r:id="rId9"/>
    <p:sldId id="263" r:id="rId10"/>
    <p:sldId id="265" r:id="rId11"/>
    <p:sldId id="264" r:id="rId12"/>
    <p:sldId id="267" r:id="rId13"/>
    <p:sldId id="266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336E-E816-46D8-84C7-1E7E57F48054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C15D-2FAB-42D1-915C-D1E07C5B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336E-E816-46D8-84C7-1E7E57F48054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C15D-2FAB-42D1-915C-D1E07C5B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336E-E816-46D8-84C7-1E7E57F48054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C15D-2FAB-42D1-915C-D1E07C5B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336E-E816-46D8-84C7-1E7E57F48054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C15D-2FAB-42D1-915C-D1E07C5B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336E-E816-46D8-84C7-1E7E57F48054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C15D-2FAB-42D1-915C-D1E07C5B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8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336E-E816-46D8-84C7-1E7E57F48054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C15D-2FAB-42D1-915C-D1E07C5B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336E-E816-46D8-84C7-1E7E57F48054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C15D-2FAB-42D1-915C-D1E07C5B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8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336E-E816-46D8-84C7-1E7E57F48054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C15D-2FAB-42D1-915C-D1E07C5B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336E-E816-46D8-84C7-1E7E57F48054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C15D-2FAB-42D1-915C-D1E07C5B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8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336E-E816-46D8-84C7-1E7E57F48054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C15D-2FAB-42D1-915C-D1E07C5B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336E-E816-46D8-84C7-1E7E57F48054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C15D-2FAB-42D1-915C-D1E07C5B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A336E-E816-46D8-84C7-1E7E57F48054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C15D-2FAB-42D1-915C-D1E07C5B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8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elstudeny/representable-stat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elstudeny/representable-stat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Illegal States </a:t>
            </a:r>
            <a:r>
              <a:rPr lang="en-US" dirty="0" err="1" smtClean="0"/>
              <a:t>Unrepresentable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 in JavaScript</a:t>
            </a:r>
          </a:p>
          <a:p>
            <a:r>
              <a:rPr lang="en-US" dirty="0" smtClean="0"/>
              <a:t>Pavel </a:t>
            </a:r>
            <a:r>
              <a:rPr lang="en-US" dirty="0" err="1" smtClean="0"/>
              <a:t>Studen</a:t>
            </a:r>
            <a:r>
              <a:rPr lang="cs-CZ" dirty="0" smtClean="0"/>
              <a:t>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3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94" y="1690689"/>
            <a:ext cx="9109044" cy="5167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pavelstudeny</a:t>
            </a:r>
            <a:r>
              <a:rPr lang="en-US" dirty="0" smtClean="0">
                <a:hlinkClick r:id="rId3"/>
              </a:rPr>
              <a:t>/representable-state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Wraps underlying data</a:t>
            </a:r>
          </a:p>
          <a:p>
            <a:pPr marL="0" indent="0">
              <a:buNone/>
            </a:pPr>
            <a:r>
              <a:rPr lang="en-US" dirty="0" smtClean="0"/>
              <a:t>get() / set(…)</a:t>
            </a:r>
          </a:p>
          <a:p>
            <a:pPr marL="0" indent="0">
              <a:buNone/>
            </a:pPr>
            <a:r>
              <a:rPr lang="en-US" dirty="0" smtClean="0"/>
              <a:t>Partly monadic approach</a:t>
            </a:r>
          </a:p>
          <a:p>
            <a:pPr marL="0" indent="0">
              <a:buNone/>
            </a:pPr>
            <a:r>
              <a:rPr lang="en-US" dirty="0" smtClean="0"/>
              <a:t>Declarative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0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representable-state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‘representable-state’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defState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'unloaded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'loading'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'complete‘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'unloaded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readyState.when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'unloaded'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startLoading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0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representable-state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defState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'unloaded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'loading'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'complete‘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'unloaded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readyState.get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‘unloaded’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81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Non-scalar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defState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‘representable-state’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(body) {…}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HttpRedirect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…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defState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HttpRedirect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81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Non-scalar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httpResult.set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HttpRedirect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‘http://example.com’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httpResult.when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HttpRedirect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navigateTo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6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defState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'loading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'loaded'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'unloading‘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transitions({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'loading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'loaded'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'loaded'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'unloading'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.create(</a:t>
            </a:r>
            <a:r>
              <a:rPr lang="en-US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'loading'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state.set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('unloading'); 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44381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599" y="2766951"/>
            <a:ext cx="1096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nesting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57599" y="3635524"/>
            <a:ext cx="179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intersections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57599" y="4504097"/>
            <a:ext cx="192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8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77875"/>
            <a:ext cx="12191999" cy="84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80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https://github.com/pavelstudeny/representable-state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Pavel </a:t>
            </a:r>
            <a:r>
              <a:rPr lang="en-US" dirty="0" err="1" smtClean="0"/>
              <a:t>Studen</a:t>
            </a:r>
            <a:r>
              <a:rPr lang="cs-CZ" dirty="0" smtClean="0"/>
              <a:t>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does the beer cost?</a:t>
            </a:r>
            <a:endParaRPr lang="en-US" dirty="0"/>
          </a:p>
        </p:txBody>
      </p:sp>
      <p:pic>
        <p:nvPicPr>
          <p:cNvPr id="1026" name="Picture 2" descr="Picture of a pint of be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6845"/>
            <a:ext cx="7764811" cy="504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62997" y="2594758"/>
            <a:ext cx="4322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en-US" sz="36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‘beer’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$5.30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0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illegal states </a:t>
            </a:r>
            <a:r>
              <a:rPr lang="en-US" dirty="0" err="1" smtClean="0"/>
              <a:t>unrepresentable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1026" name="Picture 2" descr="Picture of a pint of be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6845"/>
            <a:ext cx="7764811" cy="504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62997" y="2594758"/>
            <a:ext cx="4322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en-US" sz="36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‘beer’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$5.30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72" y="2594758"/>
            <a:ext cx="26661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FreeItem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PaidItem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3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cs-CZ" dirty="0" smtClean="0"/>
              <a:t>aron</a:t>
            </a:r>
            <a:r>
              <a:rPr lang="en-US" dirty="0" smtClean="0"/>
              <a:t> Minsky, </a:t>
            </a:r>
            <a:r>
              <a:rPr lang="en-US" dirty="0" err="1" smtClean="0"/>
              <a:t>Ocaml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0" dirty="0" smtClean="0">
                <a:solidFill>
                  <a:srgbClr val="000000"/>
                </a:solidFill>
                <a:effectLst/>
                <a:latin typeface="Source Code Pro"/>
              </a:rPr>
              <a:t>type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4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connection_state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 =</a:t>
            </a:r>
          </a:p>
          <a:p>
            <a:pPr marL="0" indent="0">
              <a:buNone/>
            </a:pP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| </a:t>
            </a:r>
            <a:r>
              <a:rPr lang="en-US" sz="1400" b="1" i="0" dirty="0" smtClean="0">
                <a:solidFill>
                  <a:srgbClr val="445588"/>
                </a:solidFill>
                <a:effectLst/>
                <a:latin typeface="Source Code Pro"/>
              </a:rPr>
              <a:t>Connecting</a:t>
            </a:r>
            <a:endParaRPr lang="en-US" sz="1400" dirty="0">
              <a:solidFill>
                <a:srgbClr val="000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| </a:t>
            </a:r>
            <a:r>
              <a:rPr lang="en-US" sz="1400" b="1" i="0" dirty="0" smtClean="0">
                <a:solidFill>
                  <a:srgbClr val="445588"/>
                </a:solidFill>
                <a:effectLst/>
                <a:latin typeface="Source Code Pro"/>
              </a:rPr>
              <a:t>Connected</a:t>
            </a:r>
            <a:endParaRPr lang="en-US" sz="1400" dirty="0">
              <a:solidFill>
                <a:srgbClr val="000000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| </a:t>
            </a:r>
            <a:r>
              <a:rPr lang="en-US" sz="1400" b="1" i="0" dirty="0" smtClean="0">
                <a:solidFill>
                  <a:srgbClr val="445588"/>
                </a:solidFill>
                <a:effectLst/>
                <a:latin typeface="Source Code Pro"/>
              </a:rPr>
              <a:t>Disconnected</a:t>
            </a:r>
          </a:p>
          <a:p>
            <a:pPr marL="0" indent="0">
              <a:buNone/>
            </a:pPr>
            <a:endParaRPr lang="en-US" sz="1400" b="1" dirty="0">
              <a:solidFill>
                <a:srgbClr val="445588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sz="1400" b="1" i="0" dirty="0" smtClean="0">
                <a:solidFill>
                  <a:srgbClr val="000000"/>
                </a:solidFill>
                <a:effectLst/>
                <a:latin typeface="Source Code Pro"/>
              </a:rPr>
              <a:t>type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4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connection_info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 =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Source Code Pro"/>
              </a:rPr>
              <a:t>state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: </a:t>
            </a:r>
            <a:r>
              <a:rPr lang="en-US" sz="14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connection_state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Source Code Pro"/>
              </a:rPr>
              <a:t>server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: </a:t>
            </a:r>
            <a:r>
              <a:rPr lang="en-US" sz="1400" b="0" i="0" dirty="0" smtClean="0">
                <a:solidFill>
                  <a:srgbClr val="555555"/>
                </a:solidFill>
                <a:effectLst/>
                <a:latin typeface="Source Code Pro"/>
              </a:rPr>
              <a:t>Inet_addr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Source Code Pr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last_ping_time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: </a:t>
            </a:r>
            <a:r>
              <a:rPr lang="en-US" sz="1400" b="0" i="0" dirty="0" smtClean="0">
                <a:solidFill>
                  <a:srgbClr val="555555"/>
                </a:solidFill>
                <a:effectLst/>
                <a:latin typeface="Source Code Pro"/>
              </a:rPr>
              <a:t>Time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Source Code Pr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Source Code Pro"/>
              </a:rPr>
              <a:t>option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last_ping_id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: </a:t>
            </a:r>
            <a:r>
              <a:rPr lang="en-US" sz="1400" b="1" i="0" dirty="0" err="1" smtClean="0">
                <a:solidFill>
                  <a:srgbClr val="445588"/>
                </a:solidFill>
                <a:effectLst/>
                <a:latin typeface="Source Code Pro"/>
              </a:rPr>
              <a:t>int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Source Code Pro"/>
              </a:rPr>
              <a:t>option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session_id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: </a:t>
            </a:r>
            <a:r>
              <a:rPr lang="en-US" sz="1400" b="1" i="0" dirty="0" smtClean="0">
                <a:solidFill>
                  <a:srgbClr val="445588"/>
                </a:solidFill>
                <a:effectLst/>
                <a:latin typeface="Source Code Pro"/>
              </a:rPr>
              <a:t>string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Source Code Pro"/>
              </a:rPr>
              <a:t>option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when_initiated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: </a:t>
            </a:r>
            <a:r>
              <a:rPr lang="en-US" sz="1400" b="0" i="0" dirty="0" smtClean="0">
                <a:solidFill>
                  <a:srgbClr val="555555"/>
                </a:solidFill>
                <a:effectLst/>
                <a:latin typeface="Source Code Pro"/>
              </a:rPr>
              <a:t>Time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Source Code Pr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Source Code Pro"/>
              </a:rPr>
              <a:t>option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4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when_disconnected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: </a:t>
            </a:r>
            <a:r>
              <a:rPr lang="en-US" sz="1400" b="0" i="0" dirty="0" smtClean="0">
                <a:solidFill>
                  <a:srgbClr val="555555"/>
                </a:solidFill>
                <a:effectLst/>
                <a:latin typeface="Source Code Pro"/>
              </a:rPr>
              <a:t>Time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Source Code Pr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Source Code Pro"/>
              </a:rPr>
              <a:t>option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;</a:t>
            </a:r>
          </a:p>
          <a:p>
            <a:pPr marL="0" indent="0">
              <a:buNone/>
            </a:pPr>
            <a:r>
              <a:rPr lang="en-US" sz="1400" b="0" i="0" dirty="0" smtClean="0"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b="1" i="0" dirty="0" smtClean="0">
                <a:solidFill>
                  <a:srgbClr val="000000"/>
                </a:solidFill>
                <a:effectLst/>
                <a:latin typeface="Source Code Pro"/>
              </a:rPr>
              <a:t>type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500" b="0" i="0" dirty="0" smtClean="0">
                <a:solidFill>
                  <a:srgbClr val="333333"/>
                </a:solidFill>
                <a:effectLst/>
                <a:latin typeface="Source Code Pro"/>
              </a:rPr>
              <a:t>connecting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= { </a:t>
            </a:r>
            <a:r>
              <a:rPr lang="en-US" sz="15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when_initiated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: </a:t>
            </a:r>
            <a:r>
              <a:rPr lang="en-US" sz="1500" b="0" i="0" dirty="0" smtClean="0">
                <a:solidFill>
                  <a:srgbClr val="555555"/>
                </a:solidFill>
                <a:effectLst/>
                <a:latin typeface="Source Code Pro"/>
              </a:rPr>
              <a:t>Time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lang="en-US" sz="1500" b="0" i="0" dirty="0" smtClean="0">
                <a:solidFill>
                  <a:srgbClr val="333333"/>
                </a:solidFill>
                <a:effectLst/>
                <a:latin typeface="Source Code Pro"/>
              </a:rPr>
              <a:t>t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; }</a:t>
            </a:r>
          </a:p>
          <a:p>
            <a:pPr marL="0" indent="0">
              <a:buNone/>
            </a:pPr>
            <a:r>
              <a:rPr lang="en-US" sz="1500" b="1" i="0" dirty="0" smtClean="0">
                <a:solidFill>
                  <a:srgbClr val="000000"/>
                </a:solidFill>
                <a:effectLst/>
                <a:latin typeface="Source Code Pro"/>
              </a:rPr>
              <a:t>type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500" b="0" i="0" dirty="0" smtClean="0">
                <a:solidFill>
                  <a:srgbClr val="333333"/>
                </a:solidFill>
                <a:effectLst/>
                <a:latin typeface="Source Code Pro"/>
              </a:rPr>
              <a:t>connected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= { </a:t>
            </a:r>
            <a:r>
              <a:rPr lang="en-US" sz="15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last_ping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: (</a:t>
            </a:r>
            <a:r>
              <a:rPr lang="en-US" sz="1500" b="0" i="0" dirty="0" smtClean="0">
                <a:solidFill>
                  <a:srgbClr val="555555"/>
                </a:solidFill>
                <a:effectLst/>
                <a:latin typeface="Source Code Pro"/>
              </a:rPr>
              <a:t>Time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lang="en-US" sz="1500" b="0" i="0" dirty="0" smtClean="0">
                <a:solidFill>
                  <a:srgbClr val="333333"/>
                </a:solidFill>
                <a:effectLst/>
                <a:latin typeface="Source Code Pro"/>
              </a:rPr>
              <a:t>t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* </a:t>
            </a:r>
            <a:r>
              <a:rPr lang="en-US" sz="1500" b="1" i="0" dirty="0" err="1" smtClean="0">
                <a:solidFill>
                  <a:srgbClr val="445588"/>
                </a:solidFill>
                <a:effectLst/>
                <a:latin typeface="Source Code Pro"/>
              </a:rPr>
              <a:t>int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) </a:t>
            </a:r>
            <a:r>
              <a:rPr lang="en-US" sz="1500" b="0" i="0" dirty="0" smtClean="0">
                <a:solidFill>
                  <a:srgbClr val="333333"/>
                </a:solidFill>
                <a:effectLst/>
                <a:latin typeface="Source Code Pro"/>
              </a:rPr>
              <a:t>option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; </a:t>
            </a:r>
            <a:r>
              <a:rPr lang="en-US" sz="15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session_id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: </a:t>
            </a:r>
            <a:r>
              <a:rPr lang="en-US" sz="1500" b="1" i="0" dirty="0" smtClean="0">
                <a:solidFill>
                  <a:srgbClr val="445588"/>
                </a:solidFill>
                <a:effectLst/>
                <a:latin typeface="Source Code Pro"/>
              </a:rPr>
              <a:t>string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; }</a:t>
            </a:r>
          </a:p>
          <a:p>
            <a:pPr marL="0" indent="0">
              <a:buNone/>
            </a:pPr>
            <a:r>
              <a:rPr lang="en-US" sz="1500" b="1" i="0" dirty="0" smtClean="0">
                <a:solidFill>
                  <a:srgbClr val="000000"/>
                </a:solidFill>
                <a:effectLst/>
                <a:latin typeface="Source Code Pro"/>
              </a:rPr>
              <a:t>type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500" b="0" i="0" dirty="0" smtClean="0">
                <a:solidFill>
                  <a:srgbClr val="333333"/>
                </a:solidFill>
                <a:effectLst/>
                <a:latin typeface="Source Code Pro"/>
              </a:rPr>
              <a:t>disconnected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= { </a:t>
            </a:r>
            <a:r>
              <a:rPr lang="en-US" sz="15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when_disconnected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: </a:t>
            </a:r>
            <a:r>
              <a:rPr lang="en-US" sz="1500" b="0" i="0" dirty="0" smtClean="0">
                <a:solidFill>
                  <a:srgbClr val="555555"/>
                </a:solidFill>
                <a:effectLst/>
                <a:latin typeface="Source Code Pro"/>
              </a:rPr>
              <a:t>Time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lang="en-US" sz="1500" b="0" i="0" dirty="0" smtClean="0">
                <a:solidFill>
                  <a:srgbClr val="333333"/>
                </a:solidFill>
                <a:effectLst/>
                <a:latin typeface="Source Code Pro"/>
              </a:rPr>
              <a:t>t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; } </a:t>
            </a:r>
          </a:p>
          <a:p>
            <a:pPr marL="0" indent="0">
              <a:buNone/>
            </a:pPr>
            <a:endParaRPr lang="cs-CZ" sz="1500" b="1" i="0" dirty="0" smtClean="0">
              <a:solidFill>
                <a:srgbClr val="000000"/>
              </a:solidFill>
              <a:effectLst/>
              <a:latin typeface="Source Code Pro"/>
            </a:endParaRPr>
          </a:p>
          <a:p>
            <a:pPr marL="0" indent="0">
              <a:buNone/>
            </a:pPr>
            <a:r>
              <a:rPr lang="en-US" sz="1500" b="1" i="0" dirty="0" smtClean="0">
                <a:solidFill>
                  <a:srgbClr val="000000"/>
                </a:solidFill>
                <a:effectLst/>
                <a:latin typeface="Source Code Pro"/>
              </a:rPr>
              <a:t>type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5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connection_state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=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| </a:t>
            </a:r>
            <a:r>
              <a:rPr lang="en-US" sz="1500" b="1" i="0" dirty="0" smtClean="0">
                <a:solidFill>
                  <a:srgbClr val="445588"/>
                </a:solidFill>
                <a:effectLst/>
                <a:latin typeface="Source Code Pro"/>
              </a:rPr>
              <a:t>Connecting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500" b="1" i="0" dirty="0" smtClean="0">
                <a:solidFill>
                  <a:srgbClr val="000000"/>
                </a:solidFill>
                <a:effectLst/>
                <a:latin typeface="Source Code Pro"/>
              </a:rPr>
              <a:t>of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500" b="0" i="0" dirty="0" smtClean="0">
                <a:solidFill>
                  <a:srgbClr val="333333"/>
                </a:solidFill>
                <a:effectLst/>
                <a:latin typeface="Source Code Pro"/>
              </a:rPr>
              <a:t>connecting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| </a:t>
            </a:r>
            <a:r>
              <a:rPr lang="en-US" sz="1500" b="1" i="0" dirty="0" smtClean="0">
                <a:solidFill>
                  <a:srgbClr val="445588"/>
                </a:solidFill>
                <a:effectLst/>
                <a:latin typeface="Source Code Pro"/>
              </a:rPr>
              <a:t>Connected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500" b="1" i="0" dirty="0" smtClean="0">
                <a:solidFill>
                  <a:srgbClr val="000000"/>
                </a:solidFill>
                <a:effectLst/>
                <a:latin typeface="Source Code Pro"/>
              </a:rPr>
              <a:t>of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500" b="0" i="0" dirty="0" smtClean="0">
                <a:solidFill>
                  <a:srgbClr val="333333"/>
                </a:solidFill>
                <a:effectLst/>
                <a:latin typeface="Source Code Pro"/>
              </a:rPr>
              <a:t>connected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| </a:t>
            </a:r>
            <a:r>
              <a:rPr lang="en-US" sz="1500" b="1" i="0" dirty="0" smtClean="0">
                <a:solidFill>
                  <a:srgbClr val="445588"/>
                </a:solidFill>
                <a:effectLst/>
                <a:latin typeface="Source Code Pro"/>
              </a:rPr>
              <a:t>Disconnected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500" b="1" i="0" dirty="0" smtClean="0">
                <a:solidFill>
                  <a:srgbClr val="000000"/>
                </a:solidFill>
                <a:effectLst/>
                <a:latin typeface="Source Code Pro"/>
              </a:rPr>
              <a:t>of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500" b="0" i="0" dirty="0" smtClean="0">
                <a:solidFill>
                  <a:srgbClr val="333333"/>
                </a:solidFill>
                <a:effectLst/>
                <a:latin typeface="Source Code Pro"/>
              </a:rPr>
              <a:t>disconnected</a:t>
            </a:r>
          </a:p>
          <a:p>
            <a:pPr marL="0" indent="0">
              <a:buNone/>
            </a:pPr>
            <a:endParaRPr lang="en-US" sz="1500" dirty="0">
              <a:solidFill>
                <a:srgbClr val="333333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sz="1500" b="1" i="0" dirty="0" smtClean="0">
                <a:solidFill>
                  <a:srgbClr val="000000"/>
                </a:solidFill>
                <a:effectLst/>
                <a:latin typeface="Source Code Pro"/>
              </a:rPr>
              <a:t>type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sz="15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connection_info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= {</a:t>
            </a:r>
            <a:endParaRPr lang="cs-CZ" sz="1500" b="0" i="0" dirty="0" smtClean="0">
              <a:solidFill>
                <a:srgbClr val="000000"/>
              </a:solidFill>
              <a:effectLst/>
              <a:latin typeface="Source Code Pro"/>
            </a:endParaRPr>
          </a:p>
          <a:p>
            <a:pPr marL="0" indent="0">
              <a:buNone/>
            </a:pPr>
            <a:r>
              <a:rPr lang="cs-CZ" sz="15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cs-CZ" sz="1500" dirty="0" smtClean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500" b="0" i="0" dirty="0" smtClean="0">
                <a:solidFill>
                  <a:srgbClr val="333333"/>
                </a:solidFill>
                <a:effectLst/>
                <a:latin typeface="Source Code Pro"/>
              </a:rPr>
              <a:t>state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 : </a:t>
            </a:r>
            <a:r>
              <a:rPr lang="en-US" sz="1500" b="0" i="0" dirty="0" err="1" smtClean="0">
                <a:solidFill>
                  <a:srgbClr val="333333"/>
                </a:solidFill>
                <a:effectLst/>
                <a:latin typeface="Source Code Pro"/>
              </a:rPr>
              <a:t>connection_state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;</a:t>
            </a:r>
            <a:endParaRPr lang="cs-CZ" sz="1500" b="0" i="0" dirty="0" smtClean="0">
              <a:solidFill>
                <a:srgbClr val="000000"/>
              </a:solidFill>
              <a:effectLst/>
              <a:latin typeface="Source Code Pro"/>
            </a:endParaRPr>
          </a:p>
          <a:p>
            <a:pPr marL="0" indent="0">
              <a:buNone/>
            </a:pPr>
            <a:r>
              <a:rPr lang="cs-CZ" sz="15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cs-CZ" sz="1500" dirty="0" smtClean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1500" b="0" i="0" dirty="0" smtClean="0">
                <a:solidFill>
                  <a:srgbClr val="333333"/>
                </a:solidFill>
                <a:effectLst/>
                <a:latin typeface="Source Code Pro"/>
              </a:rPr>
              <a:t>server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: </a:t>
            </a:r>
            <a:r>
              <a:rPr lang="en-US" sz="1500" b="0" i="0" dirty="0" smtClean="0">
                <a:solidFill>
                  <a:srgbClr val="555555"/>
                </a:solidFill>
                <a:effectLst/>
                <a:latin typeface="Source Code Pro"/>
              </a:rPr>
              <a:t>Inet_addr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lang="en-US" sz="1500" b="0" i="0" dirty="0" smtClean="0">
                <a:solidFill>
                  <a:srgbClr val="333333"/>
                </a:solidFill>
                <a:effectLst/>
                <a:latin typeface="Source Code Pro"/>
              </a:rPr>
              <a:t>t</a:t>
            </a: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;</a:t>
            </a:r>
            <a:endParaRPr lang="cs-CZ" sz="1500" b="0" i="0" dirty="0" smtClean="0">
              <a:solidFill>
                <a:srgbClr val="000000"/>
              </a:solidFill>
              <a:effectLst/>
              <a:latin typeface="Source Code Pro"/>
            </a:endParaRP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lang="en-US" sz="1500" dirty="0"/>
          </a:p>
        </p:txBody>
      </p:sp>
      <p:sp>
        <p:nvSpPr>
          <p:cNvPr id="2" name="Right Arrow 1"/>
          <p:cNvSpPr/>
          <p:nvPr/>
        </p:nvSpPr>
        <p:spPr>
          <a:xfrm>
            <a:off x="3835730" y="3241964"/>
            <a:ext cx="2006930" cy="1187532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342107"/>
            <a:ext cx="4347344" cy="531837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enum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UserStatus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{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  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12529"/>
                </a:solidFill>
                <a:latin typeface="Menlo"/>
              </a:rPr>
              <a:t> </a:t>
            </a:r>
            <a:r>
              <a:rPr lang="en-US" altLang="en-US" sz="1800" dirty="0" smtClean="0">
                <a:solidFill>
                  <a:srgbClr val="212529"/>
                </a:solidFill>
                <a:latin typeface="Menlo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private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set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12529"/>
                </a:solidFill>
                <a:latin typeface="Menlo"/>
              </a:rPr>
              <a:t> </a:t>
            </a:r>
            <a:r>
              <a:rPr lang="en-US" altLang="en-US" sz="1800" dirty="0" smtClean="0">
                <a:solidFill>
                  <a:srgbClr val="212529"/>
                </a:solidFill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  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UserStatus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12529"/>
                </a:solidFill>
                <a:latin typeface="Menlo"/>
              </a:rPr>
              <a:t> </a:t>
            </a:r>
            <a:r>
              <a:rPr lang="en-US" altLang="en-US" sz="1800" dirty="0" smtClean="0">
                <a:solidFill>
                  <a:srgbClr val="212529"/>
                </a:solidFill>
                <a:latin typeface="Menlo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private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set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12529"/>
                </a:solidFill>
                <a:latin typeface="Menlo"/>
              </a:rPr>
              <a:t> </a:t>
            </a:r>
            <a:r>
              <a:rPr lang="en-US" altLang="en-US" sz="1800" dirty="0" smtClean="0">
                <a:solidFill>
                  <a:srgbClr val="212529"/>
                </a:solidFill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  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DateTime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?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DeletionDate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12529"/>
                </a:solidFill>
                <a:latin typeface="Menlo"/>
              </a:rPr>
              <a:t> </a:t>
            </a:r>
            <a:r>
              <a:rPr lang="en-US" altLang="en-US" sz="1800" dirty="0" smtClean="0">
                <a:solidFill>
                  <a:srgbClr val="212529"/>
                </a:solidFill>
                <a:latin typeface="Menlo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private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set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12529"/>
                </a:solidFill>
                <a:latin typeface="Menlo"/>
              </a:rPr>
              <a:t> </a:t>
            </a:r>
            <a:r>
              <a:rPr lang="en-US" altLang="en-US" sz="1800" dirty="0" smtClean="0">
                <a:solidFill>
                  <a:srgbClr val="212529"/>
                </a:solidFill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  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&gt;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Subscriptions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12529"/>
                </a:solidFill>
                <a:latin typeface="Menlo"/>
              </a:rPr>
              <a:t> </a:t>
            </a:r>
            <a:r>
              <a:rPr lang="en-US" altLang="en-US" sz="1800" dirty="0" smtClean="0">
                <a:solidFill>
                  <a:srgbClr val="212529"/>
                </a:solidFill>
                <a:latin typeface="Menlo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private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set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12529"/>
                </a:solidFill>
                <a:latin typeface="Menlo"/>
              </a:rPr>
              <a:t> </a:t>
            </a:r>
            <a:r>
              <a:rPr lang="en-US" altLang="en-US" sz="1800" dirty="0" smtClean="0">
                <a:solidFill>
                  <a:srgbClr val="212529"/>
                </a:solidFill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5495306" y="1342107"/>
            <a:ext cx="6088205" cy="343478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ActiveUser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Subscriptions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list</a:t>
            </a:r>
            <a:endParaRPr lang="en-US" altLang="en-US" sz="1800" dirty="0">
              <a:solidFill>
                <a:srgbClr val="212529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DeletedUser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DeletionDate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DateTime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;</a:t>
            </a:r>
            <a:endParaRPr lang="en-US" altLang="en-US" sz="1800" dirty="0">
              <a:solidFill>
                <a:srgbClr val="212529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|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|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DeletedUser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333495" y="1977242"/>
            <a:ext cx="2006930" cy="1187532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What if your language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422565"/>
            <a:ext cx="10515600" cy="37543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does not have non-scalar </a:t>
            </a:r>
            <a:r>
              <a:rPr lang="en-US" dirty="0" err="1" smtClean="0"/>
              <a:t>enums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does not have </a:t>
            </a:r>
            <a:r>
              <a:rPr lang="en-US" dirty="0" err="1" smtClean="0"/>
              <a:t>enums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does not have type control?</a:t>
            </a:r>
            <a:endParaRPr lang="en-US" dirty="0"/>
          </a:p>
        </p:txBody>
      </p:sp>
      <p:pic>
        <p:nvPicPr>
          <p:cNvPr id="2054" name="Picture 6" descr="Soubor:Unofficial JavaScript logo 2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639"/>
            <a:ext cx="1329048" cy="132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27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What if your language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422565"/>
            <a:ext cx="10515600" cy="37543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does not have non-scalar </a:t>
            </a:r>
            <a:r>
              <a:rPr lang="en-US" dirty="0" err="1" smtClean="0"/>
              <a:t>enums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does not have </a:t>
            </a:r>
            <a:r>
              <a:rPr lang="en-US" dirty="0" err="1" smtClean="0"/>
              <a:t>enums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does not have type control?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4400" dirty="0" smtClean="0"/>
              <a:t>Then you have to wrap your values.</a:t>
            </a:r>
            <a:endParaRPr lang="en-US" sz="4400" dirty="0"/>
          </a:p>
        </p:txBody>
      </p:sp>
      <p:pic>
        <p:nvPicPr>
          <p:cNvPr id="2054" name="Picture 6" descr="Soubor:Unofficial JavaScript logo 2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639"/>
            <a:ext cx="1329048" cy="132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43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way to access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getDrink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&lt;Dude&gt; dude)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.filter(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dude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dude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.getFavoriteBeer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“Cola"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32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using </a:t>
            </a:r>
            <a:r>
              <a:rPr lang="en-US" sz="2800" dirty="0" smtClean="0"/>
              <a:t>(almost)</a:t>
            </a:r>
            <a:r>
              <a:rPr lang="en-US" dirty="0" smtClean="0"/>
              <a:t> monads already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fetch(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‘http://example.com/</a:t>
            </a:r>
            <a:r>
              <a:rPr lang="en-US" dirty="0" err="1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/v1/beer’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.then(r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r.ok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throw new Error(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r.statusText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r.json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.then(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processResponse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.catch(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6119" y="3539629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processResponse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6119" y="4725183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(err)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667</Words>
  <Application>Microsoft Office PowerPoint</Application>
  <PresentationFormat>Widescreen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Menlo</vt:lpstr>
      <vt:lpstr>Source Code Pro</vt:lpstr>
      <vt:lpstr>Office Theme</vt:lpstr>
      <vt:lpstr>Make Illegal States Unrepresentable</vt:lpstr>
      <vt:lpstr>How much does the beer cost?</vt:lpstr>
      <vt:lpstr>Make illegal states unrepresentable!</vt:lpstr>
      <vt:lpstr>Yaron Minsky, Ocaml, 2011</vt:lpstr>
      <vt:lpstr>F#</vt:lpstr>
      <vt:lpstr>            What if your language …</vt:lpstr>
      <vt:lpstr>            What if your language …</vt:lpstr>
      <vt:lpstr>Monadic way to access data</vt:lpstr>
      <vt:lpstr>You are using (almost) monads already</vt:lpstr>
      <vt:lpstr>github.com/pavelstudeny/representable-state</vt:lpstr>
      <vt:lpstr>npm install representable-state</vt:lpstr>
      <vt:lpstr>npm install representable-state</vt:lpstr>
      <vt:lpstr>Non-scalar values</vt:lpstr>
      <vt:lpstr>Non-scalar values</vt:lpstr>
      <vt:lpstr>Transitions</vt:lpstr>
      <vt:lpstr>More features</vt:lpstr>
      <vt:lpstr>PowerPoint Presentation</vt:lpstr>
      <vt:lpstr>https://github.com/pavelstudeny/representable-state</vt:lpstr>
    </vt:vector>
  </TitlesOfParts>
  <Company>Avast Software s.r.o.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Illegal States Unrepresentable</dc:title>
  <dc:creator>Studený Pavel</dc:creator>
  <cp:lastModifiedBy>Studený Pavel</cp:lastModifiedBy>
  <cp:revision>24</cp:revision>
  <dcterms:created xsi:type="dcterms:W3CDTF">2020-02-13T16:27:17Z</dcterms:created>
  <dcterms:modified xsi:type="dcterms:W3CDTF">2020-02-26T13:41:39Z</dcterms:modified>
</cp:coreProperties>
</file>