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7" r:id="rId5"/>
    <p:sldId id="268" r:id="rId6"/>
    <p:sldId id="269" r:id="rId7"/>
    <p:sldId id="270" r:id="rId8"/>
    <p:sldId id="271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850" autoAdjust="0"/>
  </p:normalViewPr>
  <p:slideViewPr>
    <p:cSldViewPr snapToGrid="0">
      <p:cViewPr varScale="1">
        <p:scale>
          <a:sx n="93" d="100"/>
          <a:sy n="93" d="100"/>
        </p:scale>
        <p:origin x="1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9F265-50C4-433D-973E-AE83A90FD585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5BD36-E3DC-4663-B286-EC7C48F25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10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慣性權重</a:t>
            </a:r>
            <a:r>
              <a:rPr lang="en-US" altLang="zh-TW" b="0" i="0" dirty="0">
                <a:solidFill>
                  <a:srgbClr val="26C90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zh-TW" altLang="en-US" b="0" i="0" dirty="0">
                <a:solidFill>
                  <a:srgbClr val="26C90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原先速度</a:t>
            </a:r>
            <a:r>
              <a:rPr lang="en-US" altLang="zh-TW" b="0" i="0" dirty="0">
                <a:solidFill>
                  <a:srgbClr val="26C90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b="0" i="0" dirty="0">
                <a:solidFill>
                  <a:srgbClr val="26C90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學習因子*</a:t>
            </a:r>
            <a:r>
              <a:rPr lang="en-US" altLang="zh-TW" b="0" i="0" dirty="0">
                <a:solidFill>
                  <a:srgbClr val="26C90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b="0" i="0" dirty="0">
                <a:solidFill>
                  <a:srgbClr val="26C90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b="0" i="0" dirty="0">
                <a:solidFill>
                  <a:srgbClr val="26C90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b="0" i="0" dirty="0">
                <a:solidFill>
                  <a:srgbClr val="26C90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的亂數值*</a:t>
            </a:r>
            <a:r>
              <a:rPr lang="en-US" altLang="zh-TW" b="0" i="0" dirty="0">
                <a:solidFill>
                  <a:srgbClr val="26C90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0" i="0" dirty="0">
                <a:solidFill>
                  <a:srgbClr val="26C90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該粒子最佳的位置減掉目前的位置</a:t>
            </a:r>
            <a:r>
              <a:rPr lang="en-US" altLang="zh-TW" b="0" i="0" dirty="0">
                <a:solidFill>
                  <a:srgbClr val="26C90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b="0" i="0" dirty="0">
                <a:solidFill>
                  <a:srgbClr val="26C90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在一樣加上學習因子*</a:t>
            </a:r>
            <a:r>
              <a:rPr lang="en-US" altLang="zh-TW" b="0" i="0" dirty="0">
                <a:solidFill>
                  <a:srgbClr val="26C90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b="0" i="0" dirty="0">
                <a:solidFill>
                  <a:srgbClr val="26C90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b="0" i="0" dirty="0">
                <a:solidFill>
                  <a:srgbClr val="26C90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b="0" i="0" dirty="0">
                <a:solidFill>
                  <a:srgbClr val="26C90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的亂數值*</a:t>
            </a:r>
            <a:r>
              <a:rPr lang="en-US" altLang="zh-TW" b="0" i="0" dirty="0">
                <a:solidFill>
                  <a:srgbClr val="26C90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0" i="0" dirty="0">
                <a:solidFill>
                  <a:srgbClr val="26C90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所有粒子最佳的位置減掉目前的位置</a:t>
            </a:r>
            <a:r>
              <a:rPr lang="en-US" altLang="zh-TW" b="0" i="0" dirty="0">
                <a:solidFill>
                  <a:srgbClr val="26C90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5BD36-E3DC-4663-B286-EC7C48F2564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75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5BD36-E3DC-4663-B286-EC7C48F2564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029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5BD36-E3DC-4663-B286-EC7C48F2564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958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5BD36-E3DC-4663-B286-EC7C48F2564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939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5BD36-E3DC-4663-B286-EC7C48F2564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441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5BD36-E3DC-4663-B286-EC7C48F2564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374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5BD36-E3DC-4663-B286-EC7C48F2564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833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2B9CE-3261-4715-9462-13EA0015F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897A4B-517D-4B3F-B7B8-DD5DEC631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1A05B0-8D51-4953-8F6C-C1833D01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DB5-F9A9-4F00-8EA8-508B08ED7E7E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D9C7EA-00F1-439D-8949-10A82BA0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E058FC-AF80-488B-98BA-B033AF51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B0B8-0505-4A5B-9E3D-20050093C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24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61FC7-6A49-43A9-BF24-88DAE46D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2ECCA3B-E4ED-485B-87A6-5A1741F21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2A2495-B129-4745-8B31-44FFA636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DB5-F9A9-4F00-8EA8-508B08ED7E7E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0A0D09-6336-4E6C-94EC-5DB12DCC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A4CF2F-9317-498D-9007-0C492295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B0B8-0505-4A5B-9E3D-20050093C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58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1E90010-2E52-4F37-8361-6F8FAE89B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8EFD92-451D-4460-925B-C17F63A0A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95D3C1-9E9D-41DF-AB37-A362606F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DB5-F9A9-4F00-8EA8-508B08ED7E7E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063260-C4F7-400A-A281-B999F127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70BBCA-CE9B-4070-937A-747E47F4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B0B8-0505-4A5B-9E3D-20050093C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33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1AFF7-A3D1-4B1A-8F6D-9283620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69473E-DBC8-4371-8B0B-D6FB11561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695C8B-F44D-49A4-A588-D02E29C3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DB5-F9A9-4F00-8EA8-508B08ED7E7E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EDE5E9-94C9-489C-A75C-D187BD2A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E5810C-4C8F-4D79-B5F0-65621EA6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B0B8-0505-4A5B-9E3D-20050093C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86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E47E3-F5C5-4ACA-8FC3-1CB5EB17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74B250-23A2-47C9-96D1-5D114B7B8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4E5554-2DB3-46BE-A7C8-EF503252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DB5-F9A9-4F00-8EA8-508B08ED7E7E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A630A5-85D5-4D5F-B941-63D979B6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36434D-B92E-4FB3-A456-627334E2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B0B8-0505-4A5B-9E3D-20050093C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62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53C24-A552-48F6-886F-391B382E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8D4BE6-014C-4637-B185-F75E96BEF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1A5385-EBF4-4405-84DB-D27D9E3EA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347875-8194-44B8-A8AF-ECCBD94F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DB5-F9A9-4F00-8EA8-508B08ED7E7E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D0D1F5-28A1-4A08-8402-E7B0782A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BB10FF-F4DE-44E1-8F21-E06B4929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B0B8-0505-4A5B-9E3D-20050093C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54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174230-54AC-4162-9D64-A8F4F5BB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EBDF4B-B70D-453B-8AED-03C6886E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8D3BB3-7917-443F-B788-93C7138A1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768655-EAED-4516-82C0-60EF5772E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93B9B6F-E23F-4F91-84DE-7E477C3B3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E96D6A0-3D6E-4B07-ACA1-698B6A25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DB5-F9A9-4F00-8EA8-508B08ED7E7E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1C3C872-D4FF-4FBD-A36C-CB027A30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F4444BF-EE1E-4759-B55E-913E720D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B0B8-0505-4A5B-9E3D-20050093C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43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1FD39C-1F6D-4369-9DD8-D7DDDC27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6E79FDE-4E9E-4264-9C04-8C3D79BE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DB5-F9A9-4F00-8EA8-508B08ED7E7E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54EFED1-4C4E-4E8D-8B5C-62EADAC9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657CFE-9519-41CE-B56C-3370C41B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B0B8-0505-4A5B-9E3D-20050093C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14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4B0B3B-AB3E-4DB2-BA14-1CFC93B5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DB5-F9A9-4F00-8EA8-508B08ED7E7E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60BDBBE-0057-478C-B90F-57377F6D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7F02BB-9B88-4B6E-BD28-F067910D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B0B8-0505-4A5B-9E3D-20050093C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53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1307C1-CFB6-43EC-ADF6-EBD4C056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7F9D81-E6D7-427C-A765-849E08DA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72A6BA-AAE3-4A37-AABD-5E0CE186E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328C10-A41C-4CE5-A555-49809DF1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DB5-F9A9-4F00-8EA8-508B08ED7E7E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421FB8-0B28-42CA-AD95-A15C846A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2DEB02-F75D-4F79-A7E6-4F3C2BBD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B0B8-0505-4A5B-9E3D-20050093C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72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08076-8A54-4248-913A-BB89F4B1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665AB1C-CE65-4F5D-A704-0FF333122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517F079-609D-483D-BF88-D8551E303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2BCA8A-5A5A-4132-82D2-87FE0DE8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DB5-F9A9-4F00-8EA8-508B08ED7E7E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C6EFA0-4691-41D0-B129-288241A2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7D0CDB-A502-4D48-B57F-EA16612B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B0B8-0505-4A5B-9E3D-20050093C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9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44FB98B-0947-49E4-B626-A74956A4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424A7A-9E20-42CE-9053-36596AA11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8A4757-9F00-425B-9256-DCA458B9E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76DB5-F9A9-4F00-8EA8-508B08ED7E7E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F5F06D-3286-4202-B504-668485E96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C3F695-023B-49B2-B275-D31396149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5B0B8-0505-4A5B-9E3D-20050093C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6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651EB2-F501-4ED2-A695-F98AF9C6E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群體智慧期中報告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DA8CAA-724A-420D-AF50-090C0D790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M103040066</a:t>
            </a:r>
            <a:r>
              <a:rPr lang="zh-TW" altLang="en-US" dirty="0"/>
              <a:t>李健廷</a:t>
            </a:r>
          </a:p>
        </p:txBody>
      </p:sp>
    </p:spTree>
    <p:extLst>
      <p:ext uri="{BB962C8B-B14F-4D97-AF65-F5344CB8AC3E}">
        <p14:creationId xmlns:p14="http://schemas.microsoft.com/office/powerpoint/2010/main" val="255766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167E8130-AA1E-42BD-BBB2-FEDAA97DA48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07152" y="4392738"/>
            <a:ext cx="8593137" cy="1962820"/>
            <a:chOff x="1215" y="2024"/>
            <a:chExt cx="5413" cy="201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2233315D-177E-4C60-884D-3D714E7DC56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15" y="2024"/>
              <a:ext cx="5413" cy="2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106BF53-4535-45C1-BB2F-988A9FC03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" y="2024"/>
              <a:ext cx="5418" cy="2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4832071-731B-4698-9A59-AF2A4284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PSO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497488-C9B1-4060-BBF6-64CBA0EC8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>
                <a:solidFill>
                  <a:srgbClr val="303233"/>
                </a:solidFill>
                <a:latin typeface="Lato" panose="020F0502020204030203" pitchFamily="34" charset="0"/>
              </a:rPr>
              <a:t>一群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粒子在多維度解空間中找尋最佳解位置，每個粒子每次移動都會參考自身過往曾找到的的最佳解位置、所有例子的過往最佳解位置，然後再決定移動方向還有距離。</a:t>
            </a:r>
            <a:endParaRPr lang="en-US" altLang="zh-TW" sz="14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F094829-4606-4909-B332-D334E3825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005" y="2538412"/>
            <a:ext cx="89535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1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F094829-4606-4909-B332-D334E3825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20256"/>
            <a:ext cx="8953500" cy="1781175"/>
          </a:xfrm>
          <a:prstGeom prst="rect">
            <a:avLst/>
          </a:prstGeom>
        </p:spPr>
      </p:pic>
      <p:sp>
        <p:nvSpPr>
          <p:cNvPr id="5" name="AutoShape 3">
            <a:extLst>
              <a:ext uri="{FF2B5EF4-FFF2-40B4-BE49-F238E27FC236}">
                <a16:creationId xmlns:a16="http://schemas.microsoft.com/office/drawing/2014/main" id="{2233315D-177E-4C60-884D-3D714E7DC56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707152" y="4392738"/>
            <a:ext cx="8593137" cy="196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4832071-731B-4698-9A59-AF2A4284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參數設定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3497488-C9B1-4060-BBF6-64CBA0EC8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342365"/>
              </a:xfrm>
            </p:spPr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endParaRPr lang="en-US" altLang="zh-TW" sz="1400" dirty="0"/>
              </a:p>
              <a:p>
                <a:pPr marL="228600" lvl="1">
                  <a:spcBef>
                    <a:spcPts val="1000"/>
                  </a:spcBef>
                </a:pPr>
                <a:endParaRPr lang="en-US" altLang="zh-TW" sz="1400" dirty="0"/>
              </a:p>
              <a:p>
                <a:pPr marL="228600" lvl="1">
                  <a:spcBef>
                    <a:spcPts val="1000"/>
                  </a:spcBef>
                </a:pPr>
                <a:endParaRPr lang="en-US" altLang="zh-TW" sz="1400" dirty="0"/>
              </a:p>
              <a:p>
                <a:pPr marL="228600" lvl="1">
                  <a:spcBef>
                    <a:spcPts val="1000"/>
                  </a:spcBef>
                </a:pPr>
                <a:endParaRPr lang="en-US" altLang="zh-TW" dirty="0">
                  <a:solidFill>
                    <a:srgbClr val="303233"/>
                  </a:solidFill>
                  <a:latin typeface="Lato" panose="020F0502020204030203" pitchFamily="34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:endParaRPr lang="en-US" altLang="zh-TW" dirty="0">
                  <a:solidFill>
                    <a:srgbClr val="303233"/>
                  </a:solidFill>
                </a:endParaRPr>
              </a:p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zh-TW" altLang="en-US">
                        <a:solidFill>
                          <a:srgbClr val="303233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TW" dirty="0">
                    <a:solidFill>
                      <a:srgbClr val="303233"/>
                    </a:solidFill>
                  </a:rPr>
                  <a:t>:0.9</a:t>
                </a:r>
              </a:p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3032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solidFill>
                              <a:srgbClr val="303233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>
                            <a:solidFill>
                              <a:srgbClr val="3032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303233"/>
                    </a:solidFill>
                  </a:rPr>
                  <a:t>:1</a:t>
                </a:r>
              </a:p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3032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solidFill>
                              <a:srgbClr val="303233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>
                            <a:solidFill>
                              <a:srgbClr val="3032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303233"/>
                    </a:solidFill>
                  </a:rPr>
                  <a:t>:1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zh-TW" altLang="en-US" dirty="0">
                    <a:solidFill>
                      <a:srgbClr val="303233"/>
                    </a:solidFill>
                  </a:rPr>
                  <a:t>代數</a:t>
                </a:r>
                <a:r>
                  <a:rPr lang="en-US" altLang="zh-TW" dirty="0">
                    <a:solidFill>
                      <a:srgbClr val="303233"/>
                    </a:solidFill>
                  </a:rPr>
                  <a:t>:10000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zh-TW" altLang="en-US" dirty="0">
                    <a:solidFill>
                      <a:srgbClr val="303233"/>
                    </a:solidFill>
                  </a:rPr>
                  <a:t>粒子數</a:t>
                </a:r>
                <a:r>
                  <a:rPr lang="en-US" altLang="zh-TW" dirty="0">
                    <a:solidFill>
                      <a:srgbClr val="303233"/>
                    </a:solidFill>
                  </a:rPr>
                  <a:t>:50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zh-TW" altLang="en-US" dirty="0">
                    <a:solidFill>
                      <a:srgbClr val="303233"/>
                    </a:solidFill>
                  </a:rPr>
                  <a:t>粒子維度</a:t>
                </a:r>
                <a:r>
                  <a:rPr lang="en-US" altLang="zh-TW" dirty="0">
                    <a:solidFill>
                      <a:srgbClr val="303233"/>
                    </a:solidFill>
                  </a:rPr>
                  <a:t>:2</a:t>
                </a:r>
                <a:r>
                  <a:rPr lang="zh-TW" altLang="en-US" dirty="0">
                    <a:solidFill>
                      <a:srgbClr val="303233"/>
                    </a:solidFill>
                  </a:rPr>
                  <a:t>、</a:t>
                </a:r>
                <a:r>
                  <a:rPr lang="en-US" altLang="zh-TW" dirty="0">
                    <a:solidFill>
                      <a:srgbClr val="303233"/>
                    </a:solidFill>
                  </a:rPr>
                  <a:t>10</a:t>
                </a:r>
                <a:r>
                  <a:rPr lang="zh-TW" altLang="en-US" dirty="0">
                    <a:solidFill>
                      <a:srgbClr val="303233"/>
                    </a:solidFill>
                  </a:rPr>
                  <a:t>、</a:t>
                </a:r>
                <a:r>
                  <a:rPr lang="en-US" altLang="zh-TW" dirty="0">
                    <a:solidFill>
                      <a:srgbClr val="303233"/>
                    </a:solidFill>
                  </a:rPr>
                  <a:t>30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altLang="zh-TW" dirty="0">
                  <a:solidFill>
                    <a:srgbClr val="303233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3497488-C9B1-4060-BBF6-64CBA0EC8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342365"/>
              </a:xfrm>
              <a:blipFill>
                <a:blip r:embed="rId4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1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>
            <a:extLst>
              <a:ext uri="{FF2B5EF4-FFF2-40B4-BE49-F238E27FC236}">
                <a16:creationId xmlns:a16="http://schemas.microsoft.com/office/drawing/2014/main" id="{2233315D-177E-4C60-884D-3D714E7DC56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707152" y="4392738"/>
            <a:ext cx="8593137" cy="196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4832071-731B-4698-9A59-AF2A4284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 dirty="0"/>
              <a:t>實驗數據</a:t>
            </a:r>
            <a:r>
              <a:rPr lang="en-US" altLang="zh-TW" dirty="0"/>
              <a:t>-Ackley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497488-C9B1-4060-BBF6-64CBA0EC8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endParaRPr lang="en-US" altLang="zh-TW" sz="1400" dirty="0"/>
          </a:p>
          <a:p>
            <a:pPr marL="228600" lvl="1">
              <a:spcBef>
                <a:spcPts val="1000"/>
              </a:spcBef>
            </a:pPr>
            <a:endParaRPr lang="en-US" altLang="zh-TW" sz="1400" dirty="0"/>
          </a:p>
          <a:p>
            <a:pPr marL="228600" lvl="1">
              <a:spcBef>
                <a:spcPts val="1000"/>
              </a:spcBef>
            </a:pPr>
            <a:endParaRPr lang="en-US" altLang="zh-TW" sz="1400" dirty="0"/>
          </a:p>
          <a:p>
            <a:pPr marL="228600" lvl="1">
              <a:spcBef>
                <a:spcPts val="1000"/>
              </a:spcBef>
            </a:pPr>
            <a:endParaRPr lang="en-US" altLang="zh-TW" dirty="0">
              <a:solidFill>
                <a:srgbClr val="303233"/>
              </a:solidFill>
              <a:latin typeface="Lato" panose="020F0502020204030203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7E38C02-12DF-4577-8434-5F65C9B3D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41" y="1181099"/>
            <a:ext cx="6373402" cy="478005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4FE8365-F150-42F3-AFF0-9F738509F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043" y="2872581"/>
            <a:ext cx="4632256" cy="70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8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>
            <a:extLst>
              <a:ext uri="{FF2B5EF4-FFF2-40B4-BE49-F238E27FC236}">
                <a16:creationId xmlns:a16="http://schemas.microsoft.com/office/drawing/2014/main" id="{2233315D-177E-4C60-884D-3D714E7DC56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707152" y="4392738"/>
            <a:ext cx="8593137" cy="196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4832071-731B-4698-9A59-AF2A4284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 dirty="0"/>
              <a:t>實驗數據</a:t>
            </a:r>
            <a:r>
              <a:rPr lang="en-US" altLang="zh-TW" dirty="0"/>
              <a:t>-</a:t>
            </a:r>
            <a:r>
              <a:rPr lang="en-US" altLang="zh-TW" dirty="0" err="1"/>
              <a:t>Rastrigin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497488-C9B1-4060-BBF6-64CBA0EC8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endParaRPr lang="en-US" altLang="zh-TW" sz="1400" dirty="0"/>
          </a:p>
          <a:p>
            <a:pPr marL="228600" lvl="1">
              <a:spcBef>
                <a:spcPts val="1000"/>
              </a:spcBef>
            </a:pPr>
            <a:endParaRPr lang="en-US" altLang="zh-TW" sz="1400" dirty="0"/>
          </a:p>
          <a:p>
            <a:pPr marL="228600" lvl="1">
              <a:spcBef>
                <a:spcPts val="1000"/>
              </a:spcBef>
            </a:pPr>
            <a:endParaRPr lang="en-US" altLang="zh-TW" sz="1400" dirty="0"/>
          </a:p>
          <a:p>
            <a:pPr marL="228600" lvl="1">
              <a:spcBef>
                <a:spcPts val="1000"/>
              </a:spcBef>
            </a:pPr>
            <a:endParaRPr lang="en-US" altLang="zh-TW" dirty="0">
              <a:solidFill>
                <a:srgbClr val="303233"/>
              </a:solidFill>
              <a:latin typeface="Lato" panose="020F0502020204030203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FAE7FF3-4434-4D6C-AC7B-CD56A1B6C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181099"/>
            <a:ext cx="6410988" cy="480824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C79A46B-A24F-4732-9A2D-70FA9F916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726" y="2890563"/>
            <a:ext cx="4701044" cy="69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0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>
            <a:extLst>
              <a:ext uri="{FF2B5EF4-FFF2-40B4-BE49-F238E27FC236}">
                <a16:creationId xmlns:a16="http://schemas.microsoft.com/office/drawing/2014/main" id="{2233315D-177E-4C60-884D-3D714E7DC56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707152" y="4392738"/>
            <a:ext cx="8593137" cy="196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4832071-731B-4698-9A59-AF2A4284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 dirty="0"/>
              <a:t>實驗數據</a:t>
            </a:r>
            <a:r>
              <a:rPr lang="en-US" altLang="zh-TW" dirty="0"/>
              <a:t>-Sphere 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497488-C9B1-4060-BBF6-64CBA0EC8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endParaRPr lang="en-US" altLang="zh-TW" sz="1400" dirty="0"/>
          </a:p>
          <a:p>
            <a:pPr marL="228600" lvl="1">
              <a:spcBef>
                <a:spcPts val="1000"/>
              </a:spcBef>
            </a:pPr>
            <a:endParaRPr lang="en-US" altLang="zh-TW" sz="1400" dirty="0"/>
          </a:p>
          <a:p>
            <a:pPr marL="228600" lvl="1">
              <a:spcBef>
                <a:spcPts val="1000"/>
              </a:spcBef>
            </a:pPr>
            <a:endParaRPr lang="en-US" altLang="zh-TW" sz="1400" dirty="0"/>
          </a:p>
          <a:p>
            <a:pPr marL="228600" lvl="1">
              <a:spcBef>
                <a:spcPts val="1000"/>
              </a:spcBef>
            </a:pPr>
            <a:endParaRPr lang="en-US" altLang="zh-TW" dirty="0">
              <a:solidFill>
                <a:srgbClr val="303233"/>
              </a:solidFill>
              <a:latin typeface="Lato" panose="020F0502020204030203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81A67C4-1A16-4E4B-94D1-4D33AA63D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42" y="1181099"/>
            <a:ext cx="6260387" cy="46952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CF6580A-340D-4C1A-A117-79EA69411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229" y="2766708"/>
            <a:ext cx="4691706" cy="85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9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>
            <a:extLst>
              <a:ext uri="{FF2B5EF4-FFF2-40B4-BE49-F238E27FC236}">
                <a16:creationId xmlns:a16="http://schemas.microsoft.com/office/drawing/2014/main" id="{2233315D-177E-4C60-884D-3D714E7DC56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707152" y="4392738"/>
            <a:ext cx="8593137" cy="196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4832071-731B-4698-9A59-AF2A4284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 dirty="0"/>
              <a:t>實驗數據</a:t>
            </a:r>
            <a:r>
              <a:rPr lang="en-US" altLang="zh-TW" dirty="0"/>
              <a:t>-</a:t>
            </a:r>
            <a:r>
              <a:rPr lang="en-US" altLang="zh-TW" dirty="0" err="1"/>
              <a:t>Rosenbrock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497488-C9B1-4060-BBF6-64CBA0EC8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endParaRPr lang="en-US" altLang="zh-TW" sz="1400" dirty="0"/>
          </a:p>
          <a:p>
            <a:pPr marL="228600" lvl="1">
              <a:spcBef>
                <a:spcPts val="1000"/>
              </a:spcBef>
            </a:pPr>
            <a:endParaRPr lang="en-US" altLang="zh-TW" sz="1400" dirty="0"/>
          </a:p>
          <a:p>
            <a:pPr marL="228600" lvl="1">
              <a:spcBef>
                <a:spcPts val="1000"/>
              </a:spcBef>
            </a:pPr>
            <a:endParaRPr lang="en-US" altLang="zh-TW" sz="1400" dirty="0"/>
          </a:p>
          <a:p>
            <a:pPr marL="228600" lvl="1">
              <a:spcBef>
                <a:spcPts val="1000"/>
              </a:spcBef>
            </a:pPr>
            <a:endParaRPr lang="en-US" altLang="zh-TW" dirty="0">
              <a:solidFill>
                <a:srgbClr val="303233"/>
              </a:solidFill>
              <a:latin typeface="Lato" panose="020F0502020204030203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A895A69-E096-430A-AD99-26B4961B9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41" y="1204945"/>
            <a:ext cx="6123433" cy="45925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C1F9982-BE61-4B09-B6A4-4D313A598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633" y="2803704"/>
            <a:ext cx="4785042" cy="69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>
            <a:extLst>
              <a:ext uri="{FF2B5EF4-FFF2-40B4-BE49-F238E27FC236}">
                <a16:creationId xmlns:a16="http://schemas.microsoft.com/office/drawing/2014/main" id="{2233315D-177E-4C60-884D-3D714E7DC56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707152" y="4392738"/>
            <a:ext cx="8593137" cy="196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4832071-731B-4698-9A59-AF2A4284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 dirty="0"/>
              <a:t>實驗數據</a:t>
            </a:r>
            <a:r>
              <a:rPr lang="en-US" altLang="zh-TW" dirty="0"/>
              <a:t>-</a:t>
            </a:r>
            <a:r>
              <a:rPr lang="en-US" altLang="zh-TW" dirty="0" err="1"/>
              <a:t>Michalewicz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497488-C9B1-4060-BBF6-64CBA0EC8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endParaRPr lang="en-US" altLang="zh-TW" sz="1400" dirty="0"/>
          </a:p>
          <a:p>
            <a:pPr marL="228600" lvl="1">
              <a:spcBef>
                <a:spcPts val="1000"/>
              </a:spcBef>
            </a:pPr>
            <a:endParaRPr lang="en-US" altLang="zh-TW" sz="1400" dirty="0"/>
          </a:p>
          <a:p>
            <a:pPr marL="228600" lvl="1">
              <a:spcBef>
                <a:spcPts val="1000"/>
              </a:spcBef>
            </a:pPr>
            <a:endParaRPr lang="en-US" altLang="zh-TW" sz="1400" dirty="0"/>
          </a:p>
          <a:p>
            <a:pPr marL="228600" lvl="1">
              <a:spcBef>
                <a:spcPts val="1000"/>
              </a:spcBef>
            </a:pPr>
            <a:endParaRPr lang="en-US" altLang="zh-TW" dirty="0">
              <a:solidFill>
                <a:srgbClr val="303233"/>
              </a:solidFill>
              <a:latin typeface="Lato" panose="020F0502020204030203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078F0B4-5143-4797-B066-E49D77761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00" y="1100554"/>
            <a:ext cx="6101796" cy="457634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B7DD079-F663-438D-BA4F-7A52C5E27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915" y="2821203"/>
            <a:ext cx="4836726" cy="7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3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B660E-D10E-4337-AE36-5D4D43CF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期末改進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1C8E27-7BDD-4463-8669-78B5446C3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調整</a:t>
            </a:r>
            <a:r>
              <a:rPr lang="en-US" altLang="zh-TW" dirty="0"/>
              <a:t>w, c1</a:t>
            </a:r>
            <a:r>
              <a:rPr lang="zh-TW" altLang="en-US" dirty="0"/>
              <a:t>、</a:t>
            </a:r>
            <a:r>
              <a:rPr lang="en-US" altLang="zh-TW" dirty="0"/>
              <a:t>c2</a:t>
            </a:r>
            <a:r>
              <a:rPr lang="zh-TW" altLang="en-US"/>
              <a:t>的更新方式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037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171</Words>
  <Application>Microsoft Office PowerPoint</Application>
  <PresentationFormat>寬螢幕</PresentationFormat>
  <Paragraphs>41</Paragraphs>
  <Slides>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Helvetica Neue</vt:lpstr>
      <vt:lpstr>標楷體</vt:lpstr>
      <vt:lpstr>Arial</vt:lpstr>
      <vt:lpstr>Calibri</vt:lpstr>
      <vt:lpstr>Calibri Light</vt:lpstr>
      <vt:lpstr>Cambria Math</vt:lpstr>
      <vt:lpstr>Lato</vt:lpstr>
      <vt:lpstr>Office 佈景主題</vt:lpstr>
      <vt:lpstr>群體智慧期中報告</vt:lpstr>
      <vt:lpstr>PSO</vt:lpstr>
      <vt:lpstr>參數設定</vt:lpstr>
      <vt:lpstr>實驗數據-Ackley</vt:lpstr>
      <vt:lpstr>實驗數據-Rastrigin </vt:lpstr>
      <vt:lpstr>實驗數據-Sphere </vt:lpstr>
      <vt:lpstr>實驗數據-Rosenbrock</vt:lpstr>
      <vt:lpstr>實驗數據-Michalewicz </vt:lpstr>
      <vt:lpstr>期末改進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期中報告</dc:title>
  <dc:creator>志軒 簡</dc:creator>
  <cp:lastModifiedBy>健廷 李</cp:lastModifiedBy>
  <cp:revision>13</cp:revision>
  <dcterms:created xsi:type="dcterms:W3CDTF">2022-04-07T01:47:24Z</dcterms:created>
  <dcterms:modified xsi:type="dcterms:W3CDTF">2022-04-12T06:12:42Z</dcterms:modified>
</cp:coreProperties>
</file>